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9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86" r:id="rId33"/>
    <p:sldId id="287" r:id="rId34"/>
    <p:sldId id="288" r:id="rId35"/>
    <p:sldId id="290" r:id="rId36"/>
    <p:sldId id="291" r:id="rId37"/>
    <p:sldId id="292" r:id="rId38"/>
    <p:sldId id="293" r:id="rId39"/>
    <p:sldId id="295" r:id="rId40"/>
    <p:sldId id="296" r:id="rId41"/>
    <p:sldId id="297" r:id="rId42"/>
    <p:sldId id="29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1A9F1-0509-BB4C-92A5-8781F702F824}" type="datetimeFigureOut">
              <a:rPr lang="en-US" smtClean="0"/>
              <a:t>8/29/16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B6993-0367-E043-A376-79F42F62A21D}" type="slidenum">
              <a:rPr lang="en-US" smtClean="0"/>
              <a:t>‹#›</a:t>
            </a:fld>
            <a:endParaRPr lang="en-US"/>
          </a:p>
        </p:txBody>
      </p:sp>
    </p:spTree>
    <p:extLst>
      <p:ext uri="{BB962C8B-B14F-4D97-AF65-F5344CB8AC3E}">
        <p14:creationId xmlns:p14="http://schemas.microsoft.com/office/powerpoint/2010/main" val="143735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Electron_microscope" TargetMode="External"/><Relationship Id="rId4" Type="http://schemas.openxmlformats.org/officeDocument/2006/relationships/hyperlink" Target="http://en.wikipedia.org/wiki/Repeated_sequence_(DNA)"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n.wikipedia.org/wiki/Chromosome" TargetMode="External"/><Relationship Id="rId4" Type="http://schemas.openxmlformats.org/officeDocument/2006/relationships/hyperlink" Target="http://en.wikipedia.org/wiki/Centromere" TargetMode="External"/><Relationship Id="rId5" Type="http://schemas.openxmlformats.org/officeDocument/2006/relationships/hyperlink" Target="http://en.wikipedia.org/wiki/Kinetochores" TargetMode="External"/><Relationship Id="rId6" Type="http://schemas.openxmlformats.org/officeDocument/2006/relationships/hyperlink" Target="http://en.wikipedia.org/wiki/Spindle_fibers" TargetMode="External"/><Relationship Id="rId7" Type="http://schemas.openxmlformats.org/officeDocument/2006/relationships/hyperlink" Target="http://en.wikipedia.org/wiki/DNA" TargetMode="External"/><Relationship Id="rId8" Type="http://schemas.openxmlformats.org/officeDocument/2006/relationships/hyperlink" Target="http://en.wikipedia.org/wiki/Sister_chromatids" TargetMode="External"/><Relationship Id="rId9" Type="http://schemas.openxmlformats.org/officeDocument/2006/relationships/hyperlink" Target="http://en.wikipedia.org/wiki/Cell_division" TargetMode="External"/><Relationship Id="rId10" Type="http://schemas.openxmlformats.org/officeDocument/2006/relationships/hyperlink" Target="http://en.wikipedia.org/wiki/Mitotic_spindle"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en.wikipedia.org/wiki/Cell_(biolog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6B522-8B6F-644F-8A0A-34124072AB9C}" type="slidenum">
              <a:rPr lang="en-US"/>
              <a:pPr/>
              <a:t>3</a:t>
            </a:fld>
            <a:endParaRPr lang="en-US"/>
          </a:p>
        </p:txBody>
      </p:sp>
      <p:sp>
        <p:nvSpPr>
          <p:cNvPr id="122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1027"/>
          <p:cNvSpPr>
            <a:spLocks noGrp="1" noChangeArrowheads="1"/>
          </p:cNvSpPr>
          <p:nvPr>
            <p:ph type="body" idx="1"/>
          </p:nvPr>
        </p:nvSpPr>
        <p:spPr/>
        <p:txBody>
          <a:bodyPr/>
          <a:lstStyle/>
          <a:p>
            <a:r>
              <a:rPr lang="en-US" b="1">
                <a:latin typeface="Verdana" charset="0"/>
              </a:rPr>
              <a:t>A chromosome is a single large macromolecule of DNA, and constitutes a physically organized form of DNA in a cell. It is a very long, continuous piece of DNA (a single DNA molecule), which contains many genes, regulatory elements and other intervening nucleotide sequences.</a:t>
            </a:r>
          </a:p>
          <a:p>
            <a:endParaRPr lang="en-US" b="1">
              <a:latin typeface="Verdana" charset="0"/>
            </a:endParaRPr>
          </a:p>
          <a:p>
            <a:r>
              <a:rPr lang="en-US" b="1">
                <a:latin typeface="Verdana" charset="0"/>
              </a:rPr>
              <a:t>DNA MOLECULES ARE EXTREMELY LONG FINS AND DELICATES. THEY ARE PACKAGE SO THAT THEY CAN FIT IN THE NUCLEOUS AND BE PROTECTED FROM DAMAGE.</a:t>
            </a:r>
          </a:p>
          <a:p>
            <a:endParaRPr lang="en-US" b="1">
              <a:latin typeface="Verdana" charset="0"/>
            </a:endParaRPr>
          </a:p>
          <a:p>
            <a:r>
              <a:rPr lang="en-US" b="1">
                <a:latin typeface="Verdana" charset="0"/>
              </a:rPr>
              <a:t>GENES ARE INDIVIDUAL UNITS OF INFORMATION. AT A CHEMICAL LEVEL GENES ARE MADE OF DEOXYRIBONUCLEIC ACID (DNA). ALL OUR CELL CONTAIN THE SAME SET OF INFORMATION, IT IS ONLY HOW THE INFORMATION IS USED THAT MAKE THEM DIFFERENT.  </a:t>
            </a:r>
            <a:endParaRPr lang="en-US"/>
          </a:p>
          <a:p>
            <a:endParaRPr lang="en-US"/>
          </a:p>
          <a:p>
            <a:r>
              <a:rPr lang="en-US"/>
              <a:t>Why do we need chromosomes? 1) Compact all the DNA into a small space,2) regulate cell division, 3) direct gene expression. They are the carrier of the genes. REMEMBER generally : -Eukaryotic cell (cell with nucleus) </a:t>
            </a:r>
            <a:r>
              <a:rPr lang="en-US">
                <a:latin typeface="Helvetica" charset="0"/>
              </a:rPr>
              <a:t>have large linear chromosomes and -</a:t>
            </a:r>
            <a:r>
              <a:rPr lang="en-US">
                <a:solidFill>
                  <a:srgbClr val="122EB3"/>
                </a:solidFill>
                <a:latin typeface="Helvetica" charset="0"/>
              </a:rPr>
              <a:t>Prokaryotic </a:t>
            </a:r>
            <a:r>
              <a:rPr lang="en-US">
                <a:latin typeface="Helvetica" charset="0"/>
              </a:rPr>
              <a:t>cells (cells without defined nuclei) have smaller circular chromosomes</a:t>
            </a:r>
            <a:r>
              <a:rPr lang="en-US">
                <a:latin typeface="Arial"/>
              </a:rPr>
              <a:t>…</a:t>
            </a:r>
            <a:r>
              <a:rPr lang="en-US">
                <a:latin typeface="Helvetica" charset="0"/>
              </a:rPr>
              <a:t>.there are many exception to this rule.</a:t>
            </a:r>
          </a:p>
          <a:p>
            <a:endParaRPr lang="en-US">
              <a:latin typeface="Helvetica" charset="0"/>
            </a:endParaRPr>
          </a:p>
          <a:p>
            <a:r>
              <a:rPr lang="en-US">
                <a:latin typeface="Helvetica" charset="0"/>
              </a:rPr>
              <a:t>Chromosomes are used to pass the genetic information from cell to cell and from generation to generation</a:t>
            </a:r>
          </a:p>
          <a:p>
            <a:endParaRPr lang="en-US">
              <a:latin typeface="Helvetica" charset="0"/>
            </a:endParaRP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B790E-03EC-1443-A83A-5FC967BD0EE7}" type="slidenum">
              <a:rPr lang="en-US"/>
              <a:pPr/>
              <a:t>12</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r>
              <a:rPr lang="en-US" sz="900"/>
              <a:t>DNA IS ATTRACTED BY CLUSTER OF HISTONE PROTEINS. A PORTION OF THE DNA WRAP AROUND THE CLUSTER ALMOST TWO TIMES.THIS OCCURS AT REGULAR INTERVAL ALONG THE MOLECULES. THEY SHORT THE DNA SO IT CAN FIT WITHIN THE NUCLEOUS.</a:t>
            </a:r>
          </a:p>
          <a:p>
            <a:endParaRPr lang="en-US" sz="900"/>
          </a:p>
          <a:p>
            <a:r>
              <a:rPr lang="en-US" sz="900"/>
              <a:t>In eukaryotes the nuclear DNA when not being transcribed or replicated is packed by proteins into a condensed structure called </a:t>
            </a:r>
            <a:r>
              <a:rPr lang="en-US" sz="900" b="1" u="sng"/>
              <a:t>chromatin</a:t>
            </a:r>
            <a:r>
              <a:rPr lang="en-US" sz="900"/>
              <a:t>.</a:t>
            </a:r>
          </a:p>
          <a:p>
            <a:r>
              <a:rPr lang="en-US">
                <a:latin typeface="Helvetica" charset="0"/>
              </a:rPr>
              <a:t>which is used to pack the large eukaryotic genomes into the nucleus while still ensuring appropriate access to it </a:t>
            </a:r>
            <a:endParaRPr lang="en-US" sz="900"/>
          </a:p>
          <a:p>
            <a:endParaRPr lang="en-US" b="1">
              <a:latin typeface="Verdana" charset="0"/>
            </a:endParaRPr>
          </a:p>
          <a:p>
            <a:r>
              <a:rPr lang="en-US" b="1">
                <a:latin typeface="Verdana" charset="0"/>
              </a:rPr>
              <a:t>Chromatin is the complex of DNA and protein that makes up chromosomes.</a:t>
            </a:r>
            <a:endParaRPr lang="en-US">
              <a:latin typeface="Helvetica" charset="0"/>
            </a:endParaRPr>
          </a:p>
          <a:p>
            <a:r>
              <a:rPr lang="en-US">
                <a:latin typeface="Helvetica" charset="0"/>
              </a:rPr>
              <a:t>Chromatin contains genetic material-instructions to direct cell functions. Histones are small proteins (100/200 ammino acid), that differ from the rest of the proteins because 20/30% of the ammino acid are lysine and arginine, both of which have a positive charge. The positive charges enable the histone molecules to  bind to DNA, primarily by electrostatic attraction to the negatively charged phosphate groups in the sugar-phosphate backbone of DNA.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7CBE0-2C90-6B44-BB78-3B84246DD218}" type="slidenum">
              <a:rPr lang="en-US"/>
              <a:pPr/>
              <a:t>13</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r>
              <a:rPr lang="en-US"/>
              <a:t>WHEN THE SOLENOID IS FORMED THE CHROMOSOME STILL FAIRLY LONG BUT THEIR MOVEMENT DURING CELL DIVISION IS FACILITATED BY CONDENSATION. FOLLOWING REPLICATION THEY LOOP AND FOLD BACK ON THEMSELVES FORMING THIGHT PACKAGES OF DNA AND HISTONES. THEY SHORTEN AND THIKNESS THE CHROMOSOMES SO THAT THEY ARE VISIBLE UNDER THE MICROSCOPE DURING CELL DIVISION (PROPHASE)</a:t>
            </a:r>
          </a:p>
          <a:p>
            <a:endParaRPr lang="en-US"/>
          </a:p>
          <a:p>
            <a:r>
              <a:rPr lang="en-US"/>
              <a:t>The DNA molecules is wound one and 3/4 turns around the nucleosome, and is about 200bp long, the size varies with specie and tissue. The Nucleosome fiber compacts into a shorter, thicker fiber due the salt concentration present in the living cells.</a:t>
            </a:r>
          </a:p>
          <a:p>
            <a:r>
              <a:rPr lang="en-US"/>
              <a:t>The 30 nm chromatin structure is the organization of the DNA in a living cell, during interphase…before the cell start the meiosis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solidFill>
            <a:srgbClr val="FFFFFF"/>
          </a:solidFill>
          <a:ln/>
        </p:spPr>
      </p:sp>
      <p:sp>
        <p:nvSpPr>
          <p:cNvPr id="4096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3509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solidFill>
            <a:srgbClr val="FFFFFF"/>
          </a:solidFill>
          <a:ln/>
        </p:spPr>
      </p:sp>
      <p:sp>
        <p:nvSpPr>
          <p:cNvPr id="4301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9190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solidFill>
            <a:srgbClr val="FFFFFF"/>
          </a:solidFill>
          <a:ln/>
        </p:spPr>
      </p:sp>
      <p:sp>
        <p:nvSpPr>
          <p:cNvPr id="4505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7631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solidFill>
            <a:srgbClr val="FFFFFF"/>
          </a:solidFill>
          <a:ln/>
        </p:spPr>
      </p:sp>
      <p:sp>
        <p:nvSpPr>
          <p:cNvPr id="4710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1877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solidFill>
            <a:srgbClr val="FFFFFF"/>
          </a:solidFill>
          <a:ln/>
        </p:spPr>
      </p:sp>
      <p:sp>
        <p:nvSpPr>
          <p:cNvPr id="5529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994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solidFill>
            <a:srgbClr val="FFFFFF"/>
          </a:solidFill>
          <a:ln/>
        </p:spPr>
      </p:sp>
      <p:sp>
        <p:nvSpPr>
          <p:cNvPr id="5939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0525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E8353-1344-7F49-A32E-3690832E8BC2}" type="slidenum">
              <a:rPr lang="en-US"/>
              <a:pPr/>
              <a:t>4</a:t>
            </a:fld>
            <a:endParaRPr lang="en-US"/>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p:txBody>
          <a:bodyPr/>
          <a:lstStyle/>
          <a:p>
            <a:r>
              <a:rPr lang="en-US"/>
              <a:t>Like a databese Chromosome store all the information. </a:t>
            </a:r>
            <a:r>
              <a:rPr lang="en-US" sz="2400"/>
              <a:t>They are better than any databases that is use for storing data. All the instruction used in the development and functioning of all living organisms are organized in chromosomes.</a:t>
            </a:r>
          </a:p>
          <a:p>
            <a:r>
              <a:rPr lang="en-US"/>
              <a:t> </a:t>
            </a:r>
          </a:p>
          <a:p>
            <a:r>
              <a:rPr lang="en-US"/>
              <a:t>he nucleus is only 6 micrometers in diameter. The total length of DNA in the human genome is 1.8 meters.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solidFill>
            <a:srgbClr val="FFFFFF"/>
          </a:solidFill>
          <a:ln/>
        </p:spPr>
      </p:sp>
      <p:sp>
        <p:nvSpPr>
          <p:cNvPr id="7373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4262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solidFill>
            <a:srgbClr val="FFFFFF"/>
          </a:solidFill>
          <a:ln/>
        </p:spPr>
      </p:sp>
      <p:sp>
        <p:nvSpPr>
          <p:cNvPr id="7782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52064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solidFill>
            <a:srgbClr val="FFFFFF"/>
          </a:solidFill>
          <a:ln/>
        </p:spPr>
      </p:sp>
      <p:sp>
        <p:nvSpPr>
          <p:cNvPr id="7987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87676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solidFill>
            <a:srgbClr val="FFFFFF"/>
          </a:solidFill>
          <a:ln/>
        </p:spPr>
      </p:sp>
      <p:sp>
        <p:nvSpPr>
          <p:cNvPr id="8192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40641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solidFill>
            <a:srgbClr val="FFFFFF"/>
          </a:solidFill>
          <a:ln/>
        </p:spPr>
      </p:sp>
      <p:sp>
        <p:nvSpPr>
          <p:cNvPr id="8601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1654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solidFill>
            <a:srgbClr val="FFFFFF"/>
          </a:solidFill>
          <a:ln/>
        </p:spPr>
      </p:sp>
      <p:sp>
        <p:nvSpPr>
          <p:cNvPr id="8806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42755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solidFill>
            <a:srgbClr val="FFFFFF"/>
          </a:solidFill>
          <a:ln/>
        </p:spPr>
      </p:sp>
      <p:sp>
        <p:nvSpPr>
          <p:cNvPr id="11059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73493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solidFill>
            <a:srgbClr val="FFFFFF"/>
          </a:solidFill>
          <a:ln/>
        </p:spPr>
      </p:sp>
      <p:sp>
        <p:nvSpPr>
          <p:cNvPr id="10035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16756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426A0-66AA-CF4A-86C3-D77817B1B98F}" type="slidenum">
              <a:rPr lang="en-US"/>
              <a:pPr/>
              <a:t>5</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r>
              <a:rPr lang="en-US"/>
              <a:t>It is better than any database because do not only store information but direct the use of thisinformation. In human the nucleus is around 6 micrometers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solidFill>
            <a:srgbClr val="FFFFFF"/>
          </a:solidFill>
          <a:ln/>
        </p:spPr>
      </p:sp>
      <p:sp>
        <p:nvSpPr>
          <p:cNvPr id="10649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99425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solidFill>
            <a:srgbClr val="FFFFFF"/>
          </a:solidFill>
          <a:ln/>
        </p:spPr>
      </p:sp>
      <p:sp>
        <p:nvSpPr>
          <p:cNvPr id="11469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04081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71B09-714C-B844-AE3D-97FD5D048C19}" type="slidenum">
              <a:rPr lang="en-US"/>
              <a:pPr/>
              <a:t>36</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r>
              <a:rPr lang="en-US">
                <a:latin typeface="Helvetica" charset="0"/>
              </a:rPr>
              <a:t>An </a:t>
            </a:r>
            <a:r>
              <a:rPr lang="en-US" b="1">
                <a:latin typeface="Helvetica" charset="0"/>
              </a:rPr>
              <a:t>electron micrograph</a:t>
            </a:r>
            <a:r>
              <a:rPr lang="en-US">
                <a:latin typeface="Helvetica" charset="0"/>
              </a:rPr>
              <a:t> is a micrograph prepared using an </a:t>
            </a:r>
            <a:r>
              <a:rPr lang="en-US">
                <a:solidFill>
                  <a:srgbClr val="122EB3"/>
                </a:solidFill>
                <a:latin typeface="Helvetica" charset="0"/>
                <a:hlinkClick r:id="rId3"/>
              </a:rPr>
              <a:t>electron microscope.</a:t>
            </a:r>
            <a:endParaRPr lang="en-US">
              <a:solidFill>
                <a:srgbClr val="122EB3"/>
              </a:solidFill>
              <a:latin typeface="Helvetica" charset="0"/>
            </a:endParaRPr>
          </a:p>
          <a:p>
            <a:endParaRPr lang="en-US">
              <a:solidFill>
                <a:srgbClr val="122EB3"/>
              </a:solidFill>
              <a:latin typeface="Helvetica" charset="0"/>
            </a:endParaRPr>
          </a:p>
          <a:p>
            <a:r>
              <a:rPr lang="en-US">
                <a:solidFill>
                  <a:srgbClr val="122EB3"/>
                </a:solidFill>
                <a:latin typeface="Helvetica" charset="0"/>
              </a:rPr>
              <a:t>HETEROCHROMATIN:</a:t>
            </a:r>
          </a:p>
          <a:p>
            <a:r>
              <a:rPr lang="en-US" i="1">
                <a:latin typeface="Helvetica" charset="0"/>
              </a:rPr>
              <a:t>Constitutive heterochromatin</a:t>
            </a:r>
            <a:r>
              <a:rPr lang="en-US">
                <a:latin typeface="Helvetica" charset="0"/>
              </a:rPr>
              <a:t>, which is never expressed. It is located around the centromere and usually contains </a:t>
            </a:r>
            <a:r>
              <a:rPr lang="en-US" u="sng">
                <a:solidFill>
                  <a:srgbClr val="122EB3"/>
                </a:solidFill>
                <a:latin typeface="Helvetica" charset="0"/>
                <a:hlinkClick r:id="rId4"/>
              </a:rPr>
              <a:t>repetitive sequences</a:t>
            </a:r>
            <a:endParaRPr lang="en-US" u="sng">
              <a:solidFill>
                <a:srgbClr val="122EB3"/>
              </a:solidFill>
              <a:latin typeface="Helvetica" charset="0"/>
            </a:endParaRPr>
          </a:p>
          <a:p>
            <a:r>
              <a:rPr lang="en-US" i="1">
                <a:latin typeface="Helvetica" charset="0"/>
              </a:rPr>
              <a:t>Facultative heterochromatin</a:t>
            </a:r>
            <a:r>
              <a:rPr lang="en-US">
                <a:latin typeface="Helvetica" charset="0"/>
              </a:rPr>
              <a:t>, which is sometimes expressed.</a:t>
            </a:r>
            <a:endParaRPr lang="en-US">
              <a:solidFill>
                <a:srgbClr val="122EB3"/>
              </a:solidFill>
              <a:latin typeface="Helvetica" charset="0"/>
            </a:endParaRPr>
          </a:p>
          <a:p>
            <a:endParaRPr lang="en-US">
              <a:solidFill>
                <a:srgbClr val="122EB3"/>
              </a:solidFill>
              <a:latin typeface="Helvetica"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solidFill>
            <a:srgbClr val="FFFFFF"/>
          </a:solidFill>
          <a:ln/>
        </p:spPr>
      </p:sp>
      <p:sp>
        <p:nvSpPr>
          <p:cNvPr id="11673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68066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BE0C3-BBAD-D546-B3C8-86175B1770AC}" type="slidenum">
              <a:rPr lang="en-US"/>
              <a:pPr/>
              <a:t>38</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r>
              <a:rPr lang="en-US">
                <a:latin typeface="Helvetica" charset="0"/>
              </a:rPr>
              <a:t>The centromere it is fundamentally important during cell division. A </a:t>
            </a:r>
            <a:r>
              <a:rPr lang="en-US" b="1">
                <a:latin typeface="Helvetica" charset="0"/>
              </a:rPr>
              <a:t>chromatid</a:t>
            </a:r>
            <a:r>
              <a:rPr lang="en-US">
                <a:latin typeface="Helvetica" charset="0"/>
              </a:rPr>
              <a:t> is one among the two identical copies of DNA making up a replicated </a:t>
            </a:r>
            <a:r>
              <a:rPr lang="en-US">
                <a:solidFill>
                  <a:srgbClr val="122EB3"/>
                </a:solidFill>
                <a:latin typeface="Helvetica" charset="0"/>
                <a:hlinkClick r:id="rId3"/>
              </a:rPr>
              <a:t>chromosome</a:t>
            </a:r>
            <a:r>
              <a:rPr lang="en-US">
                <a:latin typeface="Helvetica" charset="0"/>
              </a:rPr>
              <a:t>, which are joined at their </a:t>
            </a:r>
            <a:r>
              <a:rPr lang="en-US">
                <a:solidFill>
                  <a:srgbClr val="543993"/>
                </a:solidFill>
                <a:latin typeface="Helvetica" charset="0"/>
                <a:hlinkClick r:id="rId4"/>
              </a:rPr>
              <a:t>centromeres</a:t>
            </a:r>
            <a:r>
              <a:rPr lang="en-US">
                <a:latin typeface="Helvetica" charset="0"/>
              </a:rPr>
              <a:t>, During mitotic division, a transient structure called </a:t>
            </a:r>
            <a:r>
              <a:rPr lang="en-US" b="1">
                <a:solidFill>
                  <a:srgbClr val="122EB3"/>
                </a:solidFill>
                <a:latin typeface="Helvetica" charset="0"/>
                <a:hlinkClick r:id="rId5"/>
              </a:rPr>
              <a:t>kinetochore</a:t>
            </a:r>
            <a:r>
              <a:rPr lang="en-US">
                <a:latin typeface="Helvetica" charset="0"/>
              </a:rPr>
              <a:t> is formed on top of the centromeres. The kinetochores are the sites where the </a:t>
            </a:r>
            <a:r>
              <a:rPr lang="en-US">
                <a:solidFill>
                  <a:srgbClr val="122EB3"/>
                </a:solidFill>
                <a:latin typeface="Helvetica" charset="0"/>
                <a:hlinkClick r:id="rId6"/>
              </a:rPr>
              <a:t>spindle fibers</a:t>
            </a:r>
            <a:r>
              <a:rPr lang="en-US">
                <a:latin typeface="Helvetica" charset="0"/>
              </a:rPr>
              <a:t> attach.</a:t>
            </a:r>
          </a:p>
          <a:p>
            <a:endParaRPr lang="en-US">
              <a:latin typeface="Helvetica" charset="0"/>
            </a:endParaRPr>
          </a:p>
          <a:p>
            <a:r>
              <a:rPr lang="en-US">
                <a:latin typeface="Helvetica" charset="0"/>
              </a:rPr>
              <a:t>A </a:t>
            </a:r>
            <a:r>
              <a:rPr lang="en-US" b="1">
                <a:latin typeface="Helvetica" charset="0"/>
              </a:rPr>
              <a:t>centromere</a:t>
            </a:r>
            <a:r>
              <a:rPr lang="en-US">
                <a:latin typeface="Helvetica" charset="0"/>
              </a:rPr>
              <a:t> is a region of </a:t>
            </a:r>
            <a:r>
              <a:rPr lang="en-US">
                <a:solidFill>
                  <a:srgbClr val="122EB3"/>
                </a:solidFill>
                <a:latin typeface="Helvetica" charset="0"/>
                <a:hlinkClick r:id="rId7"/>
              </a:rPr>
              <a:t>DNA</a:t>
            </a:r>
            <a:r>
              <a:rPr lang="en-US">
                <a:latin typeface="Helvetica" charset="0"/>
              </a:rPr>
              <a:t> typically found near the middle of a </a:t>
            </a:r>
            <a:r>
              <a:rPr lang="en-US">
                <a:solidFill>
                  <a:srgbClr val="543993"/>
                </a:solidFill>
                <a:latin typeface="Helvetica" charset="0"/>
                <a:hlinkClick r:id="rId3"/>
              </a:rPr>
              <a:t>chromosome</a:t>
            </a:r>
            <a:r>
              <a:rPr lang="en-US">
                <a:latin typeface="Helvetica" charset="0"/>
              </a:rPr>
              <a:t> where two identical </a:t>
            </a:r>
            <a:r>
              <a:rPr lang="en-US">
                <a:solidFill>
                  <a:srgbClr val="122EB3"/>
                </a:solidFill>
                <a:latin typeface="Helvetica" charset="0"/>
                <a:hlinkClick r:id="rId8"/>
              </a:rPr>
              <a:t>sister chromatids</a:t>
            </a:r>
            <a:r>
              <a:rPr lang="en-US">
                <a:latin typeface="Helvetica" charset="0"/>
              </a:rPr>
              <a:t> come in contact. It is involved in </a:t>
            </a:r>
            <a:r>
              <a:rPr lang="en-US">
                <a:solidFill>
                  <a:srgbClr val="122EB3"/>
                </a:solidFill>
                <a:latin typeface="Helvetica" charset="0"/>
                <a:hlinkClick r:id="rId9"/>
              </a:rPr>
              <a:t>cell division</a:t>
            </a:r>
            <a:r>
              <a:rPr lang="en-US">
                <a:latin typeface="Helvetica" charset="0"/>
              </a:rPr>
              <a:t> as the point of </a:t>
            </a:r>
            <a:r>
              <a:rPr lang="en-US">
                <a:solidFill>
                  <a:srgbClr val="122EB3"/>
                </a:solidFill>
                <a:latin typeface="Helvetica" charset="0"/>
                <a:hlinkClick r:id="rId10"/>
              </a:rPr>
              <a:t>mitotic spindle</a:t>
            </a:r>
            <a:r>
              <a:rPr lang="en-US">
                <a:latin typeface="Helvetica" charset="0"/>
              </a:rPr>
              <a:t>. The centromere usually contains specific types of </a:t>
            </a:r>
            <a:r>
              <a:rPr lang="en-US">
                <a:solidFill>
                  <a:srgbClr val="122EB3"/>
                </a:solidFill>
                <a:latin typeface="Helvetica" charset="0"/>
                <a:hlinkClick r:id="rId7"/>
              </a:rPr>
              <a:t>DNA</a:t>
            </a:r>
            <a:r>
              <a:rPr lang="en-US">
                <a:latin typeface="Helvetica" charset="0"/>
              </a:rPr>
              <a:t> sequences which are in higher eukaryotes typically tandem repetitive sequences, often called "satellite DNA".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solidFill>
            <a:srgbClr val="FFFFFF"/>
          </a:solidFill>
          <a:ln/>
        </p:spPr>
      </p:sp>
      <p:sp>
        <p:nvSpPr>
          <p:cNvPr id="12902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5375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solidFill>
            <a:srgbClr val="FFFFFF"/>
          </a:solidFill>
          <a:ln/>
        </p:spPr>
      </p:sp>
      <p:sp>
        <p:nvSpPr>
          <p:cNvPr id="13107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11472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solidFill>
            <a:srgbClr val="FFFFFF"/>
          </a:solidFill>
          <a:ln/>
        </p:spPr>
      </p:sp>
      <p:sp>
        <p:nvSpPr>
          <p:cNvPr id="13312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53743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72932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1DD88-DF18-2543-BA17-FCE33DC16F05}" type="slidenum">
              <a:rPr lang="en-US"/>
              <a:pPr/>
              <a:t>6</a:t>
            </a:fld>
            <a:endParaRPr lang="en-US"/>
          </a:p>
        </p:txBody>
      </p:sp>
      <p:sp>
        <p:nvSpPr>
          <p:cNvPr id="1638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1027"/>
          <p:cNvSpPr>
            <a:spLocks noGrp="1" noChangeArrowheads="1"/>
          </p:cNvSpPr>
          <p:nvPr>
            <p:ph type="body" idx="1"/>
          </p:nvPr>
        </p:nvSpPr>
        <p:spPr/>
        <p:txBody>
          <a:bodyPr/>
          <a:lstStyle/>
          <a:p>
            <a:r>
              <a:rPr lang="en-US"/>
              <a:t>THERE THREE IMPORTANT RULE THAT ARE SHARE AMONG ALL THE EUKARYOTES</a:t>
            </a:r>
          </a:p>
          <a:p>
            <a:endParaRPr lang="en-US" b="1">
              <a:latin typeface="Helvetica" charset="0"/>
            </a:endParaRPr>
          </a:p>
          <a:p>
            <a:r>
              <a:rPr lang="en-US" b="1">
                <a:latin typeface="Helvetica" charset="0"/>
              </a:rPr>
              <a:t>somatic cells</a:t>
            </a:r>
            <a:r>
              <a:rPr lang="en-US">
                <a:latin typeface="Helvetica" charset="0"/>
              </a:rPr>
              <a:t> are any </a:t>
            </a:r>
            <a:r>
              <a:rPr lang="en-US">
                <a:solidFill>
                  <a:srgbClr val="122EB3"/>
                </a:solidFill>
                <a:latin typeface="Helvetica" charset="0"/>
                <a:hlinkClick r:id="rId3"/>
              </a:rPr>
              <a:t>cells</a:t>
            </a:r>
            <a:r>
              <a:rPr lang="en-US">
                <a:latin typeface="Helvetica" charset="0"/>
              </a:rPr>
              <a:t> forming the body of an organism</a:t>
            </a:r>
          </a:p>
          <a:p>
            <a:endParaRPr lang="en-US"/>
          </a:p>
          <a:p>
            <a:r>
              <a:rPr lang="en-US"/>
              <a:t>Each pair c</a:t>
            </a:r>
            <a:r>
              <a:rPr lang="en-US">
                <a:latin typeface="Helvetica" charset="0"/>
              </a:rPr>
              <a:t>omprises a chromosome inherited from one of the father's and the other mother</a:t>
            </a:r>
            <a:endParaRPr lang="en-US"/>
          </a:p>
          <a:p>
            <a:endParaRPr lang="en-US"/>
          </a:p>
          <a:p>
            <a:r>
              <a:rPr lang="en-US" sz="900"/>
              <a:t>The nucleous of each somatic cell is the one forming the body.</a:t>
            </a:r>
          </a:p>
          <a:p>
            <a:endParaRPr lang="en-US" sz="900"/>
          </a:p>
          <a:p>
            <a:r>
              <a:rPr lang="en-US" sz="900"/>
              <a:t>2 ccould ne also polyploid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BCA74-0F20-E94C-8FCE-A368BBC21DE9}" type="slidenum">
              <a:rPr lang="en-US"/>
              <a:pPr/>
              <a:t>7</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endParaRPr lang="en-US">
              <a:latin typeface="Helvetica" charset="0"/>
            </a:endParaRPr>
          </a:p>
          <a:p>
            <a:r>
              <a:rPr lang="en-US">
                <a:latin typeface="Helvetica" charset="0"/>
              </a:rPr>
              <a:t>A </a:t>
            </a:r>
            <a:r>
              <a:rPr lang="en-US" b="1">
                <a:latin typeface="Helvetica" charset="0"/>
              </a:rPr>
              <a:t>sex-determination system</a:t>
            </a:r>
          </a:p>
          <a:p>
            <a:endParaRPr lang="en-US" b="1">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6A2BC-EAB8-5C44-A7E8-70681A4C91E3}" type="slidenum">
              <a:rPr lang="en-US"/>
              <a:pPr/>
              <a:t>8</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r>
              <a:rPr lang="en-US"/>
              <a:t>If we take a moment to think about chromosome content in somatic and germ cell we understand that two different process of nuclear division are nedded to produce diploid and halpoid cell. Those two process of cell division are named: Mitosis and Meiosis.The first is used for the trasmission of chromosomes (and therefore all the genetic information for the function of a body) from cell to cell. Miosis instead is used to propagate genetic information between generation (only one copy of each chromosome is transmitted).</a:t>
            </a:r>
          </a:p>
          <a:p>
            <a:endParaRPr lang="en-US"/>
          </a:p>
          <a:p>
            <a:r>
              <a:rPr lang="en-US"/>
              <a:t>Fist of all I want to bring you r attention that each species has a characteristic set of chromosomes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50260-2188-924B-BD98-C7106AB66B1B}" type="slidenum">
              <a:rPr lang="en-US"/>
              <a:pPr/>
              <a:t>9</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r>
              <a:rPr lang="en-US"/>
              <a:t>Each specie has a cracteristic set of chromosomes.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5AC55-1BCA-1144-84FD-2923261EF9E7}" type="slidenum">
              <a:rPr lang="en-US"/>
              <a:pPr/>
              <a:t>10</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A5D0B-4AA2-6E44-A9A9-192691CB45EA}" type="slidenum">
              <a:rPr lang="en-US"/>
              <a:pPr/>
              <a:t>11</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DE4BBD-E1FB-7841-B999-65B71EC0BEB9}"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293138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E4BBD-E1FB-7841-B999-65B71EC0BEB9}"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100652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E4BBD-E1FB-7841-B999-65B71EC0BEB9}"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2217052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bg>
      <p:bgPr>
        <a:solidFill>
          <a:srgbClr val="000000"/>
        </a:solidFill>
        <a:effectLst/>
      </p:bgPr>
    </p:bg>
    <p:spTree>
      <p:nvGrpSpPr>
        <p:cNvPr id="1" name=""/>
        <p:cNvGrpSpPr/>
        <p:nvPr/>
      </p:nvGrpSpPr>
      <p:grpSpPr>
        <a:xfrm>
          <a:off x="0" y="0"/>
          <a:ext cx="0" cy="0"/>
          <a:chOff x="0" y="0"/>
          <a:chExt cx="0" cy="0"/>
        </a:xfrm>
      </p:grpSpPr>
      <p:sp>
        <p:nvSpPr>
          <p:cNvPr id="508944" name="Rectangle 16"/>
          <p:cNvSpPr>
            <a:spLocks noGrp="1" noChangeArrowheads="1"/>
          </p:cNvSpPr>
          <p:nvPr>
            <p:ph type="subTitle" idx="1"/>
          </p:nvPr>
        </p:nvSpPr>
        <p:spPr>
          <a:xfrm>
            <a:off x="5363408" y="867317"/>
            <a:ext cx="3704392" cy="1854868"/>
          </a:xfrm>
        </p:spPr>
        <p:txBody>
          <a:bodyPr rIns="0" anchor="ctr"/>
          <a:lstStyle>
            <a:lvl1pPr algn="ctr">
              <a:buFont typeface="Wingdings" charset="2"/>
              <a:buNone/>
              <a:defRPr sz="14400" b="1">
                <a:solidFill>
                  <a:srgbClr val="6BA693"/>
                </a:solidFill>
                <a:latin typeface="Arial" panose="020B0604020202020204" pitchFamily="34" charset="0"/>
                <a:cs typeface="Arial" panose="020B0604020202020204" pitchFamily="34" charset="0"/>
              </a:defRPr>
            </a:lvl1pPr>
          </a:lstStyle>
          <a:p>
            <a:r>
              <a:rPr lang="en-US" dirty="0" smtClean="0"/>
              <a:t>Click to edit Master subtitle style</a:t>
            </a:r>
            <a:endParaRPr lang="en-US" dirty="0"/>
          </a:p>
        </p:txBody>
      </p:sp>
      <p:sp>
        <p:nvSpPr>
          <p:cNvPr id="5" name="Text Box 25"/>
          <p:cNvSpPr txBox="1">
            <a:spLocks noChangeArrowheads="1"/>
          </p:cNvSpPr>
          <p:nvPr/>
        </p:nvSpPr>
        <p:spPr bwMode="auto">
          <a:xfrm>
            <a:off x="5363408" y="5762793"/>
            <a:ext cx="3555168" cy="627063"/>
          </a:xfrm>
          <a:prstGeom prst="rect">
            <a:avLst/>
          </a:prstGeom>
          <a:noFill/>
          <a:ln w="9525">
            <a:noFill/>
            <a:miter lim="800000"/>
            <a:headEnd/>
            <a:tailEnd/>
          </a:ln>
        </p:spPr>
        <p:txBody>
          <a:bodyPr lIns="0" tIns="0" rIns="0" bIns="0" anchor="ctr"/>
          <a:lstStyle/>
          <a:p>
            <a:pPr algn="r" eaLnBrk="0" hangingPunct="0">
              <a:defRPr/>
            </a:pPr>
            <a:r>
              <a:rPr lang="en-US" sz="1800" dirty="0">
                <a:solidFill>
                  <a:schemeClr val="bg1"/>
                </a:solidFill>
                <a:latin typeface="Arial" charset="0"/>
                <a:ea typeface="ＭＳ Ｐゴシック" pitchFamily="84" charset="-128"/>
                <a:cs typeface="Arial" charset="0"/>
              </a:rPr>
              <a:t>Lectures by </a:t>
            </a:r>
            <a:r>
              <a:rPr lang="en-US" sz="1800" dirty="0" smtClean="0">
                <a:solidFill>
                  <a:schemeClr val="bg1"/>
                </a:solidFill>
                <a:latin typeface="Arial" charset="0"/>
                <a:ea typeface="ＭＳ Ｐゴシック" pitchFamily="84" charset="-128"/>
                <a:cs typeface="Arial" charset="0"/>
              </a:rPr>
              <a:t>Dr. Tara </a:t>
            </a:r>
            <a:r>
              <a:rPr lang="en-US" sz="1800" dirty="0" err="1" smtClean="0">
                <a:solidFill>
                  <a:schemeClr val="bg1"/>
                </a:solidFill>
                <a:latin typeface="Arial" charset="0"/>
                <a:ea typeface="ＭＳ Ｐゴシック" pitchFamily="84" charset="-128"/>
                <a:cs typeface="Arial" charset="0"/>
              </a:rPr>
              <a:t>Stoulig</a:t>
            </a:r>
            <a:endParaRPr lang="en-US" sz="1800" dirty="0">
              <a:solidFill>
                <a:schemeClr val="bg1"/>
              </a:solidFill>
              <a:latin typeface="Arial" charset="0"/>
              <a:ea typeface="ＭＳ Ｐゴシック" pitchFamily="84" charset="-128"/>
              <a:cs typeface="Arial" charset="0"/>
            </a:endParaRPr>
          </a:p>
          <a:p>
            <a:pPr algn="r" eaLnBrk="0" hangingPunct="0">
              <a:defRPr/>
            </a:pPr>
            <a:r>
              <a:rPr lang="en-US" sz="1800" dirty="0" smtClean="0">
                <a:solidFill>
                  <a:schemeClr val="bg1"/>
                </a:solidFill>
                <a:latin typeface="Arial" charset="0"/>
                <a:ea typeface="ＭＳ Ｐゴシック" pitchFamily="84" charset="-128"/>
                <a:cs typeface="Arial" charset="0"/>
              </a:rPr>
              <a:t>Southeastern</a:t>
            </a:r>
            <a:r>
              <a:rPr lang="en-US" sz="1800" baseline="0" dirty="0" smtClean="0">
                <a:solidFill>
                  <a:schemeClr val="bg1"/>
                </a:solidFill>
                <a:latin typeface="Arial" charset="0"/>
                <a:ea typeface="ＭＳ Ｐゴシック" pitchFamily="84" charset="-128"/>
                <a:cs typeface="Arial" charset="0"/>
              </a:rPr>
              <a:t> Louisiana</a:t>
            </a:r>
            <a:r>
              <a:rPr lang="en-US" sz="1800" dirty="0" smtClean="0">
                <a:solidFill>
                  <a:schemeClr val="bg1"/>
                </a:solidFill>
                <a:latin typeface="Arial" charset="0"/>
                <a:ea typeface="ＭＳ Ｐゴシック" pitchFamily="84" charset="-128"/>
                <a:cs typeface="Arial" charset="0"/>
              </a:rPr>
              <a:t> </a:t>
            </a:r>
            <a:r>
              <a:rPr lang="en-US" sz="1800" dirty="0">
                <a:solidFill>
                  <a:schemeClr val="bg1"/>
                </a:solidFill>
                <a:latin typeface="Arial" charset="0"/>
                <a:ea typeface="ＭＳ Ｐゴシック" pitchFamily="84" charset="-128"/>
                <a:cs typeface="Arial" charset="0"/>
              </a:rPr>
              <a:t>University</a:t>
            </a:r>
          </a:p>
        </p:txBody>
      </p:sp>
      <p:sp>
        <p:nvSpPr>
          <p:cNvPr id="9" name="Rectangle 30"/>
          <p:cNvSpPr>
            <a:spLocks noChangeArrowheads="1"/>
          </p:cNvSpPr>
          <p:nvPr/>
        </p:nvSpPr>
        <p:spPr bwMode="auto">
          <a:xfrm>
            <a:off x="5626768" y="6541754"/>
            <a:ext cx="3427413" cy="316246"/>
          </a:xfrm>
          <a:prstGeom prst="rect">
            <a:avLst/>
          </a:prstGeom>
          <a:noFill/>
          <a:ln w="9525">
            <a:noFill/>
            <a:miter lim="800000"/>
            <a:headEnd/>
            <a:tailEnd/>
          </a:ln>
        </p:spPr>
        <p:txBody>
          <a:bodyPr lIns="0" tIns="0" rIns="0" bIns="0" anchor="ctr"/>
          <a:lstStyle/>
          <a:p>
            <a:pPr algn="r" eaLnBrk="0" hangingPunct="0">
              <a:defRPr/>
            </a:pPr>
            <a:r>
              <a:rPr lang="en-US" sz="900" dirty="0" smtClean="0">
                <a:solidFill>
                  <a:schemeClr val="bg1"/>
                </a:solidFill>
                <a:latin typeface="Arial" charset="0"/>
                <a:cs typeface="Arial" charset="0"/>
              </a:rPr>
              <a:t>© 2015 </a:t>
            </a:r>
            <a:r>
              <a:rPr lang="en-US" sz="900" dirty="0">
                <a:solidFill>
                  <a:schemeClr val="bg1"/>
                </a:solidFill>
                <a:latin typeface="Arial" charset="0"/>
                <a:cs typeface="Arial" charset="0"/>
              </a:rPr>
              <a:t>Pearson Education Inc.</a:t>
            </a:r>
            <a:r>
              <a:rPr lang="en-US" sz="900" dirty="0">
                <a:solidFill>
                  <a:schemeClr val="bg1"/>
                </a:solidFill>
                <a:latin typeface="Arial" charset="0"/>
                <a:ea typeface="ＭＳ Ｐゴシック" pitchFamily="84" charset="-128"/>
                <a:cs typeface="Arial"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 y="0"/>
            <a:ext cx="5357813" cy="6858000"/>
          </a:xfrm>
          <a:prstGeom prst="rect">
            <a:avLst/>
          </a:prstGeom>
        </p:spPr>
      </p:pic>
      <p:sp>
        <p:nvSpPr>
          <p:cNvPr id="16" name="Rectangle 7"/>
          <p:cNvSpPr>
            <a:spLocks noChangeArrowheads="1"/>
          </p:cNvSpPr>
          <p:nvPr/>
        </p:nvSpPr>
        <p:spPr bwMode="auto">
          <a:xfrm>
            <a:off x="5363407" y="2883902"/>
            <a:ext cx="359326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ctr">
              <a:spcBef>
                <a:spcPct val="45000"/>
              </a:spcBef>
              <a:spcAft>
                <a:spcPct val="20000"/>
              </a:spcAft>
              <a:buClr>
                <a:schemeClr val="tx2"/>
              </a:buClr>
              <a:buFont typeface="Times" panose="02020603050405020304" pitchFamily="18" charset="0"/>
              <a:buNone/>
            </a:pPr>
            <a:r>
              <a:rPr lang="en-US" altLang="en-US" sz="2800" dirty="0" smtClean="0">
                <a:solidFill>
                  <a:schemeClr val="bg1"/>
                </a:solidFill>
              </a:rPr>
              <a:t>Chromosome Structure</a:t>
            </a:r>
            <a:endParaRPr lang="en-US" altLang="en-US" sz="2800" dirty="0">
              <a:solidFill>
                <a:schemeClr val="bg1"/>
              </a:solidFill>
            </a:endParaRPr>
          </a:p>
        </p:txBody>
      </p:sp>
    </p:spTree>
    <p:extLst>
      <p:ext uri="{BB962C8B-B14F-4D97-AF65-F5344CB8AC3E}">
        <p14:creationId xmlns:p14="http://schemas.microsoft.com/office/powerpoint/2010/main" val="576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E4BBD-E1FB-7841-B999-65B71EC0BEB9}"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240227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E4BBD-E1FB-7841-B999-65B71EC0BEB9}"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243069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DE4BBD-E1FB-7841-B999-65B71EC0BEB9}"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159637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DE4BBD-E1FB-7841-B999-65B71EC0BEB9}" type="datetimeFigureOut">
              <a:rPr lang="en-US" smtClean="0"/>
              <a:t>8/29/16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353316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E4BBD-E1FB-7841-B999-65B71EC0BEB9}" type="datetimeFigureOut">
              <a:rPr lang="en-US" smtClean="0"/>
              <a:t>8/29/16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393384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E4BBD-E1FB-7841-B999-65B71EC0BEB9}" type="datetimeFigureOut">
              <a:rPr lang="en-US" smtClean="0"/>
              <a:t>8/29/16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397969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E4BBD-E1FB-7841-B999-65B71EC0BEB9}"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277474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E4BBD-E1FB-7841-B999-65B71EC0BEB9}"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3386F-50B7-2C4E-A91B-045BD534576D}" type="slidenum">
              <a:rPr lang="en-US" smtClean="0"/>
              <a:t>‹#›</a:t>
            </a:fld>
            <a:endParaRPr lang="en-US"/>
          </a:p>
        </p:txBody>
      </p:sp>
    </p:spTree>
    <p:extLst>
      <p:ext uri="{BB962C8B-B14F-4D97-AF65-F5344CB8AC3E}">
        <p14:creationId xmlns:p14="http://schemas.microsoft.com/office/powerpoint/2010/main" val="15009579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E4BBD-E1FB-7841-B999-65B71EC0BEB9}" type="datetimeFigureOut">
              <a:rPr lang="en-US" smtClean="0"/>
              <a:t>8/29/16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3386F-50B7-2C4E-A91B-045BD534576D}" type="slidenum">
              <a:rPr lang="en-US" smtClean="0"/>
              <a:t>‹#›</a:t>
            </a:fld>
            <a:endParaRPr lang="en-US"/>
          </a:p>
        </p:txBody>
      </p:sp>
    </p:spTree>
    <p:extLst>
      <p:ext uri="{BB962C8B-B14F-4D97-AF65-F5344CB8AC3E}">
        <p14:creationId xmlns:p14="http://schemas.microsoft.com/office/powerpoint/2010/main" val="107204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5zFOScowq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smtClean="0"/>
              <a:t>11</a:t>
            </a:r>
            <a:endParaRPr lang="en-US" dirty="0"/>
          </a:p>
        </p:txBody>
      </p:sp>
    </p:spTree>
    <p:extLst>
      <p:ext uri="{BB962C8B-B14F-4D97-AF65-F5344CB8AC3E}">
        <p14:creationId xmlns:p14="http://schemas.microsoft.com/office/powerpoint/2010/main" val="3265772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3500" y="152400"/>
            <a:ext cx="9372600" cy="1600200"/>
          </a:xfrm>
        </p:spPr>
        <p:txBody>
          <a:bodyPr>
            <a:normAutofit fontScale="90000"/>
          </a:bodyPr>
          <a:lstStyle/>
          <a:p>
            <a:r>
              <a:rPr lang="en-US" sz="4000" b="1"/>
              <a:t>…but the chromosomes number has little relationship with the complexity of the organism</a:t>
            </a:r>
          </a:p>
        </p:txBody>
      </p:sp>
      <p:pic>
        <p:nvPicPr>
          <p:cNvPr id="14342" name="Picture 6" descr="fruit-fly-hu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73375"/>
            <a:ext cx="3429000" cy="291782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dog-groo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413" y="2895600"/>
            <a:ext cx="210978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uperStock_1560R-20542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2895600"/>
            <a:ext cx="2038350" cy="2876550"/>
          </a:xfrm>
          <a:prstGeom prst="rect">
            <a:avLst/>
          </a:prstGeom>
          <a:noFill/>
          <a:extLst>
            <a:ext uri="{909E8E84-426E-40dd-AFC4-6F175D3DCCD1}">
              <a14:hiddenFill xmlns:a14="http://schemas.microsoft.com/office/drawing/2010/main">
                <a:solidFill>
                  <a:srgbClr val="FFFFFF"/>
                </a:solidFill>
              </a14:hiddenFill>
            </a:ext>
          </a:extLst>
        </p:spPr>
      </p:pic>
      <p:sp>
        <p:nvSpPr>
          <p:cNvPr id="14345" name="Text Box 9"/>
          <p:cNvSpPr txBox="1">
            <a:spLocks noChangeArrowheads="1"/>
          </p:cNvSpPr>
          <p:nvPr/>
        </p:nvSpPr>
        <p:spPr bwMode="auto">
          <a:xfrm>
            <a:off x="1189038" y="5867400"/>
            <a:ext cx="1630362"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t>8 chromosomes</a:t>
            </a:r>
          </a:p>
        </p:txBody>
      </p:sp>
      <p:sp>
        <p:nvSpPr>
          <p:cNvPr id="14346" name="Text Box 10"/>
          <p:cNvSpPr txBox="1">
            <a:spLocks noChangeArrowheads="1"/>
          </p:cNvSpPr>
          <p:nvPr/>
        </p:nvSpPr>
        <p:spPr bwMode="auto">
          <a:xfrm>
            <a:off x="4267200" y="5867400"/>
            <a:ext cx="17430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t>78 chromosomes</a:t>
            </a:r>
          </a:p>
        </p:txBody>
      </p:sp>
      <p:sp>
        <p:nvSpPr>
          <p:cNvPr id="14347" name="Text Box 11"/>
          <p:cNvSpPr txBox="1">
            <a:spLocks noChangeArrowheads="1"/>
          </p:cNvSpPr>
          <p:nvPr/>
        </p:nvSpPr>
        <p:spPr bwMode="auto">
          <a:xfrm>
            <a:off x="6705600" y="5803900"/>
            <a:ext cx="17430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t>46 chromosomes</a:t>
            </a:r>
          </a:p>
        </p:txBody>
      </p:sp>
    </p:spTree>
    <p:extLst>
      <p:ext uri="{BB962C8B-B14F-4D97-AF65-F5344CB8AC3E}">
        <p14:creationId xmlns:p14="http://schemas.microsoft.com/office/powerpoint/2010/main" val="35142306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304800" y="2514600"/>
            <a:ext cx="8458200" cy="1143000"/>
          </a:xfrm>
        </p:spPr>
        <p:txBody>
          <a:bodyPr>
            <a:normAutofit fontScale="90000"/>
          </a:bodyPr>
          <a:lstStyle/>
          <a:p>
            <a:r>
              <a:rPr lang="en-US" sz="4800" b="1"/>
              <a:t>Chromosome structure: Chromatin and nucleosomes</a:t>
            </a:r>
          </a:p>
        </p:txBody>
      </p:sp>
    </p:spTree>
    <p:extLst>
      <p:ext uri="{BB962C8B-B14F-4D97-AF65-F5344CB8AC3E}">
        <p14:creationId xmlns:p14="http://schemas.microsoft.com/office/powerpoint/2010/main" val="35372430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normAutofit fontScale="90000"/>
          </a:bodyPr>
          <a:lstStyle/>
          <a:p>
            <a:r>
              <a:rPr lang="en-US" sz="4000" b="1"/>
              <a:t>Chromatin is the fundamental structure of chromosomes</a:t>
            </a:r>
          </a:p>
        </p:txBody>
      </p:sp>
      <p:sp>
        <p:nvSpPr>
          <p:cNvPr id="22531" name="Rectangle 3"/>
          <p:cNvSpPr>
            <a:spLocks noGrp="1" noChangeArrowheads="1"/>
          </p:cNvSpPr>
          <p:nvPr>
            <p:ph type="body" idx="1"/>
          </p:nvPr>
        </p:nvSpPr>
        <p:spPr>
          <a:xfrm>
            <a:off x="0" y="1371600"/>
            <a:ext cx="9144000" cy="1600200"/>
          </a:xfrm>
        </p:spPr>
        <p:txBody>
          <a:bodyPr>
            <a:normAutofit fontScale="92500" lnSpcReduction="10000"/>
          </a:bodyPr>
          <a:lstStyle/>
          <a:p>
            <a:pPr>
              <a:lnSpc>
                <a:spcPct val="90000"/>
              </a:lnSpc>
            </a:pPr>
            <a:r>
              <a:rPr lang="en-US" sz="2000"/>
              <a:t>In eukaryotes the nuclear DNA is packed into a condensed structure called </a:t>
            </a:r>
            <a:r>
              <a:rPr lang="en-US" sz="2000" b="1" u="sng"/>
              <a:t>chromatin</a:t>
            </a:r>
            <a:r>
              <a:rPr lang="en-US" sz="2000"/>
              <a:t>.</a:t>
            </a:r>
          </a:p>
          <a:p>
            <a:pPr>
              <a:lnSpc>
                <a:spcPct val="90000"/>
              </a:lnSpc>
            </a:pPr>
            <a:endParaRPr lang="en-US" sz="2000"/>
          </a:p>
          <a:p>
            <a:pPr>
              <a:lnSpc>
                <a:spcPct val="90000"/>
              </a:lnSpc>
            </a:pPr>
            <a:r>
              <a:rPr lang="en-US" sz="2000"/>
              <a:t>The major components of chromatin are </a:t>
            </a:r>
            <a:r>
              <a:rPr lang="en-US" sz="2000" b="1" u="sng"/>
              <a:t>DNA</a:t>
            </a:r>
            <a:r>
              <a:rPr lang="en-US" sz="2000"/>
              <a:t> and </a:t>
            </a:r>
            <a:r>
              <a:rPr lang="en-US" sz="2000" b="1" u="sng"/>
              <a:t>histone</a:t>
            </a:r>
            <a:r>
              <a:rPr lang="en-US" sz="2000"/>
              <a:t> proteins. </a:t>
            </a:r>
          </a:p>
          <a:p>
            <a:pPr>
              <a:lnSpc>
                <a:spcPct val="90000"/>
              </a:lnSpc>
            </a:pPr>
            <a:endParaRPr lang="en-US" sz="2000"/>
          </a:p>
          <a:p>
            <a:pPr>
              <a:lnSpc>
                <a:spcPct val="90000"/>
              </a:lnSpc>
            </a:pPr>
            <a:r>
              <a:rPr lang="en-US" sz="2000"/>
              <a:t>DNA and histone proteins form the </a:t>
            </a:r>
            <a:r>
              <a:rPr lang="en-US" sz="2000" b="1" u="sng"/>
              <a:t>nucleosome</a:t>
            </a:r>
            <a:r>
              <a:rPr lang="en-US" sz="2000"/>
              <a:t>. </a:t>
            </a:r>
          </a:p>
        </p:txBody>
      </p:sp>
      <p:sp>
        <p:nvSpPr>
          <p:cNvPr id="22538" name="Rectangle 10"/>
          <p:cNvSpPr>
            <a:spLocks noChangeArrowheads="1"/>
          </p:cNvSpPr>
          <p:nvPr/>
        </p:nvSpPr>
        <p:spPr bwMode="auto">
          <a:xfrm>
            <a:off x="685800" y="5486400"/>
            <a:ext cx="7772400" cy="12192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600" b="1"/>
              <a:t>The functions of chromatin are:</a:t>
            </a:r>
          </a:p>
          <a:p>
            <a:pPr marL="342900" indent="-342900" eaLnBrk="1" hangingPunct="1">
              <a:spcBef>
                <a:spcPct val="20000"/>
              </a:spcBef>
              <a:buFontTx/>
              <a:buChar char="•"/>
            </a:pPr>
            <a:r>
              <a:rPr lang="en-US" sz="1600" b="1"/>
              <a:t>to package DNA into a smaller volume to fit in the cell</a:t>
            </a:r>
          </a:p>
          <a:p>
            <a:pPr marL="342900" indent="-342900" eaLnBrk="1" hangingPunct="1">
              <a:spcBef>
                <a:spcPct val="20000"/>
              </a:spcBef>
              <a:buFontTx/>
              <a:buChar char="•"/>
            </a:pPr>
            <a:r>
              <a:rPr lang="en-US" sz="1600" b="1"/>
              <a:t>to regulate the division cycle (mitosis and meiosis) of the cell</a:t>
            </a:r>
          </a:p>
          <a:p>
            <a:pPr marL="342900" indent="-342900" eaLnBrk="1" hangingPunct="1">
              <a:spcBef>
                <a:spcPct val="20000"/>
              </a:spcBef>
              <a:buFontTx/>
              <a:buChar char="•"/>
            </a:pPr>
            <a:r>
              <a:rPr lang="en-US" sz="1600" b="1"/>
              <a:t>as a mechanism to control gene expression</a:t>
            </a:r>
          </a:p>
        </p:txBody>
      </p:sp>
      <p:grpSp>
        <p:nvGrpSpPr>
          <p:cNvPr id="22544" name="Group 16"/>
          <p:cNvGrpSpPr>
            <a:grpSpLocks/>
          </p:cNvGrpSpPr>
          <p:nvPr/>
        </p:nvGrpSpPr>
        <p:grpSpPr bwMode="auto">
          <a:xfrm>
            <a:off x="1905000" y="3395663"/>
            <a:ext cx="5334000" cy="1981200"/>
            <a:chOff x="1409" y="2064"/>
            <a:chExt cx="2959" cy="1056"/>
          </a:xfrm>
        </p:grpSpPr>
        <p:grpSp>
          <p:nvGrpSpPr>
            <p:cNvPr id="22542" name="Group 14"/>
            <p:cNvGrpSpPr>
              <a:grpSpLocks/>
            </p:cNvGrpSpPr>
            <p:nvPr/>
          </p:nvGrpSpPr>
          <p:grpSpPr bwMode="auto">
            <a:xfrm>
              <a:off x="1409" y="2064"/>
              <a:ext cx="2959" cy="1056"/>
              <a:chOff x="1409" y="1872"/>
              <a:chExt cx="2959" cy="1056"/>
            </a:xfrm>
          </p:grpSpPr>
          <p:grpSp>
            <p:nvGrpSpPr>
              <p:cNvPr id="22537" name="Group 9"/>
              <p:cNvGrpSpPr>
                <a:grpSpLocks/>
              </p:cNvGrpSpPr>
              <p:nvPr/>
            </p:nvGrpSpPr>
            <p:grpSpPr bwMode="auto">
              <a:xfrm>
                <a:off x="1409" y="2016"/>
                <a:ext cx="1327" cy="864"/>
                <a:chOff x="2208" y="2222"/>
                <a:chExt cx="1327" cy="864"/>
              </a:xfrm>
            </p:grpSpPr>
            <p:pic>
              <p:nvPicPr>
                <p:cNvPr id="22535" name="Picture 7" descr="screenshot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2256"/>
                  <a:ext cx="1327"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2536" name="Rectangle 8"/>
                <p:cNvSpPr>
                  <a:spLocks noChangeArrowheads="1"/>
                </p:cNvSpPr>
                <p:nvPr/>
              </p:nvSpPr>
              <p:spPr bwMode="auto">
                <a:xfrm>
                  <a:off x="2304" y="2222"/>
                  <a:ext cx="192" cy="96"/>
                </a:xfrm>
                <a:prstGeom prst="rect">
                  <a:avLst/>
                </a:prstGeom>
                <a:solidFill>
                  <a:schemeClr val="bg1"/>
                </a:solidFill>
                <a:ln>
                  <a:noFill/>
                </a:ln>
                <a:extLst>
                  <a:ext uri="{91240B29-F687-4f45-9708-019B960494DF}">
                    <a14:hiddenLine xmlns:a14="http://schemas.microsoft.com/office/drawing/2010/main" w="19050">
                      <a:solidFill>
                        <a:schemeClr val="tx1"/>
                      </a:solidFill>
                      <a:miter lim="800000"/>
                      <a:headEnd/>
                      <a:tailEnd/>
                    </a14:hiddenLine>
                  </a:ext>
                </a:extLst>
              </p:spPr>
              <p:txBody>
                <a:bodyPr wrap="none" anchor="ctr"/>
                <a:lstStyle/>
                <a:p>
                  <a:endParaRPr lang="en-US"/>
                </a:p>
              </p:txBody>
            </p:sp>
          </p:grpSp>
          <p:sp>
            <p:nvSpPr>
              <p:cNvPr id="22539" name="Text Box 11"/>
              <p:cNvSpPr txBox="1">
                <a:spLocks noChangeArrowheads="1"/>
              </p:cNvSpPr>
              <p:nvPr/>
            </p:nvSpPr>
            <p:spPr bwMode="auto">
              <a:xfrm>
                <a:off x="2736" y="2688"/>
                <a:ext cx="859" cy="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txBody>
              <a:bodyPr wrap="none">
                <a:spAutoFit/>
              </a:bodyPr>
              <a:lstStyle/>
              <a:p>
                <a:r>
                  <a:rPr lang="en-US" sz="1200"/>
                  <a:t>Short region of DNA</a:t>
                </a:r>
              </a:p>
            </p:txBody>
          </p:sp>
          <p:sp>
            <p:nvSpPr>
              <p:cNvPr id="22540" name="Text Box 12"/>
              <p:cNvSpPr txBox="1">
                <a:spLocks noChangeArrowheads="1"/>
              </p:cNvSpPr>
              <p:nvPr/>
            </p:nvSpPr>
            <p:spPr bwMode="auto">
              <a:xfrm>
                <a:off x="2736" y="2160"/>
                <a:ext cx="474" cy="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txBody>
              <a:bodyPr wrap="none">
                <a:spAutoFit/>
              </a:bodyPr>
              <a:lstStyle/>
              <a:p>
                <a:r>
                  <a:rPr lang="en-US" sz="1200"/>
                  <a:t>chromatin</a:t>
                </a:r>
              </a:p>
            </p:txBody>
          </p:sp>
          <p:sp>
            <p:nvSpPr>
              <p:cNvPr id="22541" name="Rectangle 13"/>
              <p:cNvSpPr>
                <a:spLocks noChangeArrowheads="1"/>
              </p:cNvSpPr>
              <p:nvPr/>
            </p:nvSpPr>
            <p:spPr bwMode="auto">
              <a:xfrm>
                <a:off x="1440" y="1872"/>
                <a:ext cx="2928" cy="105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22543" name="Text Box 15"/>
            <p:cNvSpPr txBox="1">
              <a:spLocks noChangeArrowheads="1"/>
            </p:cNvSpPr>
            <p:nvPr/>
          </p:nvSpPr>
          <p:spPr bwMode="auto">
            <a:xfrm>
              <a:off x="2126" y="2243"/>
              <a:ext cx="444" cy="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txBody>
            <a:bodyPr wrap="none">
              <a:spAutoFit/>
            </a:bodyPr>
            <a:lstStyle/>
            <a:p>
              <a:r>
                <a:rPr lang="en-US" sz="900"/>
                <a:t>nucleosome</a:t>
              </a:r>
            </a:p>
          </p:txBody>
        </p:sp>
      </p:grpSp>
    </p:spTree>
    <p:extLst>
      <p:ext uri="{BB962C8B-B14F-4D97-AF65-F5344CB8AC3E}">
        <p14:creationId xmlns:p14="http://schemas.microsoft.com/office/powerpoint/2010/main" val="203702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normAutofit fontScale="90000"/>
          </a:bodyPr>
          <a:lstStyle/>
          <a:p>
            <a:r>
              <a:rPr lang="en-US" sz="4000" b="1"/>
              <a:t>The nucleosome is the basic structural unit of chromatin</a:t>
            </a:r>
          </a:p>
        </p:txBody>
      </p:sp>
      <p:sp>
        <p:nvSpPr>
          <p:cNvPr id="26644" name="Rectangle 20"/>
          <p:cNvSpPr>
            <a:spLocks noChangeArrowheads="1"/>
          </p:cNvSpPr>
          <p:nvPr/>
        </p:nvSpPr>
        <p:spPr bwMode="auto">
          <a:xfrm>
            <a:off x="228600" y="1371600"/>
            <a:ext cx="8686800" cy="5334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400" dirty="0"/>
              <a:t>A </a:t>
            </a:r>
            <a:r>
              <a:rPr lang="en-US" sz="1400" b="1" dirty="0"/>
              <a:t>nucleosome</a:t>
            </a:r>
            <a:r>
              <a:rPr lang="en-US" sz="1400" dirty="0"/>
              <a:t> is composed of</a:t>
            </a:r>
            <a:r>
              <a:rPr lang="en-US" sz="1400" dirty="0" smtClean="0"/>
              <a:t>: </a:t>
            </a:r>
            <a:r>
              <a:rPr lang="en-US" sz="1400" dirty="0"/>
              <a:t>four different type of histone proteins (H2A, H2B, H3, H4) and the DNA duplex wrapped around </a:t>
            </a:r>
          </a:p>
          <a:p>
            <a:pPr marL="342900" indent="-342900" eaLnBrk="1" hangingPunct="1">
              <a:spcBef>
                <a:spcPct val="20000"/>
              </a:spcBef>
            </a:pPr>
            <a:endParaRPr lang="en-US" sz="1400" dirty="0"/>
          </a:p>
        </p:txBody>
      </p:sp>
      <p:pic>
        <p:nvPicPr>
          <p:cNvPr id="26645" name="Picture 21" descr="fig6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605213" cy="4800600"/>
          </a:xfrm>
          <a:prstGeom prst="rect">
            <a:avLst/>
          </a:prstGeom>
          <a:noFill/>
          <a:extLst>
            <a:ext uri="{909E8E84-426E-40dd-AFC4-6F175D3DCCD1}">
              <a14:hiddenFill xmlns:a14="http://schemas.microsoft.com/office/drawing/2010/main">
                <a:solidFill>
                  <a:srgbClr val="FFFFFF"/>
                </a:solidFill>
              </a14:hiddenFill>
            </a:ext>
          </a:extLst>
        </p:spPr>
      </p:pic>
      <p:grpSp>
        <p:nvGrpSpPr>
          <p:cNvPr id="26660" name="Group 36"/>
          <p:cNvGrpSpPr>
            <a:grpSpLocks/>
          </p:cNvGrpSpPr>
          <p:nvPr/>
        </p:nvGrpSpPr>
        <p:grpSpPr bwMode="auto">
          <a:xfrm>
            <a:off x="76200" y="2209800"/>
            <a:ext cx="7467600" cy="2203450"/>
            <a:chOff x="48" y="1392"/>
            <a:chExt cx="4704" cy="1388"/>
          </a:xfrm>
        </p:grpSpPr>
        <p:sp>
          <p:nvSpPr>
            <p:cNvPr id="26630" name="Rectangle 6"/>
            <p:cNvSpPr>
              <a:spLocks noChangeArrowheads="1"/>
            </p:cNvSpPr>
            <p:nvPr/>
          </p:nvSpPr>
          <p:spPr bwMode="auto">
            <a:xfrm>
              <a:off x="48" y="1392"/>
              <a:ext cx="3600" cy="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200"/>
                <a:t>H2A, H2B, H3, H4 histone proteins form a bead-like unit called core particle.</a:t>
              </a:r>
            </a:p>
          </p:txBody>
        </p:sp>
        <p:pic>
          <p:nvPicPr>
            <p:cNvPr id="26634" name="Picture 10" descr="screenshot_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584"/>
              <a:ext cx="1296" cy="1196"/>
            </a:xfrm>
            <a:prstGeom prst="rect">
              <a:avLst/>
            </a:prstGeom>
            <a:noFill/>
            <a:extLst>
              <a:ext uri="{909E8E84-426E-40dd-AFC4-6F175D3DCCD1}">
                <a14:hiddenFill xmlns:a14="http://schemas.microsoft.com/office/drawing/2010/main">
                  <a:solidFill>
                    <a:srgbClr val="FFFFFF"/>
                  </a:solidFill>
                </a14:hiddenFill>
              </a:ext>
            </a:extLst>
          </p:spPr>
        </p:pic>
        <p:sp>
          <p:nvSpPr>
            <p:cNvPr id="26647" name="Line 23"/>
            <p:cNvSpPr>
              <a:spLocks noChangeShapeType="1"/>
            </p:cNvSpPr>
            <p:nvPr/>
          </p:nvSpPr>
          <p:spPr bwMode="auto">
            <a:xfrm>
              <a:off x="1440" y="1920"/>
              <a:ext cx="3312" cy="2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8" name="Text Box 24"/>
            <p:cNvSpPr txBox="1">
              <a:spLocks noChangeArrowheads="1"/>
            </p:cNvSpPr>
            <p:nvPr/>
          </p:nvSpPr>
          <p:spPr bwMode="auto">
            <a:xfrm rot="110742">
              <a:off x="2496" y="2112"/>
              <a:ext cx="1061"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solidFill>
                    <a:srgbClr val="FF0000"/>
                  </a:solidFill>
                </a:rPr>
                <a:t>7 fold length reduction</a:t>
              </a:r>
            </a:p>
          </p:txBody>
        </p:sp>
      </p:grpSp>
      <p:grpSp>
        <p:nvGrpSpPr>
          <p:cNvPr id="26654" name="Group 30"/>
          <p:cNvGrpSpPr>
            <a:grpSpLocks/>
          </p:cNvGrpSpPr>
          <p:nvPr/>
        </p:nvGrpSpPr>
        <p:grpSpPr bwMode="auto">
          <a:xfrm>
            <a:off x="5562600" y="4060825"/>
            <a:ext cx="3429000" cy="2797175"/>
            <a:chOff x="3504" y="2558"/>
            <a:chExt cx="2160" cy="1762"/>
          </a:xfrm>
        </p:grpSpPr>
        <p:sp>
          <p:nvSpPr>
            <p:cNvPr id="26651" name="Rectangle 27"/>
            <p:cNvSpPr>
              <a:spLocks noChangeArrowheads="1"/>
            </p:cNvSpPr>
            <p:nvPr/>
          </p:nvSpPr>
          <p:spPr bwMode="auto">
            <a:xfrm>
              <a:off x="4560" y="2558"/>
              <a:ext cx="1104" cy="172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6652" name="Rectangle 28"/>
            <p:cNvSpPr>
              <a:spLocks noChangeArrowheads="1"/>
            </p:cNvSpPr>
            <p:nvPr/>
          </p:nvSpPr>
          <p:spPr bwMode="auto">
            <a:xfrm>
              <a:off x="3504" y="3312"/>
              <a:ext cx="480" cy="100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6653" name="Rectangle 29"/>
            <p:cNvSpPr>
              <a:spLocks noChangeArrowheads="1"/>
            </p:cNvSpPr>
            <p:nvPr/>
          </p:nvSpPr>
          <p:spPr bwMode="auto">
            <a:xfrm>
              <a:off x="3792" y="3600"/>
              <a:ext cx="1248" cy="72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26655" name="Rectangle 31"/>
          <p:cNvSpPr>
            <a:spLocks noChangeArrowheads="1"/>
          </p:cNvSpPr>
          <p:nvPr/>
        </p:nvSpPr>
        <p:spPr bwMode="auto">
          <a:xfrm>
            <a:off x="5791200" y="4070350"/>
            <a:ext cx="3276600" cy="2743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nvGrpSpPr>
          <p:cNvPr id="26661" name="Group 37"/>
          <p:cNvGrpSpPr>
            <a:grpSpLocks/>
          </p:cNvGrpSpPr>
          <p:nvPr/>
        </p:nvGrpSpPr>
        <p:grpSpPr bwMode="auto">
          <a:xfrm>
            <a:off x="152400" y="4343400"/>
            <a:ext cx="5791200" cy="2362200"/>
            <a:chOff x="96" y="2736"/>
            <a:chExt cx="3648" cy="1488"/>
          </a:xfrm>
        </p:grpSpPr>
        <p:pic>
          <p:nvPicPr>
            <p:cNvPr id="26637" name="Picture 13" descr="screenshot_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3216"/>
              <a:ext cx="1006" cy="1008"/>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16" descr="screenshot_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1" y="3267"/>
              <a:ext cx="333" cy="909"/>
            </a:xfrm>
            <a:prstGeom prst="rect">
              <a:avLst/>
            </a:prstGeom>
            <a:noFill/>
            <a:extLst>
              <a:ext uri="{909E8E84-426E-40dd-AFC4-6F175D3DCCD1}">
                <a14:hiddenFill xmlns:a14="http://schemas.microsoft.com/office/drawing/2010/main">
                  <a:solidFill>
                    <a:srgbClr val="FFFFFF"/>
                  </a:solidFill>
                </a14:hiddenFill>
              </a:ext>
            </a:extLst>
          </p:spPr>
        </p:pic>
        <p:sp>
          <p:nvSpPr>
            <p:cNvPr id="26642" name="Line 18"/>
            <p:cNvSpPr>
              <a:spLocks noChangeShapeType="1"/>
            </p:cNvSpPr>
            <p:nvPr/>
          </p:nvSpPr>
          <p:spPr bwMode="auto">
            <a:xfrm flipH="1">
              <a:off x="1536" y="3744"/>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6" name="Line 22"/>
            <p:cNvSpPr>
              <a:spLocks noChangeShapeType="1"/>
            </p:cNvSpPr>
            <p:nvPr/>
          </p:nvSpPr>
          <p:spPr bwMode="auto">
            <a:xfrm flipV="1">
              <a:off x="2304" y="3168"/>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9" name="Text Box 25"/>
            <p:cNvSpPr txBox="1">
              <a:spLocks noChangeArrowheads="1"/>
            </p:cNvSpPr>
            <p:nvPr/>
          </p:nvSpPr>
          <p:spPr bwMode="auto">
            <a:xfrm rot="-911975">
              <a:off x="2401" y="3379"/>
              <a:ext cx="1114"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solidFill>
                    <a:srgbClr val="FF0000"/>
                  </a:solidFill>
                </a:rPr>
                <a:t>50 fold length reduction</a:t>
              </a:r>
            </a:p>
          </p:txBody>
        </p:sp>
        <p:sp>
          <p:nvSpPr>
            <p:cNvPr id="26658" name="Rectangle 34"/>
            <p:cNvSpPr>
              <a:spLocks noChangeArrowheads="1"/>
            </p:cNvSpPr>
            <p:nvPr/>
          </p:nvSpPr>
          <p:spPr bwMode="auto">
            <a:xfrm>
              <a:off x="96" y="2736"/>
              <a:ext cx="3552" cy="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1200">
                  <a:solidFill>
                    <a:schemeClr val="tx2"/>
                  </a:solidFill>
                </a:rPr>
                <a:t>A fifth histone (H1) together with the linker DNA play a  role in bridging between beads to form a left-handed helix with 6 nucleosomes per turn, the nucleosome fiber.</a:t>
              </a:r>
            </a:p>
          </p:txBody>
        </p:sp>
      </p:grpSp>
    </p:spTree>
    <p:extLst>
      <p:ext uri="{BB962C8B-B14F-4D97-AF65-F5344CB8AC3E}">
        <p14:creationId xmlns:p14="http://schemas.microsoft.com/office/powerpoint/2010/main" val="516491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1000"/>
                                        <p:tgtEl>
                                          <p:spTgt spid="26655"/>
                                        </p:tgtEl>
                                      </p:cBhvr>
                                    </p:animEffect>
                                    <p:set>
                                      <p:cBhvr>
                                        <p:cTn id="7" dur="1" fill="hold">
                                          <p:stCondLst>
                                            <p:cond delay="999"/>
                                          </p:stCondLst>
                                        </p:cTn>
                                        <p:tgtEl>
                                          <p:spTgt spid="26655"/>
                                        </p:tgtEl>
                                        <p:attrNameLst>
                                          <p:attrName>style.visibility</p:attrName>
                                        </p:attrNameLst>
                                      </p:cBhvr>
                                      <p:to>
                                        <p:strVal val="hidden"/>
                                      </p:to>
                                    </p:set>
                                  </p:childTnLst>
                                </p:cTn>
                              </p:par>
                              <p:par>
                                <p:cTn id="8" presetID="1" presetClass="entr" presetSubtype="0" fill="hold" nodeType="withEffect">
                                  <p:stCondLst>
                                    <p:cond delay="1000"/>
                                  </p:stCondLst>
                                  <p:childTnLst>
                                    <p:set>
                                      <p:cBhvr>
                                        <p:cTn id="9" dur="1" fill="hold">
                                          <p:stCondLst>
                                            <p:cond delay="0"/>
                                          </p:stCondLst>
                                        </p:cTn>
                                        <p:tgtEl>
                                          <p:spTgt spid="2666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nodeType="clickEffect">
                                  <p:stCondLst>
                                    <p:cond delay="0"/>
                                  </p:stCondLst>
                                  <p:childTnLst>
                                    <p:animEffect transition="out" filter="blinds(horizontal)">
                                      <p:cBhvr>
                                        <p:cTn id="13" dur="500"/>
                                        <p:tgtEl>
                                          <p:spTgt spid="26654"/>
                                        </p:tgtEl>
                                      </p:cBhvr>
                                    </p:animEffect>
                                    <p:set>
                                      <p:cBhvr>
                                        <p:cTn id="14" dur="1" fill="hold">
                                          <p:stCondLst>
                                            <p:cond delay="499"/>
                                          </p:stCondLst>
                                        </p:cTn>
                                        <p:tgtEl>
                                          <p:spTgt spid="26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a:hlinkClick r:id="rId2"/>
          </p:cNvPr>
          <p:cNvSpPr txBox="1"/>
          <p:nvPr/>
        </p:nvSpPr>
        <p:spPr>
          <a:xfrm>
            <a:off x="2041240" y="3960971"/>
            <a:ext cx="5038121" cy="369332"/>
          </a:xfrm>
          <a:prstGeom prst="rect">
            <a:avLst/>
          </a:prstGeom>
          <a:noFill/>
        </p:spPr>
        <p:txBody>
          <a:bodyPr wrap="none" rtlCol="0">
            <a:spAutoFit/>
          </a:bodyPr>
          <a:lstStyle/>
          <a:p>
            <a:r>
              <a:rPr lang="en-US" dirty="0"/>
              <a:t>https://</a:t>
            </a:r>
            <a:r>
              <a:rPr lang="en-US" dirty="0" err="1"/>
              <a:t>www.youtube.com</a:t>
            </a:r>
            <a:r>
              <a:rPr lang="en-US" dirty="0"/>
              <a:t>/</a:t>
            </a:r>
            <a:r>
              <a:rPr lang="en-US" dirty="0" err="1"/>
              <a:t>watch?v</a:t>
            </a:r>
            <a:r>
              <a:rPr lang="en-US" dirty="0"/>
              <a:t>=N5zFOScowqo</a:t>
            </a:r>
          </a:p>
        </p:txBody>
      </p:sp>
    </p:spTree>
    <p:extLst>
      <p:ext uri="{BB962C8B-B14F-4D97-AF65-F5344CB8AC3E}">
        <p14:creationId xmlns:p14="http://schemas.microsoft.com/office/powerpoint/2010/main" val="39838453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11.3 Eukaryotic Chromosomes Are Organized into Chromatin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Eukaryotes have multiple chromosomes that undergo cyclic condensation for cell division</a:t>
            </a:r>
          </a:p>
          <a:p>
            <a:endParaRPr lang="en-US" sz="2400" dirty="0" smtClean="0"/>
          </a:p>
          <a:p>
            <a:r>
              <a:rPr lang="en-US" dirty="0" smtClean="0"/>
              <a:t>Eukaryotic genomes have tens to thousands of times more DNA than bacteria or archaea</a:t>
            </a:r>
          </a:p>
          <a:p>
            <a:endParaRPr lang="en-US" sz="2400" dirty="0" smtClean="0"/>
          </a:p>
          <a:p>
            <a:r>
              <a:rPr lang="en-US" dirty="0" smtClean="0"/>
              <a:t>The DNA and associated proteins of a eukaryotic chromosome are called </a:t>
            </a:r>
            <a:r>
              <a:rPr lang="en-US" b="1" dirty="0" smtClean="0"/>
              <a:t>chromatin</a:t>
            </a:r>
          </a:p>
          <a:p>
            <a:endParaRPr lang="en-US" sz="2400" dirty="0" smtClean="0"/>
          </a:p>
          <a:p>
            <a:r>
              <a:rPr lang="en-US" dirty="0" smtClean="0">
                <a:solidFill>
                  <a:srgbClr val="FF0000"/>
                </a:solidFill>
              </a:rPr>
              <a:t>Proteins that organize chromosomes are essential and provide a mechanism for condensation, segregation, and organization of chromosomes</a:t>
            </a:r>
            <a:endParaRPr lang="en-US" dirty="0">
              <a:solidFill>
                <a:srgbClr val="FF0000"/>
              </a:solidFill>
            </a:endParaRPr>
          </a:p>
        </p:txBody>
      </p:sp>
      <p:sp>
        <p:nvSpPr>
          <p:cNvPr id="39940"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3167E0A-2C5E-4B34-A6BA-B0E00589C81D}" type="slidenum">
              <a:rPr lang="en-US" altLang="en-US" sz="1200">
                <a:solidFill>
                  <a:srgbClr val="898989"/>
                </a:solidFill>
                <a:latin typeface="Tahoma" panose="020B0604030504040204" pitchFamily="34" charset="0"/>
              </a:rPr>
              <a:pPr algn="r" eaLnBrk="1" hangingPunct="1"/>
              <a:t>15</a:t>
            </a:fld>
            <a:endParaRPr lang="en-US" altLang="en-US" sz="1200">
              <a:solidFill>
                <a:srgbClr val="898989"/>
              </a:solidFill>
              <a:latin typeface="Tahoma" panose="020B0604030504040204" pitchFamily="34" charset="0"/>
            </a:endParaRPr>
          </a:p>
        </p:txBody>
      </p:sp>
      <p:sp>
        <p:nvSpPr>
          <p:cNvPr id="6" name="Footer Placeholder 5"/>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1612054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smtClean="0"/>
              <a:t>Histone Proteins and Nucleosomes</a:t>
            </a:r>
          </a:p>
        </p:txBody>
      </p:sp>
      <p:sp>
        <p:nvSpPr>
          <p:cNvPr id="41986" name="Content Placeholder 2"/>
          <p:cNvSpPr>
            <a:spLocks noGrp="1"/>
          </p:cNvSpPr>
          <p:nvPr>
            <p:ph idx="1"/>
          </p:nvPr>
        </p:nvSpPr>
        <p:spPr/>
        <p:txBody>
          <a:bodyPr>
            <a:normAutofit fontScale="92500" lnSpcReduction="10000"/>
          </a:bodyPr>
          <a:lstStyle/>
          <a:p>
            <a:r>
              <a:rPr lang="en-US" altLang="en-US" dirty="0" smtClean="0"/>
              <a:t>Each chromosome is approximately half DNA and half protein</a:t>
            </a:r>
          </a:p>
          <a:p>
            <a:endParaRPr lang="en-US" altLang="en-US" dirty="0" smtClean="0"/>
          </a:p>
          <a:p>
            <a:r>
              <a:rPr lang="en-US" altLang="en-US" dirty="0" smtClean="0"/>
              <a:t>About half of the proteins are </a:t>
            </a:r>
            <a:r>
              <a:rPr lang="en-US" altLang="en-US" b="1" dirty="0" smtClean="0"/>
              <a:t>histone</a:t>
            </a:r>
            <a:r>
              <a:rPr lang="en-US" altLang="en-US" dirty="0" smtClean="0"/>
              <a:t> </a:t>
            </a:r>
            <a:r>
              <a:rPr lang="en-US" altLang="en-US" b="1" dirty="0" smtClean="0"/>
              <a:t>proteins</a:t>
            </a:r>
            <a:r>
              <a:rPr lang="en-US" altLang="en-US" dirty="0" smtClean="0"/>
              <a:t>, small basic proteins that tightly bind DNA</a:t>
            </a:r>
          </a:p>
          <a:p>
            <a:endParaRPr lang="en-US" altLang="en-US" dirty="0" smtClean="0"/>
          </a:p>
          <a:p>
            <a:r>
              <a:rPr lang="en-US" altLang="en-US" dirty="0" smtClean="0"/>
              <a:t>The remaining proteins, the </a:t>
            </a:r>
            <a:r>
              <a:rPr lang="en-US" altLang="en-US" b="1" dirty="0" err="1" smtClean="0"/>
              <a:t>nonhistone</a:t>
            </a:r>
            <a:r>
              <a:rPr lang="en-US" altLang="en-US" dirty="0" smtClean="0"/>
              <a:t> </a:t>
            </a:r>
            <a:r>
              <a:rPr lang="en-US" altLang="en-US" b="1" dirty="0" smtClean="0"/>
              <a:t>proteins</a:t>
            </a:r>
            <a:r>
              <a:rPr lang="en-US" altLang="en-US" dirty="0" smtClean="0"/>
              <a:t>, are very diverse and perform a variety of tasks in the nucleus</a:t>
            </a:r>
          </a:p>
        </p:txBody>
      </p:sp>
      <p:sp>
        <p:nvSpPr>
          <p:cNvPr id="41988"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46B94BA6-148F-4CDB-B98B-9B2C04E435B4}" type="slidenum">
              <a:rPr lang="en-US" altLang="en-US" sz="1200">
                <a:solidFill>
                  <a:srgbClr val="898989"/>
                </a:solidFill>
                <a:latin typeface="Tahoma" panose="020B0604030504040204" pitchFamily="34" charset="0"/>
              </a:rPr>
              <a:pPr algn="r" eaLnBrk="1" hangingPunct="1"/>
              <a:t>16</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27592765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smtClean="0"/>
              <a:t>Histones</a:t>
            </a:r>
          </a:p>
        </p:txBody>
      </p:sp>
      <p:sp>
        <p:nvSpPr>
          <p:cNvPr id="44034" name="Content Placeholder 2"/>
          <p:cNvSpPr>
            <a:spLocks noGrp="1"/>
          </p:cNvSpPr>
          <p:nvPr>
            <p:ph idx="1"/>
          </p:nvPr>
        </p:nvSpPr>
        <p:spPr/>
        <p:txBody>
          <a:bodyPr>
            <a:normAutofit fontScale="92500" lnSpcReduction="20000"/>
          </a:bodyPr>
          <a:lstStyle/>
          <a:p>
            <a:r>
              <a:rPr lang="en-US" altLang="en-US" dirty="0" smtClean="0"/>
              <a:t>There are five types of histone proteins in chromatin: </a:t>
            </a:r>
            <a:r>
              <a:rPr lang="en-US" altLang="en-US" b="1" dirty="0" smtClean="0"/>
              <a:t>H1</a:t>
            </a:r>
            <a:r>
              <a:rPr lang="en-US" altLang="en-US" dirty="0" smtClean="0"/>
              <a:t>, </a:t>
            </a:r>
            <a:r>
              <a:rPr lang="en-US" altLang="en-US" b="1" dirty="0" smtClean="0"/>
              <a:t>H2A</a:t>
            </a:r>
            <a:r>
              <a:rPr lang="en-US" altLang="en-US" dirty="0" smtClean="0"/>
              <a:t>, </a:t>
            </a:r>
            <a:r>
              <a:rPr lang="en-US" altLang="en-US" b="1" dirty="0" smtClean="0"/>
              <a:t>H2B</a:t>
            </a:r>
            <a:r>
              <a:rPr lang="en-US" altLang="en-US" dirty="0" smtClean="0"/>
              <a:t>, </a:t>
            </a:r>
            <a:r>
              <a:rPr lang="en-US" altLang="en-US" b="1" dirty="0" smtClean="0"/>
              <a:t>H3</a:t>
            </a:r>
            <a:r>
              <a:rPr lang="en-US" altLang="en-US" dirty="0" smtClean="0"/>
              <a:t>, and </a:t>
            </a:r>
            <a:r>
              <a:rPr lang="en-US" altLang="en-US" b="1" dirty="0" smtClean="0"/>
              <a:t>H4</a:t>
            </a:r>
            <a:r>
              <a:rPr lang="en-US" altLang="en-US" dirty="0" smtClean="0"/>
              <a:t>; they are highly conserved among eukaryotes</a:t>
            </a:r>
          </a:p>
          <a:p>
            <a:endParaRPr lang="en-US" altLang="en-US" dirty="0" smtClean="0"/>
          </a:p>
          <a:p>
            <a:r>
              <a:rPr lang="en-US" altLang="en-US" b="1" dirty="0" smtClean="0"/>
              <a:t>Nucleosome core particles</a:t>
            </a:r>
            <a:r>
              <a:rPr lang="en-US" altLang="en-US" dirty="0" smtClean="0"/>
              <a:t>—fundamental units of histone protein organization with two molecules of each histones H2A, H2B, H3, and H4 (</a:t>
            </a:r>
            <a:r>
              <a:rPr lang="en-US" altLang="en-US" dirty="0" err="1" smtClean="0"/>
              <a:t>octamer</a:t>
            </a:r>
            <a:r>
              <a:rPr lang="en-US" altLang="en-US" dirty="0" smtClean="0"/>
              <a:t>)</a:t>
            </a:r>
          </a:p>
          <a:p>
            <a:endParaRPr lang="en-US" altLang="en-US" dirty="0" smtClean="0"/>
          </a:p>
          <a:p>
            <a:r>
              <a:rPr lang="en-US" altLang="en-US" dirty="0" smtClean="0"/>
              <a:t>A span of DNA </a:t>
            </a:r>
            <a:r>
              <a:rPr lang="en-US" altLang="en-US" dirty="0" smtClean="0">
                <a:sym typeface="Symbol" panose="05050102010706020507" pitchFamily="18" charset="2"/>
              </a:rPr>
              <a:t></a:t>
            </a:r>
            <a:r>
              <a:rPr lang="en-US" altLang="en-US" dirty="0" smtClean="0"/>
              <a:t>146 </a:t>
            </a:r>
            <a:r>
              <a:rPr lang="en-US" altLang="en-US" dirty="0" err="1" smtClean="0"/>
              <a:t>bp</a:t>
            </a:r>
            <a:r>
              <a:rPr lang="en-US" altLang="en-US" dirty="0" smtClean="0"/>
              <a:t> long (</a:t>
            </a:r>
            <a:r>
              <a:rPr lang="en-US" altLang="en-US" b="1" dirty="0" smtClean="0"/>
              <a:t>core</a:t>
            </a:r>
            <a:r>
              <a:rPr lang="en-US" altLang="en-US" dirty="0" smtClean="0"/>
              <a:t> </a:t>
            </a:r>
            <a:r>
              <a:rPr lang="en-US" altLang="en-US" b="1" dirty="0" smtClean="0"/>
              <a:t>DNA</a:t>
            </a:r>
            <a:r>
              <a:rPr lang="en-US" altLang="en-US" dirty="0" smtClean="0"/>
              <a:t>) wraps around each </a:t>
            </a:r>
            <a:r>
              <a:rPr lang="en-US" altLang="en-US" dirty="0" err="1" smtClean="0"/>
              <a:t>octamer</a:t>
            </a:r>
            <a:r>
              <a:rPr lang="en-US" altLang="en-US" dirty="0" smtClean="0"/>
              <a:t> to form a </a:t>
            </a:r>
            <a:r>
              <a:rPr lang="en-US" altLang="en-US" b="1" dirty="0" smtClean="0"/>
              <a:t>nucleosome</a:t>
            </a:r>
            <a:endParaRPr lang="en-US" altLang="en-US" dirty="0" smtClean="0"/>
          </a:p>
        </p:txBody>
      </p:sp>
      <p:sp>
        <p:nvSpPr>
          <p:cNvPr id="4403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3DB2368B-C461-4280-B579-B54AE9C14A0C}" type="slidenum">
              <a:rPr lang="en-US" altLang="en-US" sz="1200">
                <a:solidFill>
                  <a:srgbClr val="898989"/>
                </a:solidFill>
                <a:latin typeface="Tahoma" panose="020B0604030504040204" pitchFamily="34" charset="0"/>
              </a:rPr>
              <a:pPr algn="r" eaLnBrk="1" hangingPunct="1"/>
              <a:t>17</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3107590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smtClean="0"/>
              <a:t>Nucleosome Assembly</a:t>
            </a:r>
          </a:p>
        </p:txBody>
      </p:sp>
      <p:sp>
        <p:nvSpPr>
          <p:cNvPr id="46082" name="Content Placeholder 2"/>
          <p:cNvSpPr>
            <a:spLocks noGrp="1"/>
          </p:cNvSpPr>
          <p:nvPr>
            <p:ph idx="1"/>
          </p:nvPr>
        </p:nvSpPr>
        <p:spPr/>
        <p:txBody>
          <a:bodyPr>
            <a:normAutofit fontScale="92500" lnSpcReduction="20000"/>
          </a:bodyPr>
          <a:lstStyle/>
          <a:p>
            <a:r>
              <a:rPr lang="en-US" altLang="en-US" dirty="0" smtClean="0"/>
              <a:t>Histones H2A and H2B assemble into dimers; H3 and H4 also form dimers</a:t>
            </a:r>
          </a:p>
          <a:p>
            <a:endParaRPr lang="en-US" altLang="en-US" dirty="0" smtClean="0"/>
          </a:p>
          <a:p>
            <a:r>
              <a:rPr lang="en-US" altLang="en-US" dirty="0" smtClean="0"/>
              <a:t>Two H3-H4 dimers form a tetramer, after which two H2A-H2B dimers associate with it to form the </a:t>
            </a:r>
            <a:r>
              <a:rPr lang="en-US" altLang="en-US" dirty="0" err="1" smtClean="0"/>
              <a:t>octamer</a:t>
            </a:r>
            <a:endParaRPr lang="en-US" altLang="en-US" dirty="0" smtClean="0"/>
          </a:p>
          <a:p>
            <a:endParaRPr lang="en-US" altLang="en-US" dirty="0" smtClean="0"/>
          </a:p>
          <a:p>
            <a:r>
              <a:rPr lang="en-US" altLang="en-US" dirty="0" smtClean="0"/>
              <a:t>The wrapping of DNA around the </a:t>
            </a:r>
            <a:r>
              <a:rPr lang="en-US" altLang="en-US" dirty="0" err="1" smtClean="0"/>
              <a:t>octamer</a:t>
            </a:r>
            <a:r>
              <a:rPr lang="en-US" altLang="en-US" dirty="0" smtClean="0"/>
              <a:t> is the first level of DNA condensation, and compacts the DNA about sevenfold</a:t>
            </a:r>
          </a:p>
        </p:txBody>
      </p:sp>
      <p:sp>
        <p:nvSpPr>
          <p:cNvPr id="46084"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319DDDE1-71B7-4884-A596-43D3C03D598D}" type="slidenum">
              <a:rPr lang="en-US" altLang="en-US" sz="1200">
                <a:solidFill>
                  <a:srgbClr val="898989"/>
                </a:solidFill>
                <a:latin typeface="Tahoma" panose="020B0604030504040204" pitchFamily="34" charset="0"/>
              </a:rPr>
              <a:pPr algn="r" eaLnBrk="1" hangingPunct="1"/>
              <a:t>18</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2898213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16934" y="6578601"/>
            <a:ext cx="3086100" cy="252944"/>
          </a:xfrm>
          <a:prstGeom prst="rect">
            <a:avLst/>
          </a:prstGeom>
        </p:spPr>
        <p:txBody>
          <a:bodyPr/>
          <a:lstStyle/>
          <a:p>
            <a:r>
              <a:rPr lang="en-US" smtClean="0">
                <a:solidFill>
                  <a:prstClr val="black"/>
                </a:solidFill>
              </a:rPr>
              <a:t>© 2015 Pearson Education, Inc.</a:t>
            </a:r>
            <a:endParaRPr lang="en-US">
              <a:solidFill>
                <a:prstClr val="black"/>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082"/>
          <a:stretch/>
        </p:blipFill>
        <p:spPr>
          <a:xfrm>
            <a:off x="298704" y="659440"/>
            <a:ext cx="8546592" cy="5535946"/>
          </a:xfrm>
          <a:prstGeom prst="rect">
            <a:avLst/>
          </a:prstGeom>
        </p:spPr>
      </p:pic>
    </p:spTree>
    <p:extLst>
      <p:ext uri="{BB962C8B-B14F-4D97-AF65-F5344CB8AC3E}">
        <p14:creationId xmlns:p14="http://schemas.microsoft.com/office/powerpoint/2010/main" val="42314815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758"/>
            <a:ext cx="9084733" cy="380999"/>
          </a:xfrm>
        </p:spPr>
        <p:txBody>
          <a:bodyPr>
            <a:noAutofit/>
          </a:bodyPr>
          <a:lstStyle/>
          <a:p>
            <a:r>
              <a:rPr lang="en-US" sz="4400" dirty="0" smtClean="0"/>
              <a:t>CHROMOSOME ORGANIZATION</a:t>
            </a:r>
            <a:endParaRPr lang="en-US" sz="4400" dirty="0"/>
          </a:p>
        </p:txBody>
      </p:sp>
    </p:spTree>
    <p:extLst>
      <p:ext uri="{BB962C8B-B14F-4D97-AF65-F5344CB8AC3E}">
        <p14:creationId xmlns:p14="http://schemas.microsoft.com/office/powerpoint/2010/main" val="6018405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dirty="0" smtClean="0"/>
              <a:t>Solenoid Structure</a:t>
            </a:r>
          </a:p>
        </p:txBody>
      </p:sp>
      <p:sp>
        <p:nvSpPr>
          <p:cNvPr id="54274" name="Content Placeholder 2"/>
          <p:cNvSpPr>
            <a:spLocks noGrp="1"/>
          </p:cNvSpPr>
          <p:nvPr>
            <p:ph idx="1"/>
          </p:nvPr>
        </p:nvSpPr>
        <p:spPr/>
        <p:txBody>
          <a:bodyPr>
            <a:normAutofit fontScale="92500" lnSpcReduction="20000"/>
          </a:bodyPr>
          <a:lstStyle/>
          <a:p>
            <a:r>
              <a:rPr lang="en-US" altLang="en-US" dirty="0" smtClean="0"/>
              <a:t>The 10-nm fiber is not observed under normal cellular conditions</a:t>
            </a:r>
          </a:p>
          <a:p>
            <a:endParaRPr lang="en-US" altLang="en-US" dirty="0" smtClean="0"/>
          </a:p>
          <a:p>
            <a:r>
              <a:rPr lang="en-US" altLang="en-US" dirty="0" smtClean="0"/>
              <a:t>Instead, a </a:t>
            </a:r>
            <a:r>
              <a:rPr lang="en-US" altLang="en-US" b="1" dirty="0" smtClean="0"/>
              <a:t>30-nm</a:t>
            </a:r>
            <a:r>
              <a:rPr lang="en-US" altLang="en-US" dirty="0" smtClean="0"/>
              <a:t> </a:t>
            </a:r>
            <a:r>
              <a:rPr lang="en-US" altLang="en-US" b="1" dirty="0" smtClean="0"/>
              <a:t>fiber</a:t>
            </a:r>
            <a:r>
              <a:rPr lang="en-US" altLang="en-US" dirty="0" smtClean="0"/>
              <a:t> (six times more condensed) is observed</a:t>
            </a:r>
          </a:p>
          <a:p>
            <a:endParaRPr lang="en-US" altLang="en-US" dirty="0" smtClean="0"/>
          </a:p>
          <a:p>
            <a:r>
              <a:rPr lang="en-US" altLang="en-US" dirty="0" smtClean="0"/>
              <a:t>The 30-nm fiber forms when the 10-nm fiber coils into a </a:t>
            </a:r>
            <a:r>
              <a:rPr lang="en-US" altLang="en-US" b="1" dirty="0" smtClean="0"/>
              <a:t>solenoid</a:t>
            </a:r>
            <a:r>
              <a:rPr lang="en-US" altLang="en-US" dirty="0" smtClean="0"/>
              <a:t> </a:t>
            </a:r>
            <a:r>
              <a:rPr lang="en-US" altLang="en-US" b="1" dirty="0" smtClean="0"/>
              <a:t>structure</a:t>
            </a:r>
            <a:r>
              <a:rPr lang="en-US" altLang="en-US" dirty="0" smtClean="0"/>
              <a:t>, with six to eight nucleosomes per turn and histone H1 stabilizing the solenoid</a:t>
            </a:r>
          </a:p>
        </p:txBody>
      </p:sp>
      <p:sp>
        <p:nvSpPr>
          <p:cNvPr id="5427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7573409A-2F0E-42BE-9617-10C8636E4E05}" type="slidenum">
              <a:rPr lang="en-US" altLang="en-US" sz="1200">
                <a:solidFill>
                  <a:srgbClr val="898989"/>
                </a:solidFill>
                <a:latin typeface="Tahoma" panose="020B0604030504040204" pitchFamily="34" charset="0"/>
              </a:rPr>
              <a:pPr algn="r" eaLnBrk="1" hangingPunct="1"/>
              <a:t>20</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36012770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_06FigureB-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347472"/>
            <a:ext cx="8546592" cy="6163056"/>
          </a:xfrm>
          <a:prstGeom prst="rect">
            <a:avLst/>
          </a:prstGeom>
        </p:spPr>
      </p:pic>
      <p:sp>
        <p:nvSpPr>
          <p:cNvPr id="5" name="Footer Placeholder 4"/>
          <p:cNvSpPr>
            <a:spLocks noGrp="1"/>
          </p:cNvSpPr>
          <p:nvPr>
            <p:ph type="ftr" sz="quarter" idx="4294967295"/>
          </p:nvPr>
        </p:nvSpPr>
        <p:spPr>
          <a:xfrm>
            <a:off x="16934" y="6578601"/>
            <a:ext cx="3086100" cy="252944"/>
          </a:xfrm>
          <a:prstGeom prst="rect">
            <a:avLst/>
          </a:prstGeom>
        </p:spPr>
        <p:txBody>
          <a:bodyPr/>
          <a:lstStyle/>
          <a:p>
            <a:r>
              <a:rPr lang="en-US" smtClean="0">
                <a:solidFill>
                  <a:prstClr val="black"/>
                </a:solidFill>
              </a:rPr>
              <a:t>© 2015 Pearson Education, Inc.</a:t>
            </a:r>
            <a:endParaRPr lang="en-US">
              <a:solidFill>
                <a:prstClr val="black"/>
              </a:solidFill>
            </a:endParaRPr>
          </a:p>
        </p:txBody>
      </p:sp>
      <p:sp>
        <p:nvSpPr>
          <p:cNvPr id="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200" dirty="0" smtClean="0">
                <a:solidFill>
                  <a:srgbClr val="898989"/>
                </a:solidFill>
                <a:latin typeface="Tahoma" panose="020B0604030504040204" pitchFamily="34" charset="0"/>
              </a:rPr>
              <a:t>26</a:t>
            </a:r>
            <a:endParaRPr lang="en-US" altLang="en-US" sz="1200" dirty="0">
              <a:solidFill>
                <a:srgbClr val="898989"/>
              </a:solidFill>
              <a:latin typeface="Tahoma" panose="020B0604030504040204" pitchFamily="34" charset="0"/>
            </a:endParaRPr>
          </a:p>
        </p:txBody>
      </p:sp>
    </p:spTree>
    <p:extLst>
      <p:ext uri="{BB962C8B-B14F-4D97-AF65-F5344CB8AC3E}">
        <p14:creationId xmlns:p14="http://schemas.microsoft.com/office/powerpoint/2010/main" val="12851547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normAutofit fontScale="90000"/>
          </a:bodyPr>
          <a:lstStyle/>
          <a:p>
            <a:r>
              <a:rPr lang="en-US" altLang="en-US" smtClean="0"/>
              <a:t>Higher-Order Chromatin Organization and Chromosome Structure</a:t>
            </a:r>
          </a:p>
        </p:txBody>
      </p:sp>
      <p:sp>
        <p:nvSpPr>
          <p:cNvPr id="858115" name="Content Placeholder 2"/>
          <p:cNvSpPr>
            <a:spLocks noGrp="1"/>
          </p:cNvSpPr>
          <p:nvPr>
            <p:ph idx="1"/>
          </p:nvPr>
        </p:nvSpPr>
        <p:spPr/>
        <p:txBody>
          <a:bodyPr>
            <a:normAutofit fontScale="85000" lnSpcReduction="20000"/>
          </a:bodyPr>
          <a:lstStyle/>
          <a:p>
            <a:r>
              <a:rPr lang="en-US" dirty="0" smtClean="0"/>
              <a:t>Chromatin exists in a 30-nm fiber or more condensed state during interphase and becomes maximally condensed during metaphase of mitosis</a:t>
            </a:r>
          </a:p>
          <a:p>
            <a:endParaRPr lang="en-US" sz="2400" dirty="0" smtClean="0"/>
          </a:p>
          <a:p>
            <a:r>
              <a:rPr lang="en-US" dirty="0" smtClean="0"/>
              <a:t>Interphase chromosomes have variably sized loops of 30-nm fibers attached to a </a:t>
            </a:r>
            <a:r>
              <a:rPr lang="en-US" dirty="0" err="1" smtClean="0"/>
              <a:t>nonhistone</a:t>
            </a:r>
            <a:r>
              <a:rPr lang="en-US" dirty="0" smtClean="0"/>
              <a:t> protein </a:t>
            </a:r>
            <a:r>
              <a:rPr lang="en-US" b="1" dirty="0" smtClean="0"/>
              <a:t>chromosome</a:t>
            </a:r>
            <a:r>
              <a:rPr lang="en-US" dirty="0" smtClean="0"/>
              <a:t> </a:t>
            </a:r>
            <a:r>
              <a:rPr lang="en-US" b="1" dirty="0" smtClean="0"/>
              <a:t>scaffold</a:t>
            </a:r>
          </a:p>
          <a:p>
            <a:endParaRPr lang="en-US" sz="2400" dirty="0" smtClean="0"/>
          </a:p>
          <a:p>
            <a:r>
              <a:rPr lang="en-US" dirty="0" smtClean="0"/>
              <a:t>The chromosome scaffold gives chromosomes their shape</a:t>
            </a:r>
          </a:p>
          <a:p>
            <a:endParaRPr lang="en-US" sz="2400" dirty="0" smtClean="0"/>
          </a:p>
          <a:p>
            <a:r>
              <a:rPr lang="en-US" dirty="0" smtClean="0"/>
              <a:t>The loops on the scaffold form the </a:t>
            </a:r>
            <a:r>
              <a:rPr lang="en-US" b="1" dirty="0" smtClean="0"/>
              <a:t>300-nm</a:t>
            </a:r>
            <a:r>
              <a:rPr lang="en-US" dirty="0" smtClean="0"/>
              <a:t> </a:t>
            </a:r>
            <a:r>
              <a:rPr lang="en-US" b="1" dirty="0" smtClean="0"/>
              <a:t>fiber</a:t>
            </a:r>
            <a:endParaRPr lang="en-US" dirty="0"/>
          </a:p>
        </p:txBody>
      </p:sp>
      <p:sp>
        <p:nvSpPr>
          <p:cNvPr id="58372"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00CC11F-6B6B-4350-AFE7-4CB1315EFD57}" type="slidenum">
              <a:rPr lang="en-US" altLang="en-US" sz="1200">
                <a:solidFill>
                  <a:srgbClr val="898989"/>
                </a:solidFill>
                <a:latin typeface="Tahoma" panose="020B0604030504040204" pitchFamily="34" charset="0"/>
              </a:rPr>
              <a:pPr algn="r" eaLnBrk="1" hangingPunct="1"/>
              <a:t>22</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30481401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smtClean="0"/>
              <a:t>Nucleosomes and Replication</a:t>
            </a:r>
          </a:p>
        </p:txBody>
      </p:sp>
      <p:sp>
        <p:nvSpPr>
          <p:cNvPr id="72706" name="Content Placeholder 2"/>
          <p:cNvSpPr>
            <a:spLocks noGrp="1"/>
          </p:cNvSpPr>
          <p:nvPr>
            <p:ph idx="1"/>
          </p:nvPr>
        </p:nvSpPr>
        <p:spPr/>
        <p:txBody>
          <a:bodyPr>
            <a:normAutofit lnSpcReduction="10000"/>
          </a:bodyPr>
          <a:lstStyle/>
          <a:p>
            <a:r>
              <a:rPr lang="en-US" altLang="en-US" dirty="0" smtClean="0"/>
              <a:t>As the replication fork passes, nucleosomes break down into H3-H4 tetramers and H2A-H2B </a:t>
            </a:r>
            <a:r>
              <a:rPr lang="en-US" altLang="en-US" dirty="0" err="1" smtClean="0"/>
              <a:t>diamers</a:t>
            </a:r>
            <a:endParaRPr lang="en-US" altLang="en-US" dirty="0" smtClean="0"/>
          </a:p>
          <a:p>
            <a:endParaRPr lang="en-US" altLang="en-US" dirty="0" smtClean="0"/>
          </a:p>
          <a:p>
            <a:r>
              <a:rPr lang="en-US" altLang="en-US" dirty="0" smtClean="0"/>
              <a:t>H3-H4 tetramers immediately </a:t>
            </a:r>
            <a:r>
              <a:rPr lang="en-US" altLang="en-US" dirty="0" err="1" smtClean="0"/>
              <a:t>reassociate</a:t>
            </a:r>
            <a:r>
              <a:rPr lang="en-US" altLang="en-US" dirty="0" smtClean="0"/>
              <a:t> randomly with one of the sister chromatids</a:t>
            </a:r>
          </a:p>
          <a:p>
            <a:endParaRPr lang="en-US" altLang="en-US" dirty="0" smtClean="0"/>
          </a:p>
          <a:p>
            <a:r>
              <a:rPr lang="en-US" altLang="en-US" dirty="0" smtClean="0"/>
              <a:t>H2A-H2B dimers disassemble and are reassembled from both old and new histones</a:t>
            </a:r>
          </a:p>
        </p:txBody>
      </p:sp>
      <p:sp>
        <p:nvSpPr>
          <p:cNvPr id="72708"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496E75AF-5243-4BD4-AAA4-B5405B9A6E75}" type="slidenum">
              <a:rPr lang="en-US" altLang="en-US" sz="1200">
                <a:solidFill>
                  <a:srgbClr val="898989"/>
                </a:solidFill>
                <a:latin typeface="Tahoma" panose="020B0604030504040204" pitchFamily="34" charset="0"/>
              </a:rPr>
              <a:pPr algn="r" eaLnBrk="1" hangingPunct="1"/>
              <a:t>23</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37069962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_10Figur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498" y="14430"/>
            <a:ext cx="3170250" cy="6832212"/>
          </a:xfrm>
          <a:prstGeom prst="rect">
            <a:avLst/>
          </a:prstGeom>
        </p:spPr>
      </p:pic>
    </p:spTree>
    <p:extLst>
      <p:ext uri="{BB962C8B-B14F-4D97-AF65-F5344CB8AC3E}">
        <p14:creationId xmlns:p14="http://schemas.microsoft.com/office/powerpoint/2010/main" val="36101539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11.4 Chromatin Compaction Varies along the Chromosome</a:t>
            </a:r>
            <a:endParaRPr lang="en-US" dirty="0"/>
          </a:p>
        </p:txBody>
      </p:sp>
      <p:sp>
        <p:nvSpPr>
          <p:cNvPr id="76802" name="Content Placeholder 2"/>
          <p:cNvSpPr>
            <a:spLocks noGrp="1"/>
          </p:cNvSpPr>
          <p:nvPr>
            <p:ph idx="1"/>
          </p:nvPr>
        </p:nvSpPr>
        <p:spPr/>
        <p:txBody>
          <a:bodyPr>
            <a:normAutofit fontScale="92500" lnSpcReduction="20000"/>
          </a:bodyPr>
          <a:lstStyle/>
          <a:p>
            <a:r>
              <a:rPr lang="en-US" altLang="en-US" dirty="0" smtClean="0"/>
              <a:t>Chromosome condensation reaches a maximum at metaphase</a:t>
            </a:r>
          </a:p>
          <a:p>
            <a:endParaRPr lang="en-US" altLang="en-US" dirty="0" smtClean="0"/>
          </a:p>
          <a:p>
            <a:r>
              <a:rPr lang="en-US" altLang="en-US" dirty="0" err="1" smtClean="0"/>
              <a:t>Cytogeneticists</a:t>
            </a:r>
            <a:r>
              <a:rPr lang="en-US" altLang="en-US" dirty="0" smtClean="0"/>
              <a:t> can distinguish such chromosomes microscopically based on size, shape, and banding pattern</a:t>
            </a:r>
          </a:p>
          <a:p>
            <a:endParaRPr lang="en-US" altLang="en-US" dirty="0" smtClean="0"/>
          </a:p>
          <a:p>
            <a:r>
              <a:rPr lang="en-US" altLang="en-US" i="1" dirty="0" smtClean="0"/>
              <a:t>Chromosome</a:t>
            </a:r>
            <a:r>
              <a:rPr lang="en-US" altLang="en-US" dirty="0" smtClean="0"/>
              <a:t> </a:t>
            </a:r>
            <a:r>
              <a:rPr lang="en-US" altLang="en-US" i="1" dirty="0" smtClean="0"/>
              <a:t>bands</a:t>
            </a:r>
            <a:r>
              <a:rPr lang="en-US" altLang="en-US" dirty="0" smtClean="0"/>
              <a:t> appear light or dark when chromosomes are treated with specific dyes and stains</a:t>
            </a:r>
          </a:p>
        </p:txBody>
      </p:sp>
      <p:sp>
        <p:nvSpPr>
          <p:cNvPr id="76804"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D2238D2-C16B-49EE-9514-14475204ED6C}" type="slidenum">
              <a:rPr lang="en-US" altLang="en-US" sz="1200">
                <a:solidFill>
                  <a:srgbClr val="898989"/>
                </a:solidFill>
                <a:latin typeface="Tahoma" panose="020B0604030504040204" pitchFamily="34" charset="0"/>
              </a:rPr>
              <a:pPr algn="r" eaLnBrk="1" hangingPunct="1"/>
              <a:t>25</a:t>
            </a:fld>
            <a:endParaRPr lang="en-US" altLang="en-US" sz="1200">
              <a:solidFill>
                <a:srgbClr val="898989"/>
              </a:solidFill>
              <a:latin typeface="Tahoma" panose="020B0604030504040204" pitchFamily="34" charset="0"/>
            </a:endParaRPr>
          </a:p>
        </p:txBody>
      </p:sp>
      <p:sp>
        <p:nvSpPr>
          <p:cNvPr id="5" name="Footer Placeholder 4"/>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27047313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fontScale="90000"/>
          </a:bodyPr>
          <a:lstStyle/>
          <a:p>
            <a:r>
              <a:rPr lang="en-US" altLang="en-US" smtClean="0"/>
              <a:t>Chromosome Shape and Chromosome Karyotypes</a:t>
            </a:r>
          </a:p>
        </p:txBody>
      </p:sp>
      <p:sp>
        <p:nvSpPr>
          <p:cNvPr id="78850" name="Content Placeholder 2"/>
          <p:cNvSpPr>
            <a:spLocks noGrp="1"/>
          </p:cNvSpPr>
          <p:nvPr>
            <p:ph idx="1"/>
          </p:nvPr>
        </p:nvSpPr>
        <p:spPr/>
        <p:txBody>
          <a:bodyPr>
            <a:normAutofit fontScale="85000" lnSpcReduction="20000"/>
          </a:bodyPr>
          <a:lstStyle/>
          <a:p>
            <a:r>
              <a:rPr lang="en-US" altLang="en-US" dirty="0" smtClean="0"/>
              <a:t>Chromosomes are prepared for sister chromatid segregation during prophase when chromosomes condense, taking on a characteristic shape</a:t>
            </a:r>
          </a:p>
          <a:p>
            <a:endParaRPr lang="en-US" altLang="en-US" sz="1200" dirty="0" smtClean="0"/>
          </a:p>
          <a:p>
            <a:r>
              <a:rPr lang="en-US" altLang="en-US" dirty="0" smtClean="0"/>
              <a:t>Centromeres divide chromosomes into </a:t>
            </a:r>
            <a:r>
              <a:rPr lang="en-US" altLang="en-US" b="1" dirty="0" smtClean="0"/>
              <a:t>chromosome</a:t>
            </a:r>
            <a:r>
              <a:rPr lang="en-US" altLang="en-US" dirty="0" smtClean="0"/>
              <a:t> </a:t>
            </a:r>
            <a:r>
              <a:rPr lang="en-US" altLang="en-US" b="1" dirty="0" smtClean="0"/>
              <a:t>arms</a:t>
            </a:r>
            <a:r>
              <a:rPr lang="en-US" altLang="en-US" dirty="0" smtClean="0"/>
              <a:t>, segments of unequal length</a:t>
            </a:r>
          </a:p>
          <a:p>
            <a:endParaRPr lang="en-US" altLang="en-US" sz="1200" dirty="0" smtClean="0"/>
          </a:p>
          <a:p>
            <a:r>
              <a:rPr lang="en-US" altLang="en-US" dirty="0" smtClean="0"/>
              <a:t>The </a:t>
            </a:r>
            <a:r>
              <a:rPr lang="en-US" altLang="en-US" b="1" dirty="0" smtClean="0"/>
              <a:t>short</a:t>
            </a:r>
            <a:r>
              <a:rPr lang="en-US" altLang="en-US" dirty="0" smtClean="0"/>
              <a:t> </a:t>
            </a:r>
            <a:r>
              <a:rPr lang="en-US" altLang="en-US" b="1" dirty="0" smtClean="0"/>
              <a:t>arm</a:t>
            </a:r>
            <a:r>
              <a:rPr lang="en-US" altLang="en-US" dirty="0" smtClean="0"/>
              <a:t> is called the </a:t>
            </a:r>
            <a:r>
              <a:rPr lang="en-US" altLang="en-US" b="1" dirty="0" smtClean="0"/>
              <a:t>p</a:t>
            </a:r>
            <a:r>
              <a:rPr lang="en-US" altLang="en-US" dirty="0" smtClean="0"/>
              <a:t> </a:t>
            </a:r>
            <a:r>
              <a:rPr lang="en-US" altLang="en-US" b="1" dirty="0" smtClean="0"/>
              <a:t>arm</a:t>
            </a:r>
            <a:r>
              <a:rPr lang="en-US" altLang="en-US" dirty="0" smtClean="0"/>
              <a:t> and the </a:t>
            </a:r>
            <a:r>
              <a:rPr lang="en-US" altLang="en-US" b="1" dirty="0" smtClean="0"/>
              <a:t>long</a:t>
            </a:r>
            <a:r>
              <a:rPr lang="en-US" altLang="en-US" dirty="0" smtClean="0"/>
              <a:t> </a:t>
            </a:r>
            <a:r>
              <a:rPr lang="en-US" altLang="en-US" b="1" dirty="0" smtClean="0"/>
              <a:t>arm</a:t>
            </a:r>
            <a:r>
              <a:rPr lang="en-US" altLang="en-US" dirty="0" smtClean="0"/>
              <a:t> is the </a:t>
            </a:r>
            <a:r>
              <a:rPr lang="en-US" altLang="en-US" b="1" dirty="0" smtClean="0"/>
              <a:t>q</a:t>
            </a:r>
            <a:r>
              <a:rPr lang="en-US" altLang="en-US" dirty="0" smtClean="0"/>
              <a:t> </a:t>
            </a:r>
            <a:r>
              <a:rPr lang="en-US" altLang="en-US" b="1" dirty="0" smtClean="0"/>
              <a:t>arm</a:t>
            </a:r>
          </a:p>
          <a:p>
            <a:endParaRPr lang="en-US" altLang="en-US" sz="1200" dirty="0" smtClean="0"/>
          </a:p>
          <a:p>
            <a:r>
              <a:rPr lang="en-US" altLang="en-US" dirty="0" smtClean="0"/>
              <a:t>Chromosome shapes are named based on centromere position, which determines the relative lengths of the arms</a:t>
            </a:r>
          </a:p>
        </p:txBody>
      </p:sp>
      <p:sp>
        <p:nvSpPr>
          <p:cNvPr id="78852"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48697CB-B670-4D7A-9EE1-F75B29FD8A79}" type="slidenum">
              <a:rPr lang="en-US" altLang="en-US" sz="1200">
                <a:solidFill>
                  <a:srgbClr val="898989"/>
                </a:solidFill>
                <a:latin typeface="Tahoma" panose="020B0604030504040204" pitchFamily="34" charset="0"/>
              </a:rPr>
              <a:pPr algn="r" eaLnBrk="1" hangingPunct="1"/>
              <a:t>26</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6273116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58188"/>
            <a:ext cx="8229600" cy="1143000"/>
          </a:xfrm>
        </p:spPr>
        <p:txBody>
          <a:bodyPr/>
          <a:lstStyle/>
          <a:p>
            <a:r>
              <a:rPr lang="en-US" altLang="en-US" dirty="0" smtClean="0"/>
              <a:t>Chromosome Shapes</a:t>
            </a:r>
          </a:p>
        </p:txBody>
      </p:sp>
      <p:sp>
        <p:nvSpPr>
          <p:cNvPr id="80898" name="Content Placeholder 2"/>
          <p:cNvSpPr>
            <a:spLocks noGrp="1"/>
          </p:cNvSpPr>
          <p:nvPr>
            <p:ph idx="1"/>
          </p:nvPr>
        </p:nvSpPr>
        <p:spPr/>
        <p:txBody>
          <a:bodyPr>
            <a:normAutofit fontScale="92500" lnSpcReduction="20000"/>
          </a:bodyPr>
          <a:lstStyle/>
          <a:p>
            <a:r>
              <a:rPr lang="en-US" altLang="en-US" b="1" dirty="0" smtClean="0"/>
              <a:t>Metacentric</a:t>
            </a:r>
            <a:r>
              <a:rPr lang="en-US" altLang="en-US" dirty="0" smtClean="0"/>
              <a:t>: The centromere is near the middle of the chromosome</a:t>
            </a:r>
          </a:p>
          <a:p>
            <a:endParaRPr lang="en-US" altLang="en-US" dirty="0" smtClean="0"/>
          </a:p>
          <a:p>
            <a:r>
              <a:rPr lang="en-US" altLang="en-US" b="1" dirty="0" err="1" smtClean="0"/>
              <a:t>Submetacentric</a:t>
            </a:r>
            <a:r>
              <a:rPr lang="en-US" altLang="en-US" dirty="0" smtClean="0"/>
              <a:t>: The centromere is between the center and the tip</a:t>
            </a:r>
          </a:p>
          <a:p>
            <a:endParaRPr lang="en-US" altLang="en-US" dirty="0" smtClean="0"/>
          </a:p>
          <a:p>
            <a:r>
              <a:rPr lang="en-US" altLang="en-US" b="1" dirty="0" smtClean="0"/>
              <a:t>Acrocentric</a:t>
            </a:r>
            <a:r>
              <a:rPr lang="en-US" altLang="en-US" dirty="0" smtClean="0"/>
              <a:t>: The centromere is close to one end</a:t>
            </a:r>
          </a:p>
          <a:p>
            <a:endParaRPr lang="en-US" altLang="en-US" dirty="0" smtClean="0"/>
          </a:p>
          <a:p>
            <a:r>
              <a:rPr lang="en-US" altLang="en-US" b="1" dirty="0" smtClean="0"/>
              <a:t>Telocentric</a:t>
            </a:r>
            <a:r>
              <a:rPr lang="en-US" altLang="en-US" dirty="0" smtClean="0"/>
              <a:t>: The centromere is at the tip of the chromosome and there is no p arm</a:t>
            </a:r>
          </a:p>
        </p:txBody>
      </p:sp>
      <p:sp>
        <p:nvSpPr>
          <p:cNvPr id="80900"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58B0FB1E-4B93-4BA3-87AC-42686DB35280}" type="slidenum">
              <a:rPr lang="en-US" altLang="en-US" sz="1200">
                <a:solidFill>
                  <a:srgbClr val="898989"/>
                </a:solidFill>
                <a:latin typeface="Tahoma" panose="020B0604030504040204" pitchFamily="34" charset="0"/>
              </a:rPr>
              <a:pPr algn="r" eaLnBrk="1" hangingPunct="1"/>
              <a:t>27</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1980656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_11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094232"/>
            <a:ext cx="8546592" cy="4669536"/>
          </a:xfrm>
          <a:prstGeom prst="rect">
            <a:avLst/>
          </a:prstGeom>
        </p:spPr>
      </p:pic>
      <p:sp>
        <p:nvSpPr>
          <p:cNvPr id="4" name="Title 3"/>
          <p:cNvSpPr>
            <a:spLocks noGrp="1"/>
          </p:cNvSpPr>
          <p:nvPr>
            <p:ph type="title"/>
          </p:nvPr>
        </p:nvSpPr>
        <p:spPr/>
        <p:txBody>
          <a:bodyPr/>
          <a:lstStyle/>
          <a:p>
            <a:r>
              <a:rPr lang="en-US" dirty="0" smtClean="0"/>
              <a:t>Chromosome </a:t>
            </a:r>
            <a:r>
              <a:rPr lang="en-US" dirty="0"/>
              <a:t>shape.</a:t>
            </a:r>
          </a:p>
        </p:txBody>
      </p:sp>
    </p:spTree>
    <p:extLst>
      <p:ext uri="{BB962C8B-B14F-4D97-AF65-F5344CB8AC3E}">
        <p14:creationId xmlns:p14="http://schemas.microsoft.com/office/powerpoint/2010/main" val="3777791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tLang="en-US" smtClean="0"/>
              <a:t>Karyotypes</a:t>
            </a:r>
          </a:p>
        </p:txBody>
      </p:sp>
      <p:sp>
        <p:nvSpPr>
          <p:cNvPr id="890883" name="Content Placeholder 2"/>
          <p:cNvSpPr>
            <a:spLocks noGrp="1"/>
          </p:cNvSpPr>
          <p:nvPr>
            <p:ph idx="1"/>
          </p:nvPr>
        </p:nvSpPr>
        <p:spPr>
          <a:xfrm>
            <a:off x="57727" y="1414164"/>
            <a:ext cx="6104418" cy="3347829"/>
          </a:xfrm>
        </p:spPr>
        <p:txBody>
          <a:bodyPr>
            <a:normAutofit lnSpcReduction="10000"/>
          </a:bodyPr>
          <a:lstStyle/>
          <a:p>
            <a:r>
              <a:rPr lang="en-US" sz="1800" dirty="0" smtClean="0"/>
              <a:t>A </a:t>
            </a:r>
            <a:r>
              <a:rPr lang="en-US" sz="1800" b="1" dirty="0" smtClean="0"/>
              <a:t>karyotype</a:t>
            </a:r>
            <a:r>
              <a:rPr lang="en-US" sz="1800" dirty="0" smtClean="0"/>
              <a:t> is a visual display of chromosomes as seen by microscopy; it may be used to identify abnormalities in chromosome number or structure</a:t>
            </a:r>
          </a:p>
          <a:p>
            <a:endParaRPr lang="en-US" sz="1800" dirty="0" smtClean="0"/>
          </a:p>
          <a:p>
            <a:r>
              <a:rPr lang="en-US" sz="1800" dirty="0" smtClean="0"/>
              <a:t>The chromosomes are grouped into homologous pairs in descending order of size</a:t>
            </a:r>
          </a:p>
          <a:p>
            <a:endParaRPr lang="en-US" sz="1800" dirty="0" smtClean="0"/>
          </a:p>
          <a:p>
            <a:r>
              <a:rPr lang="en-US" sz="1800" dirty="0" smtClean="0"/>
              <a:t>The sex chromosomes are identified separately</a:t>
            </a:r>
          </a:p>
          <a:p>
            <a:endParaRPr lang="en-US" sz="1800" dirty="0" smtClean="0"/>
          </a:p>
          <a:p>
            <a:r>
              <a:rPr lang="en-US" sz="1800" dirty="0" smtClean="0"/>
              <a:t>Chromosomes may be stained with dyes to show distinctive banding patterns for each chromosome</a:t>
            </a:r>
            <a:endParaRPr lang="en-US" sz="1800" dirty="0"/>
          </a:p>
        </p:txBody>
      </p:sp>
      <p:sp>
        <p:nvSpPr>
          <p:cNvPr id="8499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F4A93D5B-1397-4504-A120-52D16D514735}" type="slidenum">
              <a:rPr lang="en-US" altLang="en-US" sz="1200">
                <a:solidFill>
                  <a:srgbClr val="898989"/>
                </a:solidFill>
                <a:latin typeface="Tahoma" panose="020B0604030504040204" pitchFamily="34" charset="0"/>
              </a:rPr>
              <a:pPr algn="r" eaLnBrk="1" hangingPunct="1"/>
              <a:t>29</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pic>
        <p:nvPicPr>
          <p:cNvPr id="6" name="Picture 5" descr="NHGRI_human_male_karyotyp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624" y="4193664"/>
            <a:ext cx="3492601" cy="2664336"/>
          </a:xfrm>
          <a:prstGeom prst="rect">
            <a:avLst/>
          </a:prstGeom>
        </p:spPr>
      </p:pic>
    </p:spTree>
    <p:extLst>
      <p:ext uri="{BB962C8B-B14F-4D97-AF65-F5344CB8AC3E}">
        <p14:creationId xmlns:p14="http://schemas.microsoft.com/office/powerpoint/2010/main" val="2408995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88851" y="-59490"/>
            <a:ext cx="7772400" cy="1143000"/>
          </a:xfrm>
        </p:spPr>
        <p:txBody>
          <a:bodyPr/>
          <a:lstStyle/>
          <a:p>
            <a:r>
              <a:rPr lang="en-US" sz="4000" b="1" dirty="0"/>
              <a:t>What is a chromosome</a:t>
            </a:r>
          </a:p>
        </p:txBody>
      </p:sp>
      <p:sp>
        <p:nvSpPr>
          <p:cNvPr id="7171" name="Rectangle 3"/>
          <p:cNvSpPr>
            <a:spLocks noGrp="1" noChangeArrowheads="1"/>
          </p:cNvSpPr>
          <p:nvPr>
            <p:ph type="body" idx="1"/>
          </p:nvPr>
        </p:nvSpPr>
        <p:spPr>
          <a:xfrm>
            <a:off x="0" y="914400"/>
            <a:ext cx="9144000" cy="1219200"/>
          </a:xfrm>
        </p:spPr>
        <p:txBody>
          <a:bodyPr/>
          <a:lstStyle/>
          <a:p>
            <a:pPr>
              <a:buFontTx/>
              <a:buNone/>
            </a:pPr>
            <a:r>
              <a:rPr lang="en-US" sz="2400"/>
              <a:t>A chromosome is an organized structure of DNA and proteins that in eukaryotes is found in the nucleolus of the cell. </a:t>
            </a:r>
          </a:p>
        </p:txBody>
      </p:sp>
      <p:pic>
        <p:nvPicPr>
          <p:cNvPr id="7172" name="Picture 4" descr="screenshot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025" y="1841500"/>
            <a:ext cx="6302375" cy="36449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304800" y="5562600"/>
            <a:ext cx="8534400" cy="10668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Tx/>
              <a:buChar char="•"/>
            </a:pPr>
            <a:r>
              <a:rPr lang="en-US" sz="2000"/>
              <a:t>A chromosome is a single piece of coiled DNA containing many genes, regulatory elements, and other nucleotide sequences.</a:t>
            </a:r>
          </a:p>
          <a:p>
            <a:pPr marL="342900" indent="-342900" eaLnBrk="1" hangingPunct="1">
              <a:spcBef>
                <a:spcPct val="20000"/>
              </a:spcBef>
              <a:buFontTx/>
              <a:buChar char="•"/>
            </a:pPr>
            <a:r>
              <a:rPr lang="en-US" sz="2000" b="1"/>
              <a:t>Chromosomes are the vector of heredity.</a:t>
            </a:r>
          </a:p>
        </p:txBody>
      </p:sp>
    </p:spTree>
    <p:extLst>
      <p:ext uri="{BB962C8B-B14F-4D97-AF65-F5344CB8AC3E}">
        <p14:creationId xmlns:p14="http://schemas.microsoft.com/office/powerpoint/2010/main" val="787278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en-US" dirty="0" smtClean="0"/>
              <a:t>In Situ Hybridization</a:t>
            </a:r>
          </a:p>
        </p:txBody>
      </p:sp>
      <p:sp>
        <p:nvSpPr>
          <p:cNvPr id="87042" name="Content Placeholder 2"/>
          <p:cNvSpPr>
            <a:spLocks noGrp="1"/>
          </p:cNvSpPr>
          <p:nvPr>
            <p:ph idx="1"/>
          </p:nvPr>
        </p:nvSpPr>
        <p:spPr>
          <a:xfrm>
            <a:off x="190643" y="1117600"/>
            <a:ext cx="8775700" cy="1321121"/>
          </a:xfrm>
        </p:spPr>
        <p:txBody>
          <a:bodyPr>
            <a:normAutofit fontScale="77500" lnSpcReduction="20000"/>
          </a:bodyPr>
          <a:lstStyle/>
          <a:p>
            <a:r>
              <a:rPr lang="en-US" altLang="en-US" b="1" dirty="0" smtClean="0"/>
              <a:t>In</a:t>
            </a:r>
            <a:r>
              <a:rPr lang="en-US" altLang="en-US" dirty="0" smtClean="0"/>
              <a:t> </a:t>
            </a:r>
            <a:r>
              <a:rPr lang="en-US" altLang="en-US" b="1" dirty="0" smtClean="0"/>
              <a:t>situ</a:t>
            </a:r>
            <a:r>
              <a:rPr lang="en-US" altLang="en-US" dirty="0" smtClean="0"/>
              <a:t> </a:t>
            </a:r>
            <a:r>
              <a:rPr lang="en-US" altLang="en-US" b="1" dirty="0" smtClean="0"/>
              <a:t>hybridization</a:t>
            </a:r>
            <a:r>
              <a:rPr lang="en-US" altLang="en-US" dirty="0" smtClean="0"/>
              <a:t> uses molecular probes, labeled with fluorescence, to detect their target </a:t>
            </a:r>
            <a:r>
              <a:rPr lang="en-US" altLang="en-US" dirty="0"/>
              <a:t>sequences. For human chromosomes, 24 different </a:t>
            </a:r>
            <a:r>
              <a:rPr lang="en-US" altLang="en-US" dirty="0" err="1"/>
              <a:t>fluorophores</a:t>
            </a:r>
            <a:r>
              <a:rPr lang="en-US" altLang="en-US" dirty="0"/>
              <a:t> are available that are unique to each chromosome</a:t>
            </a:r>
          </a:p>
          <a:p>
            <a:endParaRPr lang="en-US" altLang="en-US" dirty="0" smtClean="0"/>
          </a:p>
          <a:p>
            <a:pPr marL="25400" indent="0">
              <a:buNone/>
            </a:pPr>
            <a:endParaRPr lang="en-US" altLang="en-US" dirty="0" smtClean="0"/>
          </a:p>
        </p:txBody>
      </p:sp>
      <p:sp>
        <p:nvSpPr>
          <p:cNvPr id="87044"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9796B4AA-D866-4167-906A-1307D3A23A48}" type="slidenum">
              <a:rPr lang="en-US" altLang="en-US" sz="1200">
                <a:solidFill>
                  <a:srgbClr val="898989"/>
                </a:solidFill>
                <a:latin typeface="Tahoma" panose="020B0604030504040204" pitchFamily="34" charset="0"/>
              </a:rPr>
              <a:pPr algn="r" eaLnBrk="1" hangingPunct="1"/>
              <a:t>30</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pic>
        <p:nvPicPr>
          <p:cNvPr id="6" name="Picture 5" descr="11_12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800" y="2848126"/>
            <a:ext cx="5556031" cy="3911414"/>
          </a:xfrm>
          <a:prstGeom prst="rect">
            <a:avLst/>
          </a:prstGeom>
        </p:spPr>
      </p:pic>
    </p:spTree>
    <p:extLst>
      <p:ext uri="{BB962C8B-B14F-4D97-AF65-F5344CB8AC3E}">
        <p14:creationId xmlns:p14="http://schemas.microsoft.com/office/powerpoint/2010/main" val="20667614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230412"/>
            <a:ext cx="8229600" cy="1143000"/>
          </a:xfrm>
        </p:spPr>
        <p:txBody>
          <a:bodyPr/>
          <a:lstStyle/>
          <a:p>
            <a:r>
              <a:rPr lang="en-US" altLang="en-US" dirty="0" smtClean="0"/>
              <a:t>Chromosome Banding Techniques</a:t>
            </a:r>
          </a:p>
        </p:txBody>
      </p:sp>
      <p:sp>
        <p:nvSpPr>
          <p:cNvPr id="109570" name="Content Placeholder 2"/>
          <p:cNvSpPr>
            <a:spLocks noGrp="1"/>
          </p:cNvSpPr>
          <p:nvPr>
            <p:ph idx="1"/>
          </p:nvPr>
        </p:nvSpPr>
        <p:spPr>
          <a:xfrm>
            <a:off x="190643" y="1117600"/>
            <a:ext cx="5004607" cy="5260975"/>
          </a:xfrm>
        </p:spPr>
        <p:txBody>
          <a:bodyPr/>
          <a:lstStyle/>
          <a:p>
            <a:r>
              <a:rPr lang="en-US" altLang="en-US" sz="2000" b="1" dirty="0" smtClean="0"/>
              <a:t>Chromosome</a:t>
            </a:r>
            <a:r>
              <a:rPr lang="en-US" altLang="en-US" sz="2000" dirty="0" smtClean="0"/>
              <a:t> </a:t>
            </a:r>
            <a:r>
              <a:rPr lang="en-US" altLang="en-US" sz="2000" b="1" dirty="0" smtClean="0"/>
              <a:t>banding</a:t>
            </a:r>
            <a:r>
              <a:rPr lang="en-US" altLang="en-US" sz="2000" dirty="0" smtClean="0"/>
              <a:t> allows </a:t>
            </a:r>
            <a:r>
              <a:rPr lang="en-US" altLang="en-US" sz="2000" dirty="0" err="1" smtClean="0"/>
              <a:t>cytogeneticists</a:t>
            </a:r>
            <a:r>
              <a:rPr lang="en-US" altLang="en-US" sz="2000" dirty="0" smtClean="0"/>
              <a:t> to identify each chromosome in a karyotype</a:t>
            </a:r>
          </a:p>
          <a:p>
            <a:endParaRPr lang="en-US" altLang="en-US" sz="2000" dirty="0" smtClean="0"/>
          </a:p>
          <a:p>
            <a:r>
              <a:rPr lang="en-US" altLang="en-US" sz="2000" dirty="0" smtClean="0"/>
              <a:t>Different stains and dyes are used to produce banding patterns </a:t>
            </a:r>
          </a:p>
          <a:p>
            <a:endParaRPr lang="en-US" altLang="en-US" sz="2000" dirty="0" smtClean="0"/>
          </a:p>
          <a:p>
            <a:r>
              <a:rPr lang="en-US" altLang="en-US" sz="2000" dirty="0" smtClean="0"/>
              <a:t>The standard for human chromosome banding is </a:t>
            </a:r>
            <a:r>
              <a:rPr lang="en-US" altLang="en-US" sz="2000" b="1" dirty="0" smtClean="0"/>
              <a:t>G</a:t>
            </a:r>
            <a:r>
              <a:rPr lang="en-US" altLang="en-US" sz="2000" dirty="0" smtClean="0"/>
              <a:t> (</a:t>
            </a:r>
            <a:r>
              <a:rPr lang="en-US" altLang="en-US" sz="2000" b="1" dirty="0" err="1" smtClean="0"/>
              <a:t>Giemsa</a:t>
            </a:r>
            <a:r>
              <a:rPr lang="en-US" altLang="en-US" sz="2000" dirty="0" smtClean="0"/>
              <a:t>) </a:t>
            </a:r>
            <a:r>
              <a:rPr lang="en-US" altLang="en-US" sz="2000" b="1" dirty="0" smtClean="0"/>
              <a:t>banding</a:t>
            </a:r>
            <a:r>
              <a:rPr lang="en-US" altLang="en-US" sz="2000" dirty="0" smtClean="0"/>
              <a:t>; the patterns are distinct and reproducible</a:t>
            </a:r>
          </a:p>
        </p:txBody>
      </p:sp>
      <p:sp>
        <p:nvSpPr>
          <p:cNvPr id="109572"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00348639-9637-4791-ABF6-C266A8792B62}" type="slidenum">
              <a:rPr lang="en-US" altLang="en-US" sz="1200">
                <a:solidFill>
                  <a:srgbClr val="898989"/>
                </a:solidFill>
                <a:latin typeface="Tahoma" panose="020B0604030504040204" pitchFamily="34" charset="0"/>
              </a:rPr>
              <a:pPr algn="r" eaLnBrk="1" hangingPunct="1"/>
              <a:t>31</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pic>
        <p:nvPicPr>
          <p:cNvPr id="6" name="Picture 5" descr="11_16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853" y="1184830"/>
            <a:ext cx="3443657" cy="5673170"/>
          </a:xfrm>
          <a:prstGeom prst="rect">
            <a:avLst/>
          </a:prstGeom>
        </p:spPr>
      </p:pic>
    </p:spTree>
    <p:extLst>
      <p:ext uri="{BB962C8B-B14F-4D97-AF65-F5344CB8AC3E}">
        <p14:creationId xmlns:p14="http://schemas.microsoft.com/office/powerpoint/2010/main" val="17917982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360282"/>
            <a:ext cx="8229600" cy="1143000"/>
          </a:xfrm>
        </p:spPr>
        <p:txBody>
          <a:bodyPr/>
          <a:lstStyle/>
          <a:p>
            <a:r>
              <a:rPr lang="en-US" altLang="en-US" dirty="0" smtClean="0"/>
              <a:t>Dynamic Chromosomes</a:t>
            </a:r>
          </a:p>
        </p:txBody>
      </p:sp>
      <p:sp>
        <p:nvSpPr>
          <p:cNvPr id="99330" name="Content Placeholder 2"/>
          <p:cNvSpPr>
            <a:spLocks noGrp="1"/>
          </p:cNvSpPr>
          <p:nvPr>
            <p:ph idx="1"/>
          </p:nvPr>
        </p:nvSpPr>
        <p:spPr>
          <a:xfrm>
            <a:off x="457200" y="662250"/>
            <a:ext cx="8229600" cy="4525963"/>
          </a:xfrm>
        </p:spPr>
        <p:txBody>
          <a:bodyPr>
            <a:noAutofit/>
          </a:bodyPr>
          <a:lstStyle/>
          <a:p>
            <a:r>
              <a:rPr lang="en-US" altLang="en-US" sz="2000" dirty="0" smtClean="0"/>
              <a:t>Chromosomes do not occupy the same territory in each nucleus, but once confined to a territory, a chromosome does not leave until the M phase is initiated</a:t>
            </a:r>
          </a:p>
          <a:p>
            <a:endParaRPr lang="en-US" altLang="en-US" sz="2000" dirty="0" smtClean="0"/>
          </a:p>
          <a:p>
            <a:r>
              <a:rPr lang="en-US" altLang="en-US" sz="2000" dirty="0" smtClean="0"/>
              <a:t>However, chromosomes are active within their territories and move, twist, and turn during transcription and DNA replication</a:t>
            </a:r>
          </a:p>
          <a:p>
            <a:endParaRPr lang="en-US" altLang="en-US" sz="2000" dirty="0" smtClean="0"/>
          </a:p>
          <a:p>
            <a:r>
              <a:rPr lang="en-US" altLang="en-US" sz="2000" dirty="0" smtClean="0"/>
              <a:t>Chromosomes appear to be anchored in their territories by their centromeres</a:t>
            </a:r>
          </a:p>
          <a:p>
            <a:endParaRPr lang="en-US" altLang="en-US" sz="2000" dirty="0" smtClean="0"/>
          </a:p>
          <a:p>
            <a:r>
              <a:rPr lang="en-US" altLang="en-US" sz="2000" dirty="0" err="1"/>
              <a:t>Interchromosomal</a:t>
            </a:r>
            <a:r>
              <a:rPr lang="en-US" altLang="en-US" sz="2000" dirty="0"/>
              <a:t> domains are regions between territories</a:t>
            </a:r>
          </a:p>
          <a:p>
            <a:endParaRPr lang="en-US" altLang="en-US" sz="2000" dirty="0"/>
          </a:p>
          <a:p>
            <a:r>
              <a:rPr lang="en-US" altLang="en-US" sz="2000" dirty="0"/>
              <a:t>These are channels for movement of proteins, enzymes, and RNA molecules</a:t>
            </a:r>
          </a:p>
          <a:p>
            <a:endParaRPr lang="en-US" altLang="en-US" sz="2000" dirty="0"/>
          </a:p>
          <a:p>
            <a:r>
              <a:rPr lang="en-US" altLang="en-US" sz="2000" dirty="0"/>
              <a:t>Early replicating parts of chromosomes are generally near the center of the nucleus and late replicating parts are near the periphery</a:t>
            </a:r>
          </a:p>
          <a:p>
            <a:endParaRPr lang="en-US" altLang="en-US" sz="2000" dirty="0" smtClean="0"/>
          </a:p>
        </p:txBody>
      </p:sp>
      <p:sp>
        <p:nvSpPr>
          <p:cNvPr id="99332"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A13BC2AB-83BC-4E5F-AC4F-7AB58303DD4D}" type="slidenum">
              <a:rPr lang="en-US" altLang="en-US" sz="1200">
                <a:solidFill>
                  <a:srgbClr val="898989"/>
                </a:solidFill>
                <a:latin typeface="Tahoma" panose="020B0604030504040204" pitchFamily="34" charset="0"/>
              </a:rPr>
              <a:pPr algn="r" eaLnBrk="1" hangingPunct="1"/>
              <a:t>32</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5349685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_14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118" y="1209555"/>
            <a:ext cx="6903413" cy="5577662"/>
          </a:xfrm>
          <a:prstGeom prst="rect">
            <a:avLst/>
          </a:prstGeom>
        </p:spPr>
      </p:pic>
      <p:sp>
        <p:nvSpPr>
          <p:cNvPr id="4" name="Title 3"/>
          <p:cNvSpPr>
            <a:spLocks noGrp="1"/>
          </p:cNvSpPr>
          <p:nvPr>
            <p:ph type="title"/>
          </p:nvPr>
        </p:nvSpPr>
        <p:spPr/>
        <p:txBody>
          <a:bodyPr/>
          <a:lstStyle/>
          <a:p>
            <a:r>
              <a:rPr lang="en-US" sz="2400" dirty="0" smtClean="0"/>
              <a:t>Chromosome </a:t>
            </a:r>
            <a:r>
              <a:rPr lang="en-US" sz="2400" dirty="0"/>
              <a:t>territories in the </a:t>
            </a:r>
            <a:r>
              <a:rPr lang="en-US" sz="2400" dirty="0" smtClean="0"/>
              <a:t>eukaryotic nucleus</a:t>
            </a:r>
            <a:r>
              <a:rPr lang="en-US" sz="2400" dirty="0"/>
              <a:t>.</a:t>
            </a:r>
          </a:p>
        </p:txBody>
      </p:sp>
    </p:spTree>
    <p:extLst>
      <p:ext uri="{BB962C8B-B14F-4D97-AF65-F5344CB8AC3E}">
        <p14:creationId xmlns:p14="http://schemas.microsoft.com/office/powerpoint/2010/main" val="20597460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43758"/>
            <a:ext cx="8229600" cy="1143000"/>
          </a:xfrm>
        </p:spPr>
        <p:txBody>
          <a:bodyPr>
            <a:normAutofit fontScale="90000"/>
          </a:bodyPr>
          <a:lstStyle/>
          <a:p>
            <a:r>
              <a:rPr lang="en-US" altLang="en-US" dirty="0" smtClean="0"/>
              <a:t>Chromosome Position and Transcriptional Activity</a:t>
            </a:r>
          </a:p>
        </p:txBody>
      </p:sp>
      <p:sp>
        <p:nvSpPr>
          <p:cNvPr id="105474" name="Content Placeholder 2"/>
          <p:cNvSpPr>
            <a:spLocks noGrp="1"/>
          </p:cNvSpPr>
          <p:nvPr>
            <p:ph idx="1"/>
          </p:nvPr>
        </p:nvSpPr>
        <p:spPr/>
        <p:txBody>
          <a:bodyPr/>
          <a:lstStyle/>
          <a:p>
            <a:r>
              <a:rPr lang="en-US" altLang="en-US" dirty="0" smtClean="0"/>
              <a:t>Transcriptionally active portions of chromosomes are found nearer to </a:t>
            </a:r>
            <a:r>
              <a:rPr lang="en-US" altLang="en-US" dirty="0" err="1" smtClean="0"/>
              <a:t>interchromosomal</a:t>
            </a:r>
            <a:r>
              <a:rPr lang="en-US" altLang="en-US" dirty="0" smtClean="0"/>
              <a:t> domains, probably due to:</a:t>
            </a:r>
          </a:p>
          <a:p>
            <a:endParaRPr lang="en-US" altLang="en-US" dirty="0" smtClean="0"/>
          </a:p>
          <a:p>
            <a:pPr marL="914400" lvl="1" indent="-457200">
              <a:buFont typeface="+mj-lt"/>
              <a:buAutoNum type="arabicPeriod"/>
            </a:pPr>
            <a:r>
              <a:rPr lang="en-US" altLang="en-US" dirty="0" smtClean="0"/>
              <a:t>Greater access to needed proteins and enzymes</a:t>
            </a:r>
          </a:p>
          <a:p>
            <a:pPr marL="914400" lvl="1" indent="-457200">
              <a:buFont typeface="+mj-lt"/>
              <a:buAutoNum type="arabicPeriod"/>
            </a:pPr>
            <a:endParaRPr lang="en-US" altLang="en-US" dirty="0" smtClean="0"/>
          </a:p>
          <a:p>
            <a:pPr marL="914400" lvl="1" indent="-457200">
              <a:buFont typeface="+mj-lt"/>
              <a:buAutoNum type="arabicPeriod"/>
            </a:pPr>
            <a:r>
              <a:rPr lang="en-US" altLang="en-US" dirty="0" smtClean="0"/>
              <a:t>Faster dispersal of RNA transcripts, once they are completed </a:t>
            </a:r>
          </a:p>
        </p:txBody>
      </p:sp>
      <p:sp>
        <p:nvSpPr>
          <p:cNvPr id="10547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3EBA7C7-E0C7-4306-8438-10D84885C6A0}" type="slidenum">
              <a:rPr lang="en-US" altLang="en-US" sz="1200">
                <a:solidFill>
                  <a:srgbClr val="898989"/>
                </a:solidFill>
                <a:latin typeface="Tahoma" panose="020B0604030504040204" pitchFamily="34" charset="0"/>
              </a:rPr>
              <a:pPr algn="r" eaLnBrk="1" hangingPunct="1"/>
              <a:t>34</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16731070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187122"/>
            <a:ext cx="8229600" cy="1143000"/>
          </a:xfrm>
        </p:spPr>
        <p:txBody>
          <a:bodyPr/>
          <a:lstStyle/>
          <a:p>
            <a:r>
              <a:rPr lang="en-US" altLang="en-US" dirty="0" smtClean="0"/>
              <a:t>Heterochromatin and </a:t>
            </a:r>
            <a:r>
              <a:rPr lang="en-US" altLang="en-US" dirty="0" err="1" smtClean="0"/>
              <a:t>Euchromatin</a:t>
            </a:r>
            <a:endParaRPr lang="en-US" altLang="en-US" dirty="0" smtClean="0"/>
          </a:p>
        </p:txBody>
      </p:sp>
      <p:sp>
        <p:nvSpPr>
          <p:cNvPr id="901123" name="Content Placeholder 2"/>
          <p:cNvSpPr>
            <a:spLocks noGrp="1"/>
          </p:cNvSpPr>
          <p:nvPr>
            <p:ph idx="1"/>
          </p:nvPr>
        </p:nvSpPr>
        <p:spPr>
          <a:xfrm>
            <a:off x="457200" y="1398180"/>
            <a:ext cx="8229600" cy="4525963"/>
          </a:xfrm>
        </p:spPr>
        <p:txBody>
          <a:bodyPr>
            <a:normAutofit lnSpcReduction="10000"/>
          </a:bodyPr>
          <a:lstStyle/>
          <a:p>
            <a:endParaRPr lang="en-US" sz="1200" dirty="0" smtClean="0"/>
          </a:p>
          <a:p>
            <a:r>
              <a:rPr lang="en-US" dirty="0" smtClean="0"/>
              <a:t>Chromosome condensation varies from one part of a chromosome to another</a:t>
            </a:r>
          </a:p>
          <a:p>
            <a:endParaRPr lang="en-US" sz="1200" dirty="0" smtClean="0"/>
          </a:p>
          <a:p>
            <a:r>
              <a:rPr lang="en-US" dirty="0" smtClean="0"/>
              <a:t>Regions that contain actively expressed genes and are less condensed </a:t>
            </a:r>
            <a:r>
              <a:rPr lang="en-US" u="sng" dirty="0" smtClean="0"/>
              <a:t>during interphase </a:t>
            </a:r>
            <a:r>
              <a:rPr lang="en-US" dirty="0" smtClean="0"/>
              <a:t>are called </a:t>
            </a:r>
            <a:r>
              <a:rPr lang="en-US" b="1" dirty="0" err="1" smtClean="0"/>
              <a:t>euchromatin</a:t>
            </a:r>
            <a:endParaRPr lang="en-US" b="1" dirty="0" smtClean="0"/>
          </a:p>
          <a:p>
            <a:endParaRPr lang="en-US" sz="1200" dirty="0" smtClean="0"/>
          </a:p>
          <a:p>
            <a:r>
              <a:rPr lang="en-US" dirty="0" smtClean="0"/>
              <a:t>Regions that remain condensed in interphase and contain many fewer expressed genes are called </a:t>
            </a:r>
            <a:r>
              <a:rPr lang="en-US" b="1" dirty="0" smtClean="0"/>
              <a:t>heterochromatin</a:t>
            </a:r>
            <a:r>
              <a:rPr lang="en-US" dirty="0" smtClean="0"/>
              <a:t> </a:t>
            </a:r>
            <a:endParaRPr lang="en-US" dirty="0"/>
          </a:p>
        </p:txBody>
      </p:sp>
      <p:sp>
        <p:nvSpPr>
          <p:cNvPr id="113668"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4ECA9346-CFC0-4B95-88A8-812865E74688}" type="slidenum">
              <a:rPr lang="en-US" altLang="en-US" sz="1200">
                <a:solidFill>
                  <a:srgbClr val="898989"/>
                </a:solidFill>
                <a:latin typeface="Tahoma" panose="020B0604030504040204" pitchFamily="34" charset="0"/>
              </a:rPr>
              <a:pPr algn="r" eaLnBrk="1" hangingPunct="1"/>
              <a:t>35</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26797191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18135" y="-32872"/>
            <a:ext cx="9677400" cy="838200"/>
          </a:xfrm>
        </p:spPr>
        <p:txBody>
          <a:bodyPr/>
          <a:lstStyle/>
          <a:p>
            <a:r>
              <a:rPr lang="en-US" sz="4000" b="1" dirty="0"/>
              <a:t>Chromatin is not homogeneous</a:t>
            </a:r>
          </a:p>
        </p:txBody>
      </p:sp>
      <p:sp>
        <p:nvSpPr>
          <p:cNvPr id="49155" name="Rectangle 3"/>
          <p:cNvSpPr>
            <a:spLocks noGrp="1" noChangeArrowheads="1"/>
          </p:cNvSpPr>
          <p:nvPr>
            <p:ph type="body" idx="1"/>
          </p:nvPr>
        </p:nvSpPr>
        <p:spPr>
          <a:xfrm>
            <a:off x="0" y="1219200"/>
            <a:ext cx="9448800" cy="457200"/>
          </a:xfrm>
        </p:spPr>
        <p:txBody>
          <a:bodyPr/>
          <a:lstStyle/>
          <a:p>
            <a:pPr>
              <a:lnSpc>
                <a:spcPct val="90000"/>
              </a:lnSpc>
              <a:buFontTx/>
              <a:buNone/>
            </a:pPr>
            <a:r>
              <a:rPr lang="en-US" sz="1600"/>
              <a:t>Chromatin can be divided into two categories based on its state of condensation:</a:t>
            </a:r>
          </a:p>
          <a:p>
            <a:pPr>
              <a:lnSpc>
                <a:spcPct val="90000"/>
              </a:lnSpc>
              <a:buFontTx/>
              <a:buNone/>
            </a:pPr>
            <a:endParaRPr lang="en-US" sz="1600"/>
          </a:p>
        </p:txBody>
      </p:sp>
      <p:sp>
        <p:nvSpPr>
          <p:cNvPr id="49156" name="Rectangle 4"/>
          <p:cNvSpPr>
            <a:spLocks noChangeArrowheads="1"/>
          </p:cNvSpPr>
          <p:nvPr/>
        </p:nvSpPr>
        <p:spPr bwMode="auto">
          <a:xfrm>
            <a:off x="0" y="16002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buFontTx/>
              <a:buChar char="•"/>
            </a:pPr>
            <a:r>
              <a:rPr lang="en-US" sz="1600">
                <a:solidFill>
                  <a:schemeClr val="tx2"/>
                </a:solidFill>
              </a:rPr>
              <a:t> </a:t>
            </a:r>
            <a:r>
              <a:rPr lang="en-US" sz="1600" b="1">
                <a:solidFill>
                  <a:schemeClr val="tx2"/>
                </a:solidFill>
              </a:rPr>
              <a:t>E</a:t>
            </a:r>
            <a:r>
              <a:rPr lang="en-US" sz="1800" b="1">
                <a:solidFill>
                  <a:schemeClr val="tx2"/>
                </a:solidFill>
              </a:rPr>
              <a:t>uchromatin</a:t>
            </a:r>
            <a:r>
              <a:rPr lang="en-US" sz="1600">
                <a:solidFill>
                  <a:schemeClr val="tx2"/>
                </a:solidFill>
              </a:rPr>
              <a:t>; a) largest part of the cellular chromatin, b) relatively dispersed appearance in the nucleus, c) condenses significantly only during mitosis, e) is rich in genes</a:t>
            </a:r>
          </a:p>
        </p:txBody>
      </p:sp>
      <p:pic>
        <p:nvPicPr>
          <p:cNvPr id="49157" name="Picture 5" descr="screenshot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413" y="2247900"/>
            <a:ext cx="2314575" cy="2755900"/>
          </a:xfrm>
          <a:prstGeom prst="rect">
            <a:avLst/>
          </a:prstGeom>
          <a:noFill/>
          <a:extLst>
            <a:ext uri="{909E8E84-426E-40dd-AFC4-6F175D3DCCD1}">
              <a14:hiddenFill xmlns:a14="http://schemas.microsoft.com/office/drawing/2010/main">
                <a:solidFill>
                  <a:srgbClr val="FFFFFF"/>
                </a:solidFill>
              </a14:hiddenFill>
            </a:ext>
          </a:extLst>
        </p:spPr>
      </p:pic>
      <p:sp>
        <p:nvSpPr>
          <p:cNvPr id="49158" name="Rectangle 6"/>
          <p:cNvSpPr>
            <a:spLocks noChangeArrowheads="1"/>
          </p:cNvSpPr>
          <p:nvPr/>
        </p:nvSpPr>
        <p:spPr bwMode="auto">
          <a:xfrm>
            <a:off x="0" y="495300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buFontTx/>
              <a:buChar char="•"/>
            </a:pPr>
            <a:r>
              <a:rPr lang="en-US" sz="1600">
                <a:solidFill>
                  <a:schemeClr val="tx2"/>
                </a:solidFill>
              </a:rPr>
              <a:t> </a:t>
            </a:r>
            <a:r>
              <a:rPr lang="en-US" sz="1800" b="1">
                <a:solidFill>
                  <a:schemeClr val="tx2"/>
                </a:solidFill>
              </a:rPr>
              <a:t>Heterochromatin</a:t>
            </a:r>
            <a:r>
              <a:rPr lang="en-US" sz="1600" b="1">
                <a:solidFill>
                  <a:schemeClr val="tx2"/>
                </a:solidFill>
              </a:rPr>
              <a:t> (constitutive, facultative)</a:t>
            </a:r>
            <a:r>
              <a:rPr lang="en-US" sz="1600">
                <a:solidFill>
                  <a:schemeClr val="tx2"/>
                </a:solidFill>
              </a:rPr>
              <a:t>; a) it is condensed during interphase, b) usually does not contain genes that are being expressed, c) is full of short repeated regions repeated in tandem (satellite DNA), d) is frequently localized at the periphery of the nucleus. </a:t>
            </a:r>
          </a:p>
        </p:txBody>
      </p:sp>
      <p:sp>
        <p:nvSpPr>
          <p:cNvPr id="49160" name="Rectangle 8"/>
          <p:cNvSpPr>
            <a:spLocks noChangeArrowheads="1"/>
          </p:cNvSpPr>
          <p:nvPr/>
        </p:nvSpPr>
        <p:spPr bwMode="auto">
          <a:xfrm>
            <a:off x="152400" y="6134100"/>
            <a:ext cx="8839200" cy="5334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1600">
                <a:solidFill>
                  <a:schemeClr val="tx2"/>
                </a:solidFill>
              </a:rPr>
              <a:t>The number of genes located in heterochromatin is small relative to the number in euchromatin</a:t>
            </a:r>
          </a:p>
        </p:txBody>
      </p:sp>
      <p:sp>
        <p:nvSpPr>
          <p:cNvPr id="49161" name="Text Box 9"/>
          <p:cNvSpPr txBox="1">
            <a:spLocks noChangeArrowheads="1"/>
          </p:cNvSpPr>
          <p:nvPr/>
        </p:nvSpPr>
        <p:spPr bwMode="auto">
          <a:xfrm>
            <a:off x="4991100" y="3340100"/>
            <a:ext cx="354013"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1">
                <a:solidFill>
                  <a:srgbClr val="FFFF00"/>
                </a:solidFill>
              </a:rPr>
              <a:t>E</a:t>
            </a:r>
          </a:p>
        </p:txBody>
      </p:sp>
      <p:sp>
        <p:nvSpPr>
          <p:cNvPr id="49162" name="Text Box 10"/>
          <p:cNvSpPr txBox="1">
            <a:spLocks noChangeArrowheads="1"/>
          </p:cNvSpPr>
          <p:nvPr/>
        </p:nvSpPr>
        <p:spPr bwMode="auto">
          <a:xfrm>
            <a:off x="4699000" y="3781425"/>
            <a:ext cx="3683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1">
                <a:solidFill>
                  <a:srgbClr val="FFFF00"/>
                </a:solidFill>
              </a:rPr>
              <a:t>H</a:t>
            </a:r>
          </a:p>
        </p:txBody>
      </p:sp>
    </p:spTree>
    <p:extLst>
      <p:ext uri="{BB962C8B-B14F-4D97-AF65-F5344CB8AC3E}">
        <p14:creationId xmlns:p14="http://schemas.microsoft.com/office/powerpoint/2010/main" val="15105832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93222"/>
            <a:ext cx="8229600" cy="1143000"/>
          </a:xfrm>
        </p:spPr>
        <p:txBody>
          <a:bodyPr/>
          <a:lstStyle/>
          <a:p>
            <a:r>
              <a:rPr lang="en-US" altLang="en-US" dirty="0" smtClean="0"/>
              <a:t>Types of Heterochromatin</a:t>
            </a:r>
          </a:p>
        </p:txBody>
      </p:sp>
      <p:sp>
        <p:nvSpPr>
          <p:cNvPr id="115714" name="Content Placeholder 2"/>
          <p:cNvSpPr>
            <a:spLocks noGrp="1"/>
          </p:cNvSpPr>
          <p:nvPr>
            <p:ph idx="1"/>
          </p:nvPr>
        </p:nvSpPr>
        <p:spPr/>
        <p:txBody>
          <a:bodyPr>
            <a:normAutofit fontScale="92500" lnSpcReduction="10000"/>
          </a:bodyPr>
          <a:lstStyle/>
          <a:p>
            <a:r>
              <a:rPr lang="en-US" altLang="en-US" b="1" dirty="0" smtClean="0"/>
              <a:t>Facultative</a:t>
            </a:r>
            <a:r>
              <a:rPr lang="en-US" altLang="en-US" dirty="0" smtClean="0"/>
              <a:t> </a:t>
            </a:r>
            <a:r>
              <a:rPr lang="en-US" altLang="en-US" b="1" dirty="0" smtClean="0"/>
              <a:t>heterochromatin</a:t>
            </a:r>
            <a:r>
              <a:rPr lang="en-US" altLang="en-US" dirty="0" smtClean="0"/>
              <a:t> exhibits variable levels of condensation, related to levels of transcription of resident genes</a:t>
            </a:r>
          </a:p>
          <a:p>
            <a:endParaRPr lang="en-US" altLang="en-US" dirty="0" smtClean="0"/>
          </a:p>
          <a:p>
            <a:r>
              <a:rPr lang="en-US" altLang="en-US" b="1" dirty="0" smtClean="0"/>
              <a:t>Constitutive</a:t>
            </a:r>
            <a:r>
              <a:rPr lang="en-US" altLang="en-US" dirty="0" smtClean="0"/>
              <a:t> </a:t>
            </a:r>
            <a:r>
              <a:rPr lang="en-US" altLang="en-US" b="1" dirty="0" smtClean="0"/>
              <a:t>heterochromatin</a:t>
            </a:r>
            <a:r>
              <a:rPr lang="en-US" altLang="en-US" dirty="0" smtClean="0"/>
              <a:t> is permanently condensed, found prominently in centromeres and telomeres, and composed primarily of repetitive DNA </a:t>
            </a:r>
            <a:r>
              <a:rPr lang="en-US" altLang="en-US" dirty="0"/>
              <a:t>sequences. Constitutive heterochromatin in centromeres is present in all but S phase during replication</a:t>
            </a:r>
          </a:p>
          <a:p>
            <a:endParaRPr lang="en-US" altLang="en-US" dirty="0" smtClean="0"/>
          </a:p>
        </p:txBody>
      </p:sp>
      <p:sp>
        <p:nvSpPr>
          <p:cNvPr id="11571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4F82B340-F098-4E2B-917B-41AFADA15893}" type="slidenum">
              <a:rPr lang="en-US" altLang="en-US" sz="1200">
                <a:solidFill>
                  <a:srgbClr val="898989"/>
                </a:solidFill>
                <a:latin typeface="Tahoma" panose="020B0604030504040204" pitchFamily="34" charset="0"/>
              </a:rPr>
              <a:pPr algn="r" eaLnBrk="1" hangingPunct="1"/>
              <a:t>37</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32834084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65088"/>
            <a:ext cx="8686800" cy="1143000"/>
          </a:xfrm>
        </p:spPr>
        <p:txBody>
          <a:bodyPr>
            <a:normAutofit fontScale="90000"/>
          </a:bodyPr>
          <a:lstStyle/>
          <a:p>
            <a:r>
              <a:rPr lang="en-US" sz="4000" b="1"/>
              <a:t>Chromatin condenses before cell division </a:t>
            </a:r>
          </a:p>
        </p:txBody>
      </p:sp>
      <p:grpSp>
        <p:nvGrpSpPr>
          <p:cNvPr id="47114" name="Group 10"/>
          <p:cNvGrpSpPr>
            <a:grpSpLocks/>
          </p:cNvGrpSpPr>
          <p:nvPr/>
        </p:nvGrpSpPr>
        <p:grpSpPr bwMode="auto">
          <a:xfrm>
            <a:off x="2413000" y="2489200"/>
            <a:ext cx="4292600" cy="3302000"/>
            <a:chOff x="1904" y="1536"/>
            <a:chExt cx="2704" cy="2272"/>
          </a:xfrm>
        </p:grpSpPr>
        <p:pic>
          <p:nvPicPr>
            <p:cNvPr id="47108" name="Picture 4" descr="screenshot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 y="1536"/>
              <a:ext cx="1679" cy="2064"/>
            </a:xfrm>
            <a:prstGeom prst="rect">
              <a:avLst/>
            </a:prstGeom>
            <a:noFill/>
            <a:extLst>
              <a:ext uri="{909E8E84-426E-40dd-AFC4-6F175D3DCCD1}">
                <a14:hiddenFill xmlns:a14="http://schemas.microsoft.com/office/drawing/2010/main">
                  <a:solidFill>
                    <a:srgbClr val="FFFFFF"/>
                  </a:solidFill>
                </a14:hiddenFill>
              </a:ext>
            </a:extLst>
          </p:spPr>
        </p:pic>
        <p:sp>
          <p:nvSpPr>
            <p:cNvPr id="47109" name="Rectangle 5"/>
            <p:cNvSpPr>
              <a:spLocks noChangeArrowheads="1"/>
            </p:cNvSpPr>
            <p:nvPr/>
          </p:nvSpPr>
          <p:spPr bwMode="auto">
            <a:xfrm>
              <a:off x="2760" y="3520"/>
              <a:ext cx="1056"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400"/>
                <a:t>Sister chromatid</a:t>
              </a:r>
            </a:p>
          </p:txBody>
        </p:sp>
        <p:sp>
          <p:nvSpPr>
            <p:cNvPr id="47110" name="Rectangle 6"/>
            <p:cNvSpPr>
              <a:spLocks noChangeArrowheads="1"/>
            </p:cNvSpPr>
            <p:nvPr/>
          </p:nvSpPr>
          <p:spPr bwMode="auto">
            <a:xfrm>
              <a:off x="3552" y="2496"/>
              <a:ext cx="1056"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400"/>
                <a:t>Long arm</a:t>
              </a:r>
            </a:p>
          </p:txBody>
        </p:sp>
        <p:sp>
          <p:nvSpPr>
            <p:cNvPr id="47111" name="Rectangle 7"/>
            <p:cNvSpPr>
              <a:spLocks noChangeArrowheads="1"/>
            </p:cNvSpPr>
            <p:nvPr/>
          </p:nvSpPr>
          <p:spPr bwMode="auto">
            <a:xfrm>
              <a:off x="3552" y="1744"/>
              <a:ext cx="1056" cy="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400"/>
                <a:t>short arm</a:t>
              </a:r>
            </a:p>
          </p:txBody>
        </p:sp>
        <p:sp>
          <p:nvSpPr>
            <p:cNvPr id="47112" name="Rectangle 8"/>
            <p:cNvSpPr>
              <a:spLocks noChangeArrowheads="1"/>
            </p:cNvSpPr>
            <p:nvPr/>
          </p:nvSpPr>
          <p:spPr bwMode="auto">
            <a:xfrm>
              <a:off x="3528" y="2120"/>
              <a:ext cx="1056"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400"/>
                <a:t>centromere</a:t>
              </a:r>
            </a:p>
          </p:txBody>
        </p:sp>
      </p:grpSp>
      <p:pic>
        <p:nvPicPr>
          <p:cNvPr id="47115" name="Picture 11" descr="fig6_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2057400"/>
            <a:ext cx="27813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9" name="Text Box 15"/>
          <p:cNvSpPr txBox="1">
            <a:spLocks noChangeArrowheads="1"/>
          </p:cNvSpPr>
          <p:nvPr/>
        </p:nvSpPr>
        <p:spPr bwMode="auto">
          <a:xfrm rot="-31582">
            <a:off x="304800" y="3395663"/>
            <a:ext cx="2065338"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solidFill>
                  <a:srgbClr val="FF0000"/>
                </a:solidFill>
              </a:rPr>
              <a:t>10.000 fold length reduction</a:t>
            </a:r>
          </a:p>
        </p:txBody>
      </p:sp>
      <p:sp>
        <p:nvSpPr>
          <p:cNvPr id="47120" name="Rectangle 16"/>
          <p:cNvSpPr>
            <a:spLocks noChangeArrowheads="1"/>
          </p:cNvSpPr>
          <p:nvPr/>
        </p:nvSpPr>
        <p:spPr bwMode="auto">
          <a:xfrm>
            <a:off x="304800" y="1143000"/>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1800">
                <a:solidFill>
                  <a:schemeClr val="tx2"/>
                </a:solidFill>
              </a:rPr>
              <a:t>Chromatin becomes more condensed before cell division. Individual chromosomes become visible and they form the classic four-arm structure. </a:t>
            </a:r>
          </a:p>
        </p:txBody>
      </p:sp>
      <p:sp>
        <p:nvSpPr>
          <p:cNvPr id="47122" name="Rectangle 18"/>
          <p:cNvSpPr>
            <a:spLocks noChangeArrowheads="1"/>
          </p:cNvSpPr>
          <p:nvPr/>
        </p:nvSpPr>
        <p:spPr bwMode="auto">
          <a:xfrm>
            <a:off x="304800" y="5791200"/>
            <a:ext cx="8610600" cy="9906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1800" dirty="0">
                <a:solidFill>
                  <a:schemeClr val="tx2"/>
                </a:solidFill>
              </a:rPr>
              <a:t>The biological significance of this compaction of DNA before cell division is to:</a:t>
            </a:r>
            <a:r>
              <a:rPr lang="en-US" sz="1800" b="1" dirty="0">
                <a:solidFill>
                  <a:schemeClr val="tx2"/>
                </a:solidFill>
              </a:rPr>
              <a:t/>
            </a:r>
            <a:br>
              <a:rPr lang="en-US" sz="1800" b="1" dirty="0">
                <a:solidFill>
                  <a:schemeClr val="tx2"/>
                </a:solidFill>
              </a:rPr>
            </a:br>
            <a:r>
              <a:rPr lang="en-US" sz="1800" b="1" dirty="0">
                <a:solidFill>
                  <a:schemeClr val="tx2"/>
                </a:solidFill>
              </a:rPr>
              <a:t> -</a:t>
            </a:r>
            <a:r>
              <a:rPr lang="en-US" sz="1800" dirty="0">
                <a:solidFill>
                  <a:schemeClr val="tx2"/>
                </a:solidFill>
              </a:rPr>
              <a:t> </a:t>
            </a:r>
            <a:r>
              <a:rPr lang="en-US" sz="1800" b="1" u="sng" dirty="0">
                <a:solidFill>
                  <a:schemeClr val="tx2"/>
                </a:solidFill>
              </a:rPr>
              <a:t>facilitate the movement of the genetic material during nuclear division</a:t>
            </a:r>
            <a:r>
              <a:rPr lang="en-US" sz="1800" dirty="0">
                <a:solidFill>
                  <a:schemeClr val="tx2"/>
                </a:solidFill>
              </a:rPr>
              <a:t>, </a:t>
            </a:r>
            <a:r>
              <a:rPr lang="en-US" sz="1800" b="1" dirty="0">
                <a:solidFill>
                  <a:schemeClr val="tx2"/>
                </a:solidFill>
              </a:rPr>
              <a:t/>
            </a:r>
            <a:br>
              <a:rPr lang="en-US" sz="1800" b="1" dirty="0">
                <a:solidFill>
                  <a:schemeClr val="tx2"/>
                </a:solidFill>
              </a:rPr>
            </a:br>
            <a:r>
              <a:rPr lang="en-US" sz="1800" b="1" dirty="0">
                <a:solidFill>
                  <a:schemeClr val="tx2"/>
                </a:solidFill>
              </a:rPr>
              <a:t> -</a:t>
            </a:r>
            <a:r>
              <a:rPr lang="en-US" sz="1800" dirty="0">
                <a:solidFill>
                  <a:schemeClr val="tx2"/>
                </a:solidFill>
              </a:rPr>
              <a:t> </a:t>
            </a:r>
            <a:r>
              <a:rPr lang="en-US" sz="1800" b="1" u="sng" dirty="0">
                <a:solidFill>
                  <a:schemeClr val="tx2"/>
                </a:solidFill>
              </a:rPr>
              <a:t>reduce abnormalities in the distribution of the genetic material.</a:t>
            </a:r>
          </a:p>
        </p:txBody>
      </p:sp>
    </p:spTree>
    <p:extLst>
      <p:ext uri="{BB962C8B-B14F-4D97-AF65-F5344CB8AC3E}">
        <p14:creationId xmlns:p14="http://schemas.microsoft.com/office/powerpoint/2010/main" val="2712766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tLang="en-US" smtClean="0"/>
              <a:t>Dynamic Chromatin Structure</a:t>
            </a:r>
          </a:p>
        </p:txBody>
      </p:sp>
      <p:sp>
        <p:nvSpPr>
          <p:cNvPr id="128002" name="Content Placeholder 2"/>
          <p:cNvSpPr>
            <a:spLocks noGrp="1"/>
          </p:cNvSpPr>
          <p:nvPr>
            <p:ph idx="1"/>
          </p:nvPr>
        </p:nvSpPr>
        <p:spPr/>
        <p:txBody>
          <a:bodyPr>
            <a:normAutofit fontScale="92500" lnSpcReduction="20000"/>
          </a:bodyPr>
          <a:lstStyle/>
          <a:p>
            <a:r>
              <a:rPr lang="en-US" altLang="en-US" dirty="0" smtClean="0"/>
              <a:t>Changes in level of compaction regulate access to DNA by proteins for replication, transcription, recombination, and repair</a:t>
            </a:r>
          </a:p>
          <a:p>
            <a:endParaRPr lang="en-US" altLang="en-US" dirty="0" smtClean="0"/>
          </a:p>
          <a:p>
            <a:r>
              <a:rPr lang="en-US" altLang="en-US" b="1" dirty="0" smtClean="0"/>
              <a:t>Position</a:t>
            </a:r>
            <a:r>
              <a:rPr lang="en-US" altLang="en-US" dirty="0" smtClean="0"/>
              <a:t> </a:t>
            </a:r>
            <a:r>
              <a:rPr lang="en-US" altLang="en-US" b="1" dirty="0" smtClean="0"/>
              <a:t>effect</a:t>
            </a:r>
            <a:r>
              <a:rPr lang="en-US" altLang="en-US" dirty="0" smtClean="0"/>
              <a:t> </a:t>
            </a:r>
            <a:r>
              <a:rPr lang="en-US" altLang="en-US" b="1" dirty="0" smtClean="0"/>
              <a:t>variegation</a:t>
            </a:r>
            <a:r>
              <a:rPr lang="en-US" altLang="en-US" dirty="0" smtClean="0"/>
              <a:t> (</a:t>
            </a:r>
            <a:r>
              <a:rPr lang="en-US" altLang="en-US" b="1" dirty="0" smtClean="0"/>
              <a:t>PEV</a:t>
            </a:r>
            <a:r>
              <a:rPr lang="en-US" altLang="en-US" dirty="0" smtClean="0"/>
              <a:t>) in </a:t>
            </a:r>
            <a:r>
              <a:rPr lang="en-US" altLang="en-US" i="1" dirty="0" smtClean="0"/>
              <a:t>Drosophila</a:t>
            </a:r>
            <a:r>
              <a:rPr lang="en-US" altLang="en-US" dirty="0" smtClean="0"/>
              <a:t> illustrates the effect of chromatin compaction on gene expression</a:t>
            </a:r>
          </a:p>
          <a:p>
            <a:endParaRPr lang="en-US" altLang="en-US" dirty="0" smtClean="0"/>
          </a:p>
          <a:p>
            <a:r>
              <a:rPr lang="en-US" altLang="en-US" dirty="0" smtClean="0"/>
              <a:t>Muller identified x-ray–induced mutations in fruit flies that resulted in variegated eye color</a:t>
            </a:r>
          </a:p>
        </p:txBody>
      </p:sp>
      <p:sp>
        <p:nvSpPr>
          <p:cNvPr id="128004"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23722ABC-4E2B-4BC7-A7AB-5F43EAD8C820}" type="slidenum">
              <a:rPr lang="en-US" altLang="en-US" sz="1200">
                <a:solidFill>
                  <a:srgbClr val="898989"/>
                </a:solidFill>
                <a:latin typeface="Tahoma" panose="020B0604030504040204" pitchFamily="34" charset="0"/>
              </a:rPr>
              <a:pPr algn="r" eaLnBrk="1" hangingPunct="1"/>
              <a:t>39</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32126547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2863"/>
            <a:ext cx="8991600" cy="1143001"/>
          </a:xfrm>
        </p:spPr>
        <p:txBody>
          <a:bodyPr>
            <a:normAutofit fontScale="90000"/>
          </a:bodyPr>
          <a:lstStyle/>
          <a:p>
            <a:r>
              <a:rPr lang="en-US" sz="4000" b="1"/>
              <a:t>Chromosome are the best way to store all the building information</a:t>
            </a:r>
          </a:p>
        </p:txBody>
      </p:sp>
      <p:pic>
        <p:nvPicPr>
          <p:cNvPr id="8196" name="Picture 4" descr="screenshot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737100"/>
            <a:ext cx="8534400" cy="2120900"/>
          </a:xfrm>
          <a:prstGeom prst="rect">
            <a:avLst/>
          </a:prstGeom>
          <a:noFill/>
          <a:extLst>
            <a:ext uri="{909E8E84-426E-40dd-AFC4-6F175D3DCCD1}">
              <a14:hiddenFill xmlns:a14="http://schemas.microsoft.com/office/drawing/2010/main">
                <a:solidFill>
                  <a:srgbClr val="FFFFFF"/>
                </a:solidFill>
              </a14:hiddenFill>
            </a:ext>
          </a:extLst>
        </p:spPr>
      </p:pic>
      <p:sp>
        <p:nvSpPr>
          <p:cNvPr id="8225" name="Rectangle 33"/>
          <p:cNvSpPr>
            <a:spLocks noChangeArrowheads="1"/>
          </p:cNvSpPr>
          <p:nvPr/>
        </p:nvSpPr>
        <p:spPr bwMode="auto">
          <a:xfrm>
            <a:off x="76200" y="4638675"/>
            <a:ext cx="8915400" cy="838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p>
        </p:txBody>
      </p:sp>
      <p:pic>
        <p:nvPicPr>
          <p:cNvPr id="8226" name="Picture 34" descr="eye-computer-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388" y="1219200"/>
            <a:ext cx="3503612" cy="3962400"/>
          </a:xfrm>
          <a:prstGeom prst="rect">
            <a:avLst/>
          </a:prstGeom>
          <a:noFill/>
          <a:extLst>
            <a:ext uri="{909E8E84-426E-40dd-AFC4-6F175D3DCCD1}">
              <a14:hiddenFill xmlns:a14="http://schemas.microsoft.com/office/drawing/2010/main">
                <a:solidFill>
                  <a:srgbClr val="FFFFFF"/>
                </a:solidFill>
              </a14:hiddenFill>
            </a:ext>
          </a:extLst>
        </p:spPr>
      </p:pic>
      <p:sp>
        <p:nvSpPr>
          <p:cNvPr id="8228" name="Text Box 36"/>
          <p:cNvSpPr txBox="1">
            <a:spLocks noChangeArrowheads="1"/>
          </p:cNvSpPr>
          <p:nvPr/>
        </p:nvSpPr>
        <p:spPr bwMode="auto">
          <a:xfrm>
            <a:off x="369888" y="5248275"/>
            <a:ext cx="558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a:t>DNA</a:t>
            </a:r>
          </a:p>
        </p:txBody>
      </p:sp>
      <p:sp>
        <p:nvSpPr>
          <p:cNvPr id="8229" name="Line 37"/>
          <p:cNvSpPr>
            <a:spLocks noChangeShapeType="1"/>
          </p:cNvSpPr>
          <p:nvPr/>
        </p:nvSpPr>
        <p:spPr bwMode="auto">
          <a:xfrm>
            <a:off x="914400" y="5410200"/>
            <a:ext cx="3505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30" name="Text Box 38"/>
          <p:cNvSpPr txBox="1">
            <a:spLocks noChangeArrowheads="1"/>
          </p:cNvSpPr>
          <p:nvPr/>
        </p:nvSpPr>
        <p:spPr bwMode="auto">
          <a:xfrm>
            <a:off x="4419600" y="5257800"/>
            <a:ext cx="965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a:t>chromatin</a:t>
            </a:r>
          </a:p>
        </p:txBody>
      </p:sp>
      <p:sp>
        <p:nvSpPr>
          <p:cNvPr id="8231" name="Line 39"/>
          <p:cNvSpPr>
            <a:spLocks noChangeShapeType="1"/>
          </p:cNvSpPr>
          <p:nvPr/>
        </p:nvSpPr>
        <p:spPr bwMode="auto">
          <a:xfrm>
            <a:off x="5365750" y="5410200"/>
            <a:ext cx="2559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32" name="Text Box 40"/>
          <p:cNvSpPr txBox="1">
            <a:spLocks noChangeArrowheads="1"/>
          </p:cNvSpPr>
          <p:nvPr/>
        </p:nvSpPr>
        <p:spPr bwMode="auto">
          <a:xfrm>
            <a:off x="7848600" y="5257800"/>
            <a:ext cx="12112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a:t>chromosome</a:t>
            </a:r>
          </a:p>
        </p:txBody>
      </p:sp>
    </p:spTree>
    <p:extLst>
      <p:ext uri="{BB962C8B-B14F-4D97-AF65-F5344CB8AC3E}">
        <p14:creationId xmlns:p14="http://schemas.microsoft.com/office/powerpoint/2010/main" val="3192224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8226"/>
                                        </p:tgtEl>
                                        <p:attrNameLst>
                                          <p:attrName>style.visibility</p:attrName>
                                        </p:attrNameLst>
                                      </p:cBhvr>
                                      <p:to>
                                        <p:strVal val="visible"/>
                                      </p:to>
                                    </p:set>
                                    <p:animEffect transition="in" filter="wipe(down)">
                                      <p:cBhvr>
                                        <p:cTn id="7" dur="580">
                                          <p:stCondLst>
                                            <p:cond delay="0"/>
                                          </p:stCondLst>
                                        </p:cTn>
                                        <p:tgtEl>
                                          <p:spTgt spid="8226"/>
                                        </p:tgtEl>
                                      </p:cBhvr>
                                    </p:animEffect>
                                    <p:anim calcmode="lin" valueType="num">
                                      <p:cBhvr>
                                        <p:cTn id="8" dur="1822" tmFilter="0,0; 0.14,0.36; 0.43,0.73; 0.71,0.91; 1.0,1.0">
                                          <p:stCondLst>
                                            <p:cond delay="0"/>
                                          </p:stCondLst>
                                        </p:cTn>
                                        <p:tgtEl>
                                          <p:spTgt spid="82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26"/>
                                        </p:tgtEl>
                                        <p:attrNameLst>
                                          <p:attrName>ppt_y</p:attrName>
                                        </p:attrNameLst>
                                      </p:cBhvr>
                                      <p:tavLst>
                                        <p:tav tm="0" fmla="#ppt_y-sin(pi*$)/81">
                                          <p:val>
                                            <p:fltVal val="0"/>
                                          </p:val>
                                        </p:tav>
                                        <p:tav tm="100000">
                                          <p:val>
                                            <p:fltVal val="1"/>
                                          </p:val>
                                        </p:tav>
                                      </p:tavLst>
                                    </p:anim>
                                    <p:animScale>
                                      <p:cBhvr>
                                        <p:cTn id="13" dur="26">
                                          <p:stCondLst>
                                            <p:cond delay="650"/>
                                          </p:stCondLst>
                                        </p:cTn>
                                        <p:tgtEl>
                                          <p:spTgt spid="8226"/>
                                        </p:tgtEl>
                                      </p:cBhvr>
                                      <p:to x="100000" y="60000"/>
                                    </p:animScale>
                                    <p:animScale>
                                      <p:cBhvr>
                                        <p:cTn id="14" dur="166" decel="50000">
                                          <p:stCondLst>
                                            <p:cond delay="676"/>
                                          </p:stCondLst>
                                        </p:cTn>
                                        <p:tgtEl>
                                          <p:spTgt spid="8226"/>
                                        </p:tgtEl>
                                      </p:cBhvr>
                                      <p:to x="100000" y="100000"/>
                                    </p:animScale>
                                    <p:animScale>
                                      <p:cBhvr>
                                        <p:cTn id="15" dur="26">
                                          <p:stCondLst>
                                            <p:cond delay="1312"/>
                                          </p:stCondLst>
                                        </p:cTn>
                                        <p:tgtEl>
                                          <p:spTgt spid="8226"/>
                                        </p:tgtEl>
                                      </p:cBhvr>
                                      <p:to x="100000" y="80000"/>
                                    </p:animScale>
                                    <p:animScale>
                                      <p:cBhvr>
                                        <p:cTn id="16" dur="166" decel="50000">
                                          <p:stCondLst>
                                            <p:cond delay="1338"/>
                                          </p:stCondLst>
                                        </p:cTn>
                                        <p:tgtEl>
                                          <p:spTgt spid="8226"/>
                                        </p:tgtEl>
                                      </p:cBhvr>
                                      <p:to x="100000" y="100000"/>
                                    </p:animScale>
                                    <p:animScale>
                                      <p:cBhvr>
                                        <p:cTn id="17" dur="26">
                                          <p:stCondLst>
                                            <p:cond delay="1642"/>
                                          </p:stCondLst>
                                        </p:cTn>
                                        <p:tgtEl>
                                          <p:spTgt spid="8226"/>
                                        </p:tgtEl>
                                      </p:cBhvr>
                                      <p:to x="100000" y="90000"/>
                                    </p:animScale>
                                    <p:animScale>
                                      <p:cBhvr>
                                        <p:cTn id="18" dur="166" decel="50000">
                                          <p:stCondLst>
                                            <p:cond delay="1668"/>
                                          </p:stCondLst>
                                        </p:cTn>
                                        <p:tgtEl>
                                          <p:spTgt spid="8226"/>
                                        </p:tgtEl>
                                      </p:cBhvr>
                                      <p:to x="100000" y="100000"/>
                                    </p:animScale>
                                    <p:animScale>
                                      <p:cBhvr>
                                        <p:cTn id="19" dur="26">
                                          <p:stCondLst>
                                            <p:cond delay="1808"/>
                                          </p:stCondLst>
                                        </p:cTn>
                                        <p:tgtEl>
                                          <p:spTgt spid="8226"/>
                                        </p:tgtEl>
                                      </p:cBhvr>
                                      <p:to x="100000" y="95000"/>
                                    </p:animScale>
                                    <p:animScale>
                                      <p:cBhvr>
                                        <p:cTn id="20" dur="166" decel="50000">
                                          <p:stCondLst>
                                            <p:cond delay="1834"/>
                                          </p:stCondLst>
                                        </p:cTn>
                                        <p:tgtEl>
                                          <p:spTgt spid="82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normAutofit fontScale="90000"/>
          </a:bodyPr>
          <a:lstStyle/>
          <a:p>
            <a:r>
              <a:rPr lang="en-US" altLang="en-US" smtClean="0"/>
              <a:t>Analysis of Position Effect Variegation</a:t>
            </a:r>
          </a:p>
        </p:txBody>
      </p:sp>
      <p:sp>
        <p:nvSpPr>
          <p:cNvPr id="130050" name="Content Placeholder 2"/>
          <p:cNvSpPr>
            <a:spLocks noGrp="1"/>
          </p:cNvSpPr>
          <p:nvPr>
            <p:ph idx="1"/>
          </p:nvPr>
        </p:nvSpPr>
        <p:spPr/>
        <p:txBody>
          <a:bodyPr>
            <a:normAutofit fontScale="92500" lnSpcReduction="20000"/>
          </a:bodyPr>
          <a:lstStyle/>
          <a:p>
            <a:r>
              <a:rPr lang="en-US" altLang="en-US" dirty="0" smtClean="0"/>
              <a:t>Muller noticed that the X chromosomes of flies with variegated eye color had undergone inversion</a:t>
            </a:r>
          </a:p>
          <a:p>
            <a:endParaRPr lang="en-US" altLang="en-US" dirty="0" smtClean="0"/>
          </a:p>
          <a:p>
            <a:r>
              <a:rPr lang="en-US" altLang="en-US" u="sng" dirty="0" smtClean="0"/>
              <a:t>The eye color gene had been moved from its normal position near the telomere to a region near the </a:t>
            </a:r>
            <a:r>
              <a:rPr lang="en-US" altLang="en-US" u="sng" dirty="0" err="1" smtClean="0"/>
              <a:t>centromeric</a:t>
            </a:r>
            <a:r>
              <a:rPr lang="en-US" altLang="en-US" u="sng" dirty="0" smtClean="0"/>
              <a:t> heterochromatin</a:t>
            </a:r>
          </a:p>
          <a:p>
            <a:endParaRPr lang="en-US" altLang="en-US" dirty="0" smtClean="0"/>
          </a:p>
          <a:p>
            <a:r>
              <a:rPr lang="en-US" altLang="en-US" dirty="0" smtClean="0"/>
              <a:t>The extent to which heterochromatin spreads from the centromere outward varies from one chromosome to the next</a:t>
            </a:r>
          </a:p>
        </p:txBody>
      </p:sp>
      <p:sp>
        <p:nvSpPr>
          <p:cNvPr id="130052"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1652C40C-C969-4526-855C-6C9582AEA293}" type="slidenum">
              <a:rPr lang="en-US" altLang="en-US" sz="1200">
                <a:solidFill>
                  <a:srgbClr val="898989"/>
                </a:solidFill>
                <a:latin typeface="Tahoma" panose="020B0604030504040204" pitchFamily="34" charset="0"/>
              </a:rPr>
              <a:pPr algn="r" eaLnBrk="1" hangingPunct="1"/>
              <a:t>40</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16931530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altLang="en-US" smtClean="0"/>
              <a:t>Heterochromatin and PEV</a:t>
            </a:r>
          </a:p>
        </p:txBody>
      </p:sp>
      <p:sp>
        <p:nvSpPr>
          <p:cNvPr id="132098" name="Content Placeholder 2"/>
          <p:cNvSpPr>
            <a:spLocks noGrp="1"/>
          </p:cNvSpPr>
          <p:nvPr>
            <p:ph idx="1"/>
          </p:nvPr>
        </p:nvSpPr>
        <p:spPr/>
        <p:txBody>
          <a:bodyPr>
            <a:normAutofit fontScale="85000" lnSpcReduction="20000"/>
          </a:bodyPr>
          <a:lstStyle/>
          <a:p>
            <a:r>
              <a:rPr lang="en-US" altLang="en-US" u="sng" dirty="0" smtClean="0"/>
              <a:t>The stopping point of heterochromatic spread determines whether or not the relocated eye color gene will be expressed</a:t>
            </a:r>
          </a:p>
          <a:p>
            <a:endParaRPr lang="en-US" altLang="en-US" dirty="0" smtClean="0"/>
          </a:p>
          <a:p>
            <a:r>
              <a:rPr lang="en-US" altLang="en-US" dirty="0" smtClean="0"/>
              <a:t>If the eye color gene remains </a:t>
            </a:r>
            <a:r>
              <a:rPr lang="en-US" altLang="en-US" dirty="0" err="1" smtClean="0"/>
              <a:t>euchromatic</a:t>
            </a:r>
            <a:r>
              <a:rPr lang="en-US" altLang="en-US" dirty="0" smtClean="0"/>
              <a:t>, it is expressed; if the gene is compacted into heterochromatin, it is not expressed</a:t>
            </a:r>
          </a:p>
          <a:p>
            <a:endParaRPr lang="en-US" altLang="en-US" dirty="0" smtClean="0"/>
          </a:p>
          <a:p>
            <a:r>
              <a:rPr lang="en-US" altLang="en-US" dirty="0" smtClean="0"/>
              <a:t>In flies with the wild-type (red eye color) allele, some eye cells will have an active eye color gene; others an inactive one (resulting in no color), giving a speckled appearance</a:t>
            </a:r>
          </a:p>
        </p:txBody>
      </p:sp>
      <p:sp>
        <p:nvSpPr>
          <p:cNvPr id="132100"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95657F03-58AC-43AA-BC0C-390FE56D2D30}" type="slidenum">
              <a:rPr lang="en-US" altLang="en-US" sz="1200">
                <a:solidFill>
                  <a:srgbClr val="898989"/>
                </a:solidFill>
                <a:latin typeface="Tahoma" panose="020B0604030504040204" pitchFamily="34" charset="0"/>
              </a:rPr>
              <a:pPr algn="r" eaLnBrk="1" hangingPunct="1"/>
              <a:t>41</a:t>
            </a:fld>
            <a:endParaRPr lang="en-US" altLang="en-US" sz="1200">
              <a:solidFill>
                <a:srgbClr val="898989"/>
              </a:solidFill>
              <a:latin typeface="Tahoma" panose="020B0604030504040204" pitchFamily="34" charset="0"/>
            </a:endParaRPr>
          </a:p>
        </p:txBody>
      </p:sp>
      <p:sp>
        <p:nvSpPr>
          <p:cNvPr id="4" name="Footer Placeholder 3"/>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20329270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_18Figu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582828"/>
            <a:ext cx="8546592" cy="6211824"/>
          </a:xfrm>
          <a:prstGeom prst="rect">
            <a:avLst/>
          </a:prstGeom>
        </p:spPr>
      </p:pic>
      <p:sp>
        <p:nvSpPr>
          <p:cNvPr id="4" name="Title 3"/>
          <p:cNvSpPr>
            <a:spLocks noGrp="1"/>
          </p:cNvSpPr>
          <p:nvPr>
            <p:ph type="title"/>
          </p:nvPr>
        </p:nvSpPr>
        <p:spPr>
          <a:xfrm>
            <a:off x="211425" y="109523"/>
            <a:ext cx="8775700" cy="822325"/>
          </a:xfrm>
        </p:spPr>
        <p:txBody>
          <a:bodyPr>
            <a:normAutofit/>
          </a:bodyPr>
          <a:lstStyle/>
          <a:p>
            <a:pPr algn="ctr"/>
            <a:r>
              <a:rPr lang="en-US" sz="1800" dirty="0" smtClean="0">
                <a:solidFill>
                  <a:srgbClr val="000000"/>
                </a:solidFill>
              </a:rPr>
              <a:t>Position effect variegation </a:t>
            </a:r>
            <a:r>
              <a:rPr lang="en-US" sz="1800" dirty="0">
                <a:solidFill>
                  <a:srgbClr val="000000"/>
                </a:solidFill>
              </a:rPr>
              <a:t>of eye </a:t>
            </a:r>
            <a:r>
              <a:rPr lang="en-US" sz="1800" dirty="0" smtClean="0">
                <a:solidFill>
                  <a:srgbClr val="000000"/>
                </a:solidFill>
              </a:rPr>
              <a:t>color in </a:t>
            </a:r>
            <a:r>
              <a:rPr lang="en-US" sz="1800" i="1" dirty="0">
                <a:solidFill>
                  <a:srgbClr val="000000"/>
                </a:solidFill>
              </a:rPr>
              <a:t>Drosophila</a:t>
            </a:r>
            <a:r>
              <a:rPr lang="en-US" sz="1800" dirty="0">
                <a:solidFill>
                  <a:srgbClr val="000000"/>
                </a:solidFill>
              </a:rPr>
              <a:t>.</a:t>
            </a:r>
          </a:p>
        </p:txBody>
      </p:sp>
      <p:sp>
        <p:nvSpPr>
          <p:cNvPr id="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200" dirty="0" smtClean="0">
                <a:solidFill>
                  <a:srgbClr val="898989"/>
                </a:solidFill>
                <a:latin typeface="Tahoma" panose="020B0604030504040204" pitchFamily="34" charset="0"/>
              </a:rPr>
              <a:t>65</a:t>
            </a:r>
            <a:endParaRPr lang="en-US" altLang="en-US" sz="1200" dirty="0">
              <a:solidFill>
                <a:srgbClr val="898989"/>
              </a:solidFill>
              <a:latin typeface="Tahoma" panose="020B0604030504040204" pitchFamily="34" charset="0"/>
            </a:endParaRPr>
          </a:p>
        </p:txBody>
      </p:sp>
    </p:spTree>
    <p:extLst>
      <p:ext uri="{BB962C8B-B14F-4D97-AF65-F5344CB8AC3E}">
        <p14:creationId xmlns:p14="http://schemas.microsoft.com/office/powerpoint/2010/main" val="11102708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1750"/>
            <a:ext cx="9144000" cy="1143000"/>
          </a:xfrm>
        </p:spPr>
        <p:txBody>
          <a:bodyPr>
            <a:normAutofit/>
          </a:bodyPr>
          <a:lstStyle/>
          <a:p>
            <a:r>
              <a:rPr lang="en-US" sz="4000" b="1"/>
              <a:t>Information stored in a human genome </a:t>
            </a:r>
          </a:p>
        </p:txBody>
      </p:sp>
      <p:sp>
        <p:nvSpPr>
          <p:cNvPr id="36867" name="Rectangle 3"/>
          <p:cNvSpPr>
            <a:spLocks noGrp="1" noChangeArrowheads="1"/>
          </p:cNvSpPr>
          <p:nvPr>
            <p:ph type="body" idx="1"/>
          </p:nvPr>
        </p:nvSpPr>
        <p:spPr>
          <a:xfrm>
            <a:off x="152400" y="1828800"/>
            <a:ext cx="9448800" cy="4114800"/>
          </a:xfrm>
        </p:spPr>
        <p:txBody>
          <a:bodyPr/>
          <a:lstStyle/>
          <a:p>
            <a:pPr>
              <a:buFontTx/>
              <a:buNone/>
            </a:pPr>
            <a:r>
              <a:rPr lang="en-US" sz="2400"/>
              <a:t>If the human genome could be represented as a book, would be:</a:t>
            </a:r>
          </a:p>
          <a:p>
            <a:pPr>
              <a:buFontTx/>
              <a:buNone/>
            </a:pPr>
            <a:endParaRPr lang="en-US" sz="2400"/>
          </a:p>
          <a:p>
            <a:r>
              <a:rPr lang="en-US" sz="2400"/>
              <a:t>one billion words long</a:t>
            </a:r>
          </a:p>
          <a:p>
            <a:endParaRPr lang="en-US" sz="2400"/>
          </a:p>
          <a:p>
            <a:r>
              <a:rPr lang="en-US" sz="2400"/>
              <a:t>5000 volume each one 300 pages long</a:t>
            </a:r>
          </a:p>
          <a:p>
            <a:endParaRPr lang="en-US" sz="2400"/>
          </a:p>
          <a:p>
            <a:endParaRPr lang="en-US" sz="2400"/>
          </a:p>
        </p:txBody>
      </p:sp>
      <p:pic>
        <p:nvPicPr>
          <p:cNvPr id="36881" name="Picture 17" descr="BookLosing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1908175" cy="1431925"/>
          </a:xfrm>
          <a:prstGeom prst="rect">
            <a:avLst/>
          </a:prstGeom>
          <a:noFill/>
          <a:extLst>
            <a:ext uri="{909E8E84-426E-40dd-AFC4-6F175D3DCCD1}">
              <a14:hiddenFill xmlns:a14="http://schemas.microsoft.com/office/drawing/2010/main">
                <a:solidFill>
                  <a:srgbClr val="FFFFFF"/>
                </a:solidFill>
              </a14:hiddenFill>
            </a:ext>
          </a:extLst>
        </p:spPr>
      </p:pic>
      <p:grpSp>
        <p:nvGrpSpPr>
          <p:cNvPr id="36935" name="Group 71"/>
          <p:cNvGrpSpPr>
            <a:grpSpLocks/>
          </p:cNvGrpSpPr>
          <p:nvPr/>
        </p:nvGrpSpPr>
        <p:grpSpPr bwMode="auto">
          <a:xfrm>
            <a:off x="6324600" y="3276600"/>
            <a:ext cx="1600200" cy="1223963"/>
            <a:chOff x="4032" y="2064"/>
            <a:chExt cx="1008" cy="771"/>
          </a:xfrm>
        </p:grpSpPr>
        <p:grpSp>
          <p:nvGrpSpPr>
            <p:cNvPr id="36868" name="Group 4"/>
            <p:cNvGrpSpPr>
              <a:grpSpLocks/>
            </p:cNvGrpSpPr>
            <p:nvPr/>
          </p:nvGrpSpPr>
          <p:grpSpPr bwMode="auto">
            <a:xfrm>
              <a:off x="4032" y="2160"/>
              <a:ext cx="624" cy="483"/>
              <a:chOff x="0" y="1053"/>
              <a:chExt cx="1056" cy="915"/>
            </a:xfrm>
          </p:grpSpPr>
          <p:pic>
            <p:nvPicPr>
              <p:cNvPr id="36869" name="Picture 5"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38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2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437"/>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05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24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80" name="Picture 16"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533"/>
                <a:ext cx="384" cy="3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82" name="Group 18"/>
            <p:cNvGrpSpPr>
              <a:grpSpLocks/>
            </p:cNvGrpSpPr>
            <p:nvPr/>
          </p:nvGrpSpPr>
          <p:grpSpPr bwMode="auto">
            <a:xfrm>
              <a:off x="4128" y="2256"/>
              <a:ext cx="624" cy="483"/>
              <a:chOff x="0" y="1053"/>
              <a:chExt cx="1056" cy="915"/>
            </a:xfrm>
          </p:grpSpPr>
          <p:pic>
            <p:nvPicPr>
              <p:cNvPr id="36883" name="Picture 19"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84" name="Picture 20"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38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85" name="Picture 21"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86" name="Picture 22"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87" name="Picture 23"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2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88" name="Picture 24"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89" name="Picture 25"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437"/>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0" name="Picture 26"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1" name="Picture 27"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05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2" name="Picture 28"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3" name="Picture 29"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24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4" name="Picture 30"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533"/>
                <a:ext cx="384" cy="3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95" name="Group 31"/>
            <p:cNvGrpSpPr>
              <a:grpSpLocks/>
            </p:cNvGrpSpPr>
            <p:nvPr/>
          </p:nvGrpSpPr>
          <p:grpSpPr bwMode="auto">
            <a:xfrm>
              <a:off x="4272" y="2064"/>
              <a:ext cx="624" cy="483"/>
              <a:chOff x="0" y="1053"/>
              <a:chExt cx="1056" cy="915"/>
            </a:xfrm>
          </p:grpSpPr>
          <p:pic>
            <p:nvPicPr>
              <p:cNvPr id="36896" name="Picture 32"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7" name="Picture 33"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38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8" name="Picture 34"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899" name="Picture 35"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0" name="Picture 36"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2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1" name="Picture 37"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2" name="Picture 38"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437"/>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3" name="Picture 39"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4" name="Picture 40"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05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5" name="Picture 41"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6" name="Picture 42"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24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07" name="Picture 43"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533"/>
                <a:ext cx="384" cy="3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08" name="Group 44"/>
            <p:cNvGrpSpPr>
              <a:grpSpLocks/>
            </p:cNvGrpSpPr>
            <p:nvPr/>
          </p:nvGrpSpPr>
          <p:grpSpPr bwMode="auto">
            <a:xfrm>
              <a:off x="4368" y="2352"/>
              <a:ext cx="624" cy="483"/>
              <a:chOff x="0" y="1053"/>
              <a:chExt cx="1056" cy="915"/>
            </a:xfrm>
          </p:grpSpPr>
          <p:pic>
            <p:nvPicPr>
              <p:cNvPr id="36909" name="Picture 45"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0" name="Picture 46"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38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1" name="Picture 47"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2" name="Picture 48"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3" name="Picture 49"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2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4" name="Picture 50"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5" name="Picture 51"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437"/>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6" name="Picture 52"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7" name="Picture 53"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05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8" name="Picture 54"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19" name="Picture 55"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24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0" name="Picture 56"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533"/>
                <a:ext cx="384" cy="3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21" name="Group 57"/>
            <p:cNvGrpSpPr>
              <a:grpSpLocks/>
            </p:cNvGrpSpPr>
            <p:nvPr/>
          </p:nvGrpSpPr>
          <p:grpSpPr bwMode="auto">
            <a:xfrm>
              <a:off x="4416" y="2157"/>
              <a:ext cx="624" cy="483"/>
              <a:chOff x="0" y="1053"/>
              <a:chExt cx="1056" cy="915"/>
            </a:xfrm>
          </p:grpSpPr>
          <p:pic>
            <p:nvPicPr>
              <p:cNvPr id="36922" name="Picture 58"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3" name="Picture 59"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38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4" name="Picture 60"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5" name="Picture 61"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6" name="Picture 62"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29"/>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7" name="Picture 63"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8" name="Picture 64"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437"/>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29" name="Picture 65"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48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30" name="Picture 66"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053"/>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31" name="Picture 67"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1"/>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32" name="Picture 68"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245"/>
                <a:ext cx="384" cy="339"/>
              </a:xfrm>
              <a:prstGeom prst="rect">
                <a:avLst/>
              </a:prstGeom>
              <a:noFill/>
              <a:extLst>
                <a:ext uri="{909E8E84-426E-40dd-AFC4-6F175D3DCCD1}">
                  <a14:hiddenFill xmlns:a14="http://schemas.microsoft.com/office/drawing/2010/main">
                    <a:solidFill>
                      <a:srgbClr val="FFFFFF"/>
                    </a:solidFill>
                  </a14:hiddenFill>
                </a:ext>
              </a:extLst>
            </p:spPr>
          </p:pic>
          <p:pic>
            <p:nvPicPr>
              <p:cNvPr id="36933" name="Picture 69" descr="self_help_library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533"/>
                <a:ext cx="384" cy="33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934" name="Text Box 70"/>
          <p:cNvSpPr txBox="1">
            <a:spLocks noChangeArrowheads="1"/>
          </p:cNvSpPr>
          <p:nvPr/>
        </p:nvSpPr>
        <p:spPr bwMode="auto">
          <a:xfrm>
            <a:off x="14288" y="4876800"/>
            <a:ext cx="93329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All this information fits in a cell nucleus that is the size of a pinpoint</a:t>
            </a:r>
          </a:p>
        </p:txBody>
      </p:sp>
      <p:pic>
        <p:nvPicPr>
          <p:cNvPr id="36936" name="Picture 72" descr="lente_ingrandim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334000"/>
            <a:ext cx="1739900" cy="1308100"/>
          </a:xfrm>
          <a:prstGeom prst="rect">
            <a:avLst/>
          </a:prstGeom>
          <a:noFill/>
          <a:extLst>
            <a:ext uri="{909E8E84-426E-40dd-AFC4-6F175D3DCCD1}">
              <a14:hiddenFill xmlns:a14="http://schemas.microsoft.com/office/drawing/2010/main">
                <a:solidFill>
                  <a:srgbClr val="FFFFFF"/>
                </a:solidFill>
              </a14:hiddenFill>
            </a:ext>
          </a:extLst>
        </p:spPr>
      </p:pic>
      <p:sp>
        <p:nvSpPr>
          <p:cNvPr id="36937" name="Text Box 73"/>
          <p:cNvSpPr txBox="1">
            <a:spLocks noChangeArrowheads="1"/>
          </p:cNvSpPr>
          <p:nvPr/>
        </p:nvSpPr>
        <p:spPr bwMode="auto">
          <a:xfrm>
            <a:off x="4419600" y="5791200"/>
            <a:ext cx="212725"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800" b="1"/>
              <a:t>.</a:t>
            </a:r>
          </a:p>
        </p:txBody>
      </p:sp>
    </p:spTree>
    <p:extLst>
      <p:ext uri="{BB962C8B-B14F-4D97-AF65-F5344CB8AC3E}">
        <p14:creationId xmlns:p14="http://schemas.microsoft.com/office/powerpoint/2010/main" val="5152055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04775"/>
            <a:ext cx="7772400" cy="762000"/>
          </a:xfrm>
        </p:spPr>
        <p:txBody>
          <a:bodyPr/>
          <a:lstStyle/>
          <a:p>
            <a:r>
              <a:rPr lang="en-US" sz="4000" b="1"/>
              <a:t>Chromosome rules</a:t>
            </a:r>
          </a:p>
        </p:txBody>
      </p:sp>
      <p:sp>
        <p:nvSpPr>
          <p:cNvPr id="15363" name="Rectangle 3"/>
          <p:cNvSpPr>
            <a:spLocks noGrp="1" noChangeArrowheads="1"/>
          </p:cNvSpPr>
          <p:nvPr>
            <p:ph type="body" idx="1"/>
          </p:nvPr>
        </p:nvSpPr>
        <p:spPr>
          <a:xfrm>
            <a:off x="457200" y="1295400"/>
            <a:ext cx="8458200" cy="1066800"/>
          </a:xfrm>
        </p:spPr>
        <p:txBody>
          <a:bodyPr/>
          <a:lstStyle/>
          <a:p>
            <a:pPr marL="609600" indent="-609600">
              <a:lnSpc>
                <a:spcPct val="90000"/>
              </a:lnSpc>
              <a:buFontTx/>
              <a:buNone/>
            </a:pPr>
            <a:r>
              <a:rPr lang="en-US" sz="2000"/>
              <a:t>Three important rules regarding chromosomes of plants and animals:</a:t>
            </a:r>
          </a:p>
          <a:p>
            <a:pPr marL="609600" indent="-609600">
              <a:lnSpc>
                <a:spcPct val="90000"/>
              </a:lnSpc>
              <a:buFontTx/>
              <a:buNone/>
            </a:pPr>
            <a:endParaRPr lang="en-US" sz="2000"/>
          </a:p>
          <a:p>
            <a:pPr marL="609600" indent="-609600">
              <a:lnSpc>
                <a:spcPct val="90000"/>
              </a:lnSpc>
              <a:buFontTx/>
              <a:buAutoNum type="arabicPeriod"/>
            </a:pPr>
            <a:endParaRPr lang="en-US" sz="2000"/>
          </a:p>
        </p:txBody>
      </p:sp>
      <p:sp>
        <p:nvSpPr>
          <p:cNvPr id="15365" name="Rectangle 5"/>
          <p:cNvSpPr>
            <a:spLocks noChangeArrowheads="1"/>
          </p:cNvSpPr>
          <p:nvPr/>
        </p:nvSpPr>
        <p:spPr bwMode="auto">
          <a:xfrm>
            <a:off x="381000" y="3276600"/>
            <a:ext cx="845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eaLnBrk="1" hangingPunct="1">
              <a:lnSpc>
                <a:spcPct val="90000"/>
              </a:lnSpc>
              <a:spcBef>
                <a:spcPct val="20000"/>
              </a:spcBef>
              <a:buFontTx/>
              <a:buAutoNum type="arabicPeriod"/>
            </a:pPr>
            <a:endParaRPr lang="en-US" sz="2000"/>
          </a:p>
          <a:p>
            <a:pPr marL="609600" indent="-609600" eaLnBrk="1" hangingPunct="1">
              <a:lnSpc>
                <a:spcPct val="90000"/>
              </a:lnSpc>
              <a:spcBef>
                <a:spcPct val="20000"/>
              </a:spcBef>
            </a:pPr>
            <a:r>
              <a:rPr lang="en-US" sz="2000"/>
              <a:t>2    The chromosome in the </a:t>
            </a:r>
            <a:r>
              <a:rPr lang="en-US" sz="2000" b="1"/>
              <a:t>somatic cells</a:t>
            </a:r>
            <a:r>
              <a:rPr lang="en-US" sz="2000"/>
              <a:t> are usually present in pairs. </a:t>
            </a:r>
          </a:p>
          <a:p>
            <a:pPr marL="990600" lvl="1" indent="-533400" eaLnBrk="1" hangingPunct="1">
              <a:lnSpc>
                <a:spcPct val="90000"/>
              </a:lnSpc>
              <a:spcBef>
                <a:spcPct val="20000"/>
              </a:spcBef>
            </a:pPr>
            <a:r>
              <a:rPr lang="en-US" sz="1800"/>
              <a:t>- Cells containing two similar set of chromosomes are called </a:t>
            </a:r>
            <a:r>
              <a:rPr lang="en-US" sz="1800" b="1"/>
              <a:t>diploid </a:t>
            </a:r>
            <a:r>
              <a:rPr lang="en-US" sz="1800"/>
              <a:t>(2n).</a:t>
            </a:r>
            <a:endParaRPr lang="en-US" sz="1800" b="1"/>
          </a:p>
          <a:p>
            <a:pPr marL="990600" lvl="1" indent="-533400" eaLnBrk="1" hangingPunct="1">
              <a:lnSpc>
                <a:spcPct val="90000"/>
              </a:lnSpc>
              <a:spcBef>
                <a:spcPct val="20000"/>
              </a:spcBef>
            </a:pPr>
            <a:r>
              <a:rPr lang="en-US" sz="1800"/>
              <a:t>- Example: Human has 23 pairs = 46 chromosomes.</a:t>
            </a:r>
          </a:p>
        </p:txBody>
      </p:sp>
      <p:sp>
        <p:nvSpPr>
          <p:cNvPr id="15366" name="Rectangle 6"/>
          <p:cNvSpPr>
            <a:spLocks noChangeArrowheads="1"/>
          </p:cNvSpPr>
          <p:nvPr/>
        </p:nvSpPr>
        <p:spPr bwMode="auto">
          <a:xfrm>
            <a:off x="457200" y="5029200"/>
            <a:ext cx="8458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eaLnBrk="1" hangingPunct="1">
              <a:lnSpc>
                <a:spcPct val="90000"/>
              </a:lnSpc>
              <a:spcBef>
                <a:spcPct val="20000"/>
              </a:spcBef>
            </a:pPr>
            <a:r>
              <a:rPr lang="en-US" sz="2000"/>
              <a:t>3    The germ cell or </a:t>
            </a:r>
            <a:r>
              <a:rPr lang="en-US" sz="2000" b="1"/>
              <a:t>gametes</a:t>
            </a:r>
            <a:r>
              <a:rPr lang="en-US" sz="2000"/>
              <a:t> contain only one set of chromosomes.</a:t>
            </a:r>
          </a:p>
          <a:p>
            <a:pPr marL="990600" lvl="1" indent="-533400" eaLnBrk="1" hangingPunct="1">
              <a:lnSpc>
                <a:spcPct val="90000"/>
              </a:lnSpc>
              <a:spcBef>
                <a:spcPct val="20000"/>
              </a:spcBef>
            </a:pPr>
            <a:r>
              <a:rPr lang="en-US" sz="1800"/>
              <a:t>- The gametes are </a:t>
            </a:r>
            <a:r>
              <a:rPr lang="en-US" sz="1800" b="1"/>
              <a:t>haploid </a:t>
            </a:r>
            <a:r>
              <a:rPr lang="en-US" sz="1800"/>
              <a:t>(n).</a:t>
            </a:r>
          </a:p>
          <a:p>
            <a:pPr marL="609600" indent="-609600" eaLnBrk="1" hangingPunct="1">
              <a:lnSpc>
                <a:spcPct val="90000"/>
              </a:lnSpc>
              <a:spcBef>
                <a:spcPct val="20000"/>
              </a:spcBef>
              <a:buFontTx/>
              <a:buAutoNum type="arabicPeriod"/>
            </a:pPr>
            <a:endParaRPr lang="en-US" sz="2000"/>
          </a:p>
        </p:txBody>
      </p:sp>
      <p:sp>
        <p:nvSpPr>
          <p:cNvPr id="15367" name="Rectangle 7"/>
          <p:cNvSpPr>
            <a:spLocks noChangeArrowheads="1"/>
          </p:cNvSpPr>
          <p:nvPr/>
        </p:nvSpPr>
        <p:spPr bwMode="auto">
          <a:xfrm>
            <a:off x="381000" y="2057400"/>
            <a:ext cx="8458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eaLnBrk="1" hangingPunct="1">
              <a:lnSpc>
                <a:spcPct val="90000"/>
              </a:lnSpc>
              <a:spcBef>
                <a:spcPct val="20000"/>
              </a:spcBef>
            </a:pPr>
            <a:endParaRPr lang="en-US" sz="2000"/>
          </a:p>
          <a:p>
            <a:pPr marL="609600" indent="-609600" eaLnBrk="1" hangingPunct="1">
              <a:lnSpc>
                <a:spcPct val="90000"/>
              </a:lnSpc>
              <a:spcBef>
                <a:spcPct val="20000"/>
              </a:spcBef>
            </a:pPr>
            <a:r>
              <a:rPr lang="en-US" sz="2000"/>
              <a:t>1    The nucleus of each somatic cell in a given organism contains a </a:t>
            </a:r>
            <a:r>
              <a:rPr lang="en-US" sz="2000" b="1"/>
              <a:t>fixed number of chromosomes.</a:t>
            </a:r>
            <a:endParaRPr lang="en-US" sz="2000"/>
          </a:p>
          <a:p>
            <a:pPr marL="609600" indent="-609600" eaLnBrk="1" hangingPunct="1">
              <a:lnSpc>
                <a:spcPct val="90000"/>
              </a:lnSpc>
              <a:spcBef>
                <a:spcPct val="20000"/>
              </a:spcBef>
              <a:buFontTx/>
              <a:buAutoNum type="arabicPeriod"/>
            </a:pPr>
            <a:endParaRPr lang="en-US" sz="2000"/>
          </a:p>
        </p:txBody>
      </p:sp>
    </p:spTree>
    <p:extLst>
      <p:ext uri="{BB962C8B-B14F-4D97-AF65-F5344CB8AC3E}">
        <p14:creationId xmlns:p14="http://schemas.microsoft.com/office/powerpoint/2010/main" val="1498629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76200" y="-152400"/>
            <a:ext cx="9372600" cy="838200"/>
          </a:xfrm>
        </p:spPr>
        <p:txBody>
          <a:bodyPr/>
          <a:lstStyle/>
          <a:p>
            <a:r>
              <a:rPr lang="en-US" sz="4000" b="1"/>
              <a:t>Not all chromosomes come in pairs</a:t>
            </a:r>
          </a:p>
        </p:txBody>
      </p:sp>
      <p:pic>
        <p:nvPicPr>
          <p:cNvPr id="70659" name="Picture 1027" descr="screenshot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2286000" cy="242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0" name="Picture 1028" descr="screenshot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475" y="2122488"/>
            <a:ext cx="1939925" cy="2363787"/>
          </a:xfrm>
          <a:prstGeom prst="rect">
            <a:avLst/>
          </a:prstGeom>
          <a:noFill/>
          <a:extLst>
            <a:ext uri="{909E8E84-426E-40dd-AFC4-6F175D3DCCD1}">
              <a14:hiddenFill xmlns:a14="http://schemas.microsoft.com/office/drawing/2010/main">
                <a:solidFill>
                  <a:srgbClr val="FFFFFF"/>
                </a:solidFill>
              </a14:hiddenFill>
            </a:ext>
          </a:extLst>
        </p:spPr>
      </p:pic>
      <p:sp>
        <p:nvSpPr>
          <p:cNvPr id="70661" name="Text Box 1029"/>
          <p:cNvSpPr txBox="1">
            <a:spLocks noChangeArrowheads="1"/>
          </p:cNvSpPr>
          <p:nvPr/>
        </p:nvSpPr>
        <p:spPr bwMode="auto">
          <a:xfrm>
            <a:off x="3048000" y="4403725"/>
            <a:ext cx="639763"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000" b="1"/>
              <a:t>22 + XX</a:t>
            </a:r>
          </a:p>
        </p:txBody>
      </p:sp>
      <p:sp>
        <p:nvSpPr>
          <p:cNvPr id="70662" name="Text Box 1030"/>
          <p:cNvSpPr txBox="1">
            <a:spLocks noChangeArrowheads="1"/>
          </p:cNvSpPr>
          <p:nvPr/>
        </p:nvSpPr>
        <p:spPr bwMode="auto">
          <a:xfrm>
            <a:off x="2133600" y="4387850"/>
            <a:ext cx="639763"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000" b="1"/>
              <a:t>22 + XY</a:t>
            </a:r>
          </a:p>
        </p:txBody>
      </p:sp>
      <p:sp>
        <p:nvSpPr>
          <p:cNvPr id="70664" name="Rectangle 1032"/>
          <p:cNvSpPr>
            <a:spLocks noChangeArrowheads="1"/>
          </p:cNvSpPr>
          <p:nvPr/>
        </p:nvSpPr>
        <p:spPr bwMode="auto">
          <a:xfrm>
            <a:off x="5257800" y="4419600"/>
            <a:ext cx="1600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1200" i="1"/>
              <a:t>Human karyotype</a:t>
            </a:r>
          </a:p>
        </p:txBody>
      </p:sp>
      <p:sp>
        <p:nvSpPr>
          <p:cNvPr id="70673" name="Text Box 1041"/>
          <p:cNvSpPr txBox="1">
            <a:spLocks noChangeArrowheads="1"/>
          </p:cNvSpPr>
          <p:nvPr/>
        </p:nvSpPr>
        <p:spPr bwMode="auto">
          <a:xfrm>
            <a:off x="2319338" y="1884363"/>
            <a:ext cx="33655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a:latin typeface="Helvetica" charset="0"/>
              </a:rPr>
              <a:t>♂</a:t>
            </a:r>
          </a:p>
        </p:txBody>
      </p:sp>
      <p:sp>
        <p:nvSpPr>
          <p:cNvPr id="70674" name="Text Box 1042"/>
          <p:cNvSpPr txBox="1">
            <a:spLocks noChangeArrowheads="1"/>
          </p:cNvSpPr>
          <p:nvPr/>
        </p:nvSpPr>
        <p:spPr bwMode="auto">
          <a:xfrm>
            <a:off x="3146425" y="2028825"/>
            <a:ext cx="3365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b="1">
                <a:latin typeface="Helvetica" charset="0"/>
              </a:rPr>
              <a:t>♀</a:t>
            </a:r>
          </a:p>
        </p:txBody>
      </p:sp>
      <p:sp>
        <p:nvSpPr>
          <p:cNvPr id="70679" name="Rectangle 1047"/>
          <p:cNvSpPr>
            <a:spLocks noChangeArrowheads="1"/>
          </p:cNvSpPr>
          <p:nvPr/>
        </p:nvSpPr>
        <p:spPr bwMode="auto">
          <a:xfrm>
            <a:off x="-22225" y="1066800"/>
            <a:ext cx="9372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1800">
                <a:solidFill>
                  <a:schemeClr val="tx2"/>
                </a:solidFill>
              </a:rPr>
              <a:t>In sexually reproductive species not all chromosomes are present in pairs. In human for example there are 22 pairs of </a:t>
            </a:r>
            <a:r>
              <a:rPr lang="en-US" sz="1800" b="1" u="sng">
                <a:solidFill>
                  <a:schemeClr val="tx2"/>
                </a:solidFill>
              </a:rPr>
              <a:t>autosomes</a:t>
            </a:r>
            <a:r>
              <a:rPr lang="en-US" sz="1800">
                <a:solidFill>
                  <a:schemeClr val="tx2"/>
                </a:solidFill>
              </a:rPr>
              <a:t> and two </a:t>
            </a:r>
            <a:r>
              <a:rPr lang="en-US" sz="1800" b="1" u="sng">
                <a:solidFill>
                  <a:schemeClr val="tx2"/>
                </a:solidFill>
              </a:rPr>
              <a:t>sex chromosomes</a:t>
            </a:r>
            <a:r>
              <a:rPr lang="en-US" sz="1800">
                <a:solidFill>
                  <a:schemeClr val="tx2"/>
                </a:solidFill>
              </a:rPr>
              <a:t>.</a:t>
            </a:r>
          </a:p>
        </p:txBody>
      </p:sp>
      <p:sp>
        <p:nvSpPr>
          <p:cNvPr id="70680" name="Rectangle 1048"/>
          <p:cNvSpPr>
            <a:spLocks noChangeArrowheads="1"/>
          </p:cNvSpPr>
          <p:nvPr/>
        </p:nvSpPr>
        <p:spPr bwMode="auto">
          <a:xfrm>
            <a:off x="304800" y="5181600"/>
            <a:ext cx="8991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1400" b="1"/>
              <a:t>- </a:t>
            </a:r>
            <a:r>
              <a:rPr lang="en-US" sz="1400"/>
              <a:t>In many cases, sex determination is genetic. In animals, this is often accompanied by chromosomal differences.</a:t>
            </a:r>
            <a:br>
              <a:rPr lang="en-US" sz="1400"/>
            </a:br>
            <a:r>
              <a:rPr lang="en-US" sz="1400"/>
              <a:t/>
            </a:r>
            <a:br>
              <a:rPr lang="en-US" sz="1400"/>
            </a:br>
            <a:r>
              <a:rPr lang="en-US" sz="1400" b="1"/>
              <a:t>-</a:t>
            </a:r>
            <a:r>
              <a:rPr lang="en-US" sz="1400"/>
              <a:t> In other cases, sex is determined by environmental variables (such as temperature) or social variables (the size of an organism relative to other members of its population). </a:t>
            </a:r>
          </a:p>
        </p:txBody>
      </p:sp>
    </p:spTree>
    <p:extLst>
      <p:ext uri="{BB962C8B-B14F-4D97-AF65-F5344CB8AC3E}">
        <p14:creationId xmlns:p14="http://schemas.microsoft.com/office/powerpoint/2010/main" val="16957474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76200"/>
            <a:ext cx="8458200" cy="1143000"/>
          </a:xfrm>
        </p:spPr>
        <p:txBody>
          <a:bodyPr>
            <a:normAutofit fontScale="90000"/>
          </a:bodyPr>
          <a:lstStyle/>
          <a:p>
            <a:r>
              <a:rPr lang="en-US" sz="4000" b="1"/>
              <a:t>Somatic and germ cells have different chromosomes number </a:t>
            </a:r>
          </a:p>
        </p:txBody>
      </p:sp>
      <p:sp>
        <p:nvSpPr>
          <p:cNvPr id="4100" name="Rectangle 4"/>
          <p:cNvSpPr>
            <a:spLocks noChangeArrowheads="1"/>
          </p:cNvSpPr>
          <p:nvPr/>
        </p:nvSpPr>
        <p:spPr bwMode="auto">
          <a:xfrm>
            <a:off x="152400" y="3276600"/>
            <a:ext cx="40386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marL="342900" indent="-342900" algn="ctr" eaLnBrk="1" hangingPunct="1">
              <a:spcBef>
                <a:spcPct val="20000"/>
              </a:spcBef>
            </a:pPr>
            <a:r>
              <a:rPr lang="en-US" sz="1800"/>
              <a:t>MITOSIS</a:t>
            </a:r>
          </a:p>
          <a:p>
            <a:pPr marL="342900" indent="-342900" eaLnBrk="1" hangingPunct="1">
              <a:spcBef>
                <a:spcPct val="20000"/>
              </a:spcBef>
            </a:pPr>
            <a:r>
              <a:rPr lang="en-US" sz="1800"/>
              <a:t>Maintains chromosomes number (2n)</a:t>
            </a:r>
          </a:p>
        </p:txBody>
      </p:sp>
      <p:sp>
        <p:nvSpPr>
          <p:cNvPr id="4101" name="Rectangle 5"/>
          <p:cNvSpPr>
            <a:spLocks noChangeArrowheads="1"/>
          </p:cNvSpPr>
          <p:nvPr/>
        </p:nvSpPr>
        <p:spPr bwMode="auto">
          <a:xfrm>
            <a:off x="4572000" y="3276600"/>
            <a:ext cx="43434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marL="342900" indent="-342900" algn="ctr" eaLnBrk="1" hangingPunct="1">
              <a:spcBef>
                <a:spcPct val="20000"/>
              </a:spcBef>
            </a:pPr>
            <a:r>
              <a:rPr lang="en-US" sz="1800"/>
              <a:t>MEIOSIS</a:t>
            </a:r>
          </a:p>
          <a:p>
            <a:pPr marL="342900" indent="-342900" eaLnBrk="1" hangingPunct="1">
              <a:spcBef>
                <a:spcPct val="20000"/>
              </a:spcBef>
            </a:pPr>
            <a:r>
              <a:rPr lang="en-US" sz="1800"/>
              <a:t>Halves the number of chromosomes (n)</a:t>
            </a:r>
          </a:p>
        </p:txBody>
      </p:sp>
      <p:sp>
        <p:nvSpPr>
          <p:cNvPr id="4103" name="Line 7"/>
          <p:cNvSpPr>
            <a:spLocks noChangeShapeType="1"/>
          </p:cNvSpPr>
          <p:nvPr/>
        </p:nvSpPr>
        <p:spPr bwMode="auto">
          <a:xfrm flipH="1">
            <a:off x="2286000" y="2590800"/>
            <a:ext cx="2057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8"/>
          <p:cNvSpPr>
            <a:spLocks noChangeShapeType="1"/>
          </p:cNvSpPr>
          <p:nvPr/>
        </p:nvSpPr>
        <p:spPr bwMode="auto">
          <a:xfrm>
            <a:off x="4343400" y="2590800"/>
            <a:ext cx="2209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105" name="Picture 9" descr="screenshot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141128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creenshot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419600"/>
            <a:ext cx="1820863" cy="2155825"/>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14"/>
          <p:cNvSpPr>
            <a:spLocks noChangeArrowheads="1"/>
          </p:cNvSpPr>
          <p:nvPr/>
        </p:nvSpPr>
        <p:spPr bwMode="auto">
          <a:xfrm>
            <a:off x="2057400" y="4724400"/>
            <a:ext cx="1676400" cy="11430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eaLnBrk="1" hangingPunct="1"/>
            <a:r>
              <a:rPr lang="en-US" sz="1600">
                <a:solidFill>
                  <a:schemeClr val="tx2"/>
                </a:solidFill>
              </a:rPr>
              <a:t>Transmission of chromosomes from cell to cell</a:t>
            </a:r>
          </a:p>
        </p:txBody>
      </p:sp>
      <p:sp>
        <p:nvSpPr>
          <p:cNvPr id="4111" name="Rectangle 15"/>
          <p:cNvSpPr>
            <a:spLocks noChangeArrowheads="1"/>
          </p:cNvSpPr>
          <p:nvPr/>
        </p:nvSpPr>
        <p:spPr bwMode="auto">
          <a:xfrm>
            <a:off x="6858000" y="4648200"/>
            <a:ext cx="1676400" cy="11430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eaLnBrk="1" hangingPunct="1"/>
            <a:r>
              <a:rPr lang="en-US" sz="1600">
                <a:solidFill>
                  <a:schemeClr val="tx2"/>
                </a:solidFill>
              </a:rPr>
              <a:t>Transmission of chromosomes from generation to generation</a:t>
            </a:r>
          </a:p>
        </p:txBody>
      </p:sp>
      <p:sp>
        <p:nvSpPr>
          <p:cNvPr id="4112" name="Rectangle 16"/>
          <p:cNvSpPr>
            <a:spLocks noChangeArrowheads="1"/>
          </p:cNvSpPr>
          <p:nvPr/>
        </p:nvSpPr>
        <p:spPr bwMode="auto">
          <a:xfrm>
            <a:off x="5387975" y="4233863"/>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2n</a:t>
            </a:r>
          </a:p>
        </p:txBody>
      </p:sp>
      <p:sp>
        <p:nvSpPr>
          <p:cNvPr id="4113" name="Rectangle 17"/>
          <p:cNvSpPr>
            <a:spLocks noChangeArrowheads="1"/>
          </p:cNvSpPr>
          <p:nvPr/>
        </p:nvSpPr>
        <p:spPr bwMode="auto">
          <a:xfrm>
            <a:off x="719138" y="4343400"/>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2n</a:t>
            </a:r>
          </a:p>
        </p:txBody>
      </p:sp>
      <p:sp>
        <p:nvSpPr>
          <p:cNvPr id="4114" name="Rectangle 18"/>
          <p:cNvSpPr>
            <a:spLocks noChangeArrowheads="1"/>
          </p:cNvSpPr>
          <p:nvPr/>
        </p:nvSpPr>
        <p:spPr bwMode="auto">
          <a:xfrm>
            <a:off x="358775" y="6423025"/>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2n</a:t>
            </a:r>
          </a:p>
        </p:txBody>
      </p:sp>
      <p:sp>
        <p:nvSpPr>
          <p:cNvPr id="4115" name="Rectangle 19"/>
          <p:cNvSpPr>
            <a:spLocks noChangeArrowheads="1"/>
          </p:cNvSpPr>
          <p:nvPr/>
        </p:nvSpPr>
        <p:spPr bwMode="auto">
          <a:xfrm>
            <a:off x="1035050" y="6443663"/>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2n</a:t>
            </a:r>
          </a:p>
        </p:txBody>
      </p:sp>
      <p:sp>
        <p:nvSpPr>
          <p:cNvPr id="4116" name="Rectangle 20"/>
          <p:cNvSpPr>
            <a:spLocks noChangeArrowheads="1"/>
          </p:cNvSpPr>
          <p:nvPr/>
        </p:nvSpPr>
        <p:spPr bwMode="auto">
          <a:xfrm>
            <a:off x="4800600" y="6477000"/>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n</a:t>
            </a:r>
          </a:p>
        </p:txBody>
      </p:sp>
      <p:sp>
        <p:nvSpPr>
          <p:cNvPr id="4117" name="Rectangle 21"/>
          <p:cNvSpPr>
            <a:spLocks noChangeArrowheads="1"/>
          </p:cNvSpPr>
          <p:nvPr/>
        </p:nvSpPr>
        <p:spPr bwMode="auto">
          <a:xfrm>
            <a:off x="5181600" y="6480175"/>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n</a:t>
            </a:r>
          </a:p>
        </p:txBody>
      </p:sp>
      <p:sp>
        <p:nvSpPr>
          <p:cNvPr id="4118" name="Rectangle 22"/>
          <p:cNvSpPr>
            <a:spLocks noChangeArrowheads="1"/>
          </p:cNvSpPr>
          <p:nvPr/>
        </p:nvSpPr>
        <p:spPr bwMode="auto">
          <a:xfrm>
            <a:off x="5638800" y="6480175"/>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n</a:t>
            </a:r>
          </a:p>
        </p:txBody>
      </p:sp>
      <p:sp>
        <p:nvSpPr>
          <p:cNvPr id="4119" name="Rectangle 23"/>
          <p:cNvSpPr>
            <a:spLocks noChangeArrowheads="1"/>
          </p:cNvSpPr>
          <p:nvPr/>
        </p:nvSpPr>
        <p:spPr bwMode="auto">
          <a:xfrm>
            <a:off x="6019800" y="6480175"/>
            <a:ext cx="5334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r>
              <a:rPr lang="en-US" sz="1200" b="1">
                <a:solidFill>
                  <a:schemeClr val="tx2"/>
                </a:solidFill>
              </a:rPr>
              <a:t>n</a:t>
            </a:r>
          </a:p>
        </p:txBody>
      </p:sp>
      <p:sp>
        <p:nvSpPr>
          <p:cNvPr id="4120" name="Rectangle 24"/>
          <p:cNvSpPr>
            <a:spLocks noChangeArrowheads="1"/>
          </p:cNvSpPr>
          <p:nvPr/>
        </p:nvSpPr>
        <p:spPr bwMode="auto">
          <a:xfrm>
            <a:off x="381000" y="1524000"/>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1800">
                <a:solidFill>
                  <a:schemeClr val="tx2"/>
                </a:solidFill>
              </a:rPr>
              <a:t>Diploid (somatic) vs. haploid (gamete) cells undergo two different processes of nuclear division.</a:t>
            </a:r>
          </a:p>
        </p:txBody>
      </p:sp>
    </p:spTree>
    <p:extLst>
      <p:ext uri="{BB962C8B-B14F-4D97-AF65-F5344CB8AC3E}">
        <p14:creationId xmlns:p14="http://schemas.microsoft.com/office/powerpoint/2010/main" val="6756204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76200"/>
            <a:ext cx="8458200" cy="1143000"/>
          </a:xfrm>
        </p:spPr>
        <p:txBody>
          <a:bodyPr>
            <a:normAutofit fontScale="90000"/>
          </a:bodyPr>
          <a:lstStyle/>
          <a:p>
            <a:r>
              <a:rPr lang="en-US" sz="4000" b="1"/>
              <a:t>Different species have different chromosome numbers…</a:t>
            </a:r>
          </a:p>
        </p:txBody>
      </p:sp>
      <p:graphicFrame>
        <p:nvGraphicFramePr>
          <p:cNvPr id="13388" name="Group 76"/>
          <p:cNvGraphicFramePr>
            <a:graphicFrameLocks noGrp="1"/>
          </p:cNvGraphicFramePr>
          <p:nvPr/>
        </p:nvGraphicFramePr>
        <p:xfrm>
          <a:off x="2362200" y="1995488"/>
          <a:ext cx="4953000" cy="4114800"/>
        </p:xfrm>
        <a:graphic>
          <a:graphicData uri="http://schemas.openxmlformats.org/drawingml/2006/table">
            <a:tbl>
              <a:tblPr/>
              <a:tblGrid>
                <a:gridCol w="2286000"/>
                <a:gridCol w="2667000"/>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Ch. Number (2n)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Fruit fly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Domestic 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Rabbit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Human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Gorillas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Elephants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Horse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70407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5329</TotalTime>
  <Words>3099</Words>
  <Application>Microsoft Macintosh PowerPoint</Application>
  <PresentationFormat>On-screen Show (4:3)</PresentationFormat>
  <Paragraphs>354</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CHROMOSOME ORGANIZATION</vt:lpstr>
      <vt:lpstr>What is a chromosome</vt:lpstr>
      <vt:lpstr>Chromosome are the best way to store all the building information</vt:lpstr>
      <vt:lpstr>Information stored in a human genome </vt:lpstr>
      <vt:lpstr>Chromosome rules</vt:lpstr>
      <vt:lpstr>Not all chromosomes come in pairs</vt:lpstr>
      <vt:lpstr>Somatic and germ cells have different chromosomes number </vt:lpstr>
      <vt:lpstr>Different species have different chromosome numbers…</vt:lpstr>
      <vt:lpstr>…but the chromosomes number has little relationship with the complexity of the organism</vt:lpstr>
      <vt:lpstr>Chromosome structure: Chromatin and nucleosomes</vt:lpstr>
      <vt:lpstr>Chromatin is the fundamental structure of chromosomes</vt:lpstr>
      <vt:lpstr>The nucleosome is the basic structural unit of chromatin</vt:lpstr>
      <vt:lpstr>PowerPoint Presentation</vt:lpstr>
      <vt:lpstr>11.3 Eukaryotic Chromosomes Are Organized into Chromatin</vt:lpstr>
      <vt:lpstr>Histone Proteins and Nucleosomes</vt:lpstr>
      <vt:lpstr>Histones</vt:lpstr>
      <vt:lpstr>Nucleosome Assembly</vt:lpstr>
      <vt:lpstr>PowerPoint Presentation</vt:lpstr>
      <vt:lpstr>Solenoid Structure</vt:lpstr>
      <vt:lpstr>PowerPoint Presentation</vt:lpstr>
      <vt:lpstr>Higher-Order Chromatin Organization and Chromosome Structure</vt:lpstr>
      <vt:lpstr>Nucleosomes and Replication</vt:lpstr>
      <vt:lpstr>PowerPoint Presentation</vt:lpstr>
      <vt:lpstr>11.4 Chromatin Compaction Varies along the Chromosome</vt:lpstr>
      <vt:lpstr>Chromosome Shape and Chromosome Karyotypes</vt:lpstr>
      <vt:lpstr>Chromosome Shapes</vt:lpstr>
      <vt:lpstr>Chromosome shape.</vt:lpstr>
      <vt:lpstr>Karyotypes</vt:lpstr>
      <vt:lpstr>In Situ Hybridization</vt:lpstr>
      <vt:lpstr>Chromosome Banding Techniques</vt:lpstr>
      <vt:lpstr>Dynamic Chromosomes</vt:lpstr>
      <vt:lpstr>Chromosome territories in the eukaryotic nucleus.</vt:lpstr>
      <vt:lpstr>Chromosome Position and Transcriptional Activity</vt:lpstr>
      <vt:lpstr>Heterochromatin and Euchromatin</vt:lpstr>
      <vt:lpstr>Chromatin is not homogeneous</vt:lpstr>
      <vt:lpstr>Types of Heterochromatin</vt:lpstr>
      <vt:lpstr>Chromatin condenses before cell division </vt:lpstr>
      <vt:lpstr>Dynamic Chromatin Structure</vt:lpstr>
      <vt:lpstr>Analysis of Position Effect Variegation</vt:lpstr>
      <vt:lpstr>Heterochromatin and PEV</vt:lpstr>
      <vt:lpstr>Position effect variegation of eye color in Drosophila.</vt:lpstr>
    </vt:vector>
  </TitlesOfParts>
  <Company>UprRp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Riccardo Papa</dc:creator>
  <cp:lastModifiedBy>Riccardo Papa</cp:lastModifiedBy>
  <cp:revision>11</cp:revision>
  <dcterms:created xsi:type="dcterms:W3CDTF">2016-08-24T16:49:09Z</dcterms:created>
  <dcterms:modified xsi:type="dcterms:W3CDTF">2016-08-31T13:36:56Z</dcterms:modified>
</cp:coreProperties>
</file>