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0" r:id="rId1"/>
    <p:sldMasterId id="2147483717" r:id="rId2"/>
    <p:sldMasterId id="2147483719" r:id="rId3"/>
    <p:sldMasterId id="2147483721" r:id="rId4"/>
    <p:sldMasterId id="2147483723" r:id="rId5"/>
    <p:sldMasterId id="2147483725" r:id="rId6"/>
    <p:sldMasterId id="2147483727" r:id="rId7"/>
    <p:sldMasterId id="2147483731" r:id="rId8"/>
  </p:sldMasterIdLst>
  <p:notesMasterIdLst>
    <p:notesMasterId r:id="rId37"/>
  </p:notesMasterIdLst>
  <p:handoutMasterIdLst>
    <p:handoutMasterId r:id="rId38"/>
  </p:handoutMasterIdLst>
  <p:sldIdLst>
    <p:sldId id="576" r:id="rId9"/>
    <p:sldId id="448" r:id="rId10"/>
    <p:sldId id="449" r:id="rId11"/>
    <p:sldId id="578" r:id="rId12"/>
    <p:sldId id="451" r:id="rId13"/>
    <p:sldId id="452" r:id="rId14"/>
    <p:sldId id="579" r:id="rId15"/>
    <p:sldId id="454" r:id="rId16"/>
    <p:sldId id="580" r:id="rId17"/>
    <p:sldId id="456" r:id="rId18"/>
    <p:sldId id="457" r:id="rId19"/>
    <p:sldId id="609" r:id="rId20"/>
    <p:sldId id="581" r:id="rId21"/>
    <p:sldId id="459" r:id="rId22"/>
    <p:sldId id="460" r:id="rId23"/>
    <p:sldId id="582" r:id="rId24"/>
    <p:sldId id="462" r:id="rId25"/>
    <p:sldId id="463" r:id="rId26"/>
    <p:sldId id="464" r:id="rId27"/>
    <p:sldId id="465" r:id="rId28"/>
    <p:sldId id="466" r:id="rId29"/>
    <p:sldId id="583" r:id="rId30"/>
    <p:sldId id="468" r:id="rId31"/>
    <p:sldId id="471" r:id="rId32"/>
    <p:sldId id="585" r:id="rId33"/>
    <p:sldId id="608" r:id="rId34"/>
    <p:sldId id="473" r:id="rId35"/>
    <p:sldId id="475" r:id="rId36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43">
          <p15:clr>
            <a:srgbClr val="A4A3A4"/>
          </p15:clr>
        </p15:guide>
        <p15:guide id="4" pos="2883">
          <p15:clr>
            <a:srgbClr val="A4A3A4"/>
          </p15:clr>
        </p15:guide>
        <p15:guide id="5" pos="54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9247"/>
    <a:srgbClr val="FFECD7"/>
    <a:srgbClr val="AF540D"/>
    <a:srgbClr val="C01021"/>
    <a:srgbClr val="5A5B5D"/>
    <a:srgbClr val="B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608" y="-104"/>
      </p:cViewPr>
      <p:guideLst>
        <p:guide orient="horz" pos="2160"/>
        <p:guide orient="horz" pos="3443"/>
        <p:guide pos="2883"/>
        <p:guide pos="54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528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EAD87009-24AA-4356-ADED-5FD34A10C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39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5EDAD92D-3FB6-424F-85D6-350F1BF4B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807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22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9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17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6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6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7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29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30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2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04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17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18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24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7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5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0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8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1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Chromosome</a:t>
            </a:r>
            <a:r>
              <a:rPr lang="en-US" altLang="en-US" sz="2800" baseline="0" dirty="0" smtClean="0">
                <a:solidFill>
                  <a:schemeClr val="bg1"/>
                </a:solidFill>
              </a:rPr>
              <a:t> Aberrations and Transposition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1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5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8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2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8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2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4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0952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643" y="1117600"/>
            <a:ext cx="8775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Arial" charset="0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17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93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206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63700" indent="-3048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1209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4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5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Nondisjunction.htm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6400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B718EE2-224A-4150-AF8E-A13B0F1790A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3014455" y="3279645"/>
            <a:ext cx="5128591" cy="33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42D2D"/>
                </a:solidFill>
                <a:latin typeface="Arial" charset="0"/>
                <a:ea typeface="Arial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marL="0" indent="0"/>
            <a:r>
              <a:rPr lang="en-US" altLang="en-US" sz="2400" kern="0" dirty="0" smtClean="0">
                <a:ea typeface="ＭＳ Ｐゴシック" panose="020B0600070205080204" pitchFamily="34" charset="-128"/>
              </a:rPr>
              <a:t>ANIMATION: </a:t>
            </a:r>
            <a:r>
              <a:rPr lang="en-US" altLang="en-US" sz="2400" dirty="0"/>
              <a:t>Nondisjunction</a:t>
            </a:r>
            <a:endParaRPr lang="en-US" sz="2400" kern="0" dirty="0"/>
          </a:p>
        </p:txBody>
      </p:sp>
      <p:pic>
        <p:nvPicPr>
          <p:cNvPr id="10" name="Picture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3" y="2933723"/>
            <a:ext cx="1844044" cy="103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 Dosage Alteration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Blakeslee and Belling (1913) studied aneuploidy in the jimson weed (</a:t>
            </a:r>
            <a:r>
              <a:rPr lang="en-US" altLang="en-US" i="1" dirty="0" err="1" smtClean="0"/>
              <a:t>Datura</a:t>
            </a:r>
            <a:r>
              <a:rPr lang="en-US" altLang="en-US" dirty="0" smtClean="0"/>
              <a:t> </a:t>
            </a:r>
            <a:r>
              <a:rPr lang="en-US" altLang="en-US" i="1" dirty="0" err="1" smtClean="0"/>
              <a:t>stramonium</a:t>
            </a:r>
            <a:r>
              <a:rPr lang="en-US" altLang="en-US" dirty="0" smtClean="0"/>
              <a:t>; 2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 </a:t>
            </a:r>
            <a:r>
              <a:rPr lang="en-US" altLang="en-US" dirty="0" smtClean="0"/>
              <a:t>24)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They identified 12 phenotypically distinct lines of </a:t>
            </a:r>
            <a:r>
              <a:rPr lang="en-US" altLang="en-US" dirty="0" err="1" smtClean="0"/>
              <a:t>trisomic</a:t>
            </a:r>
            <a:r>
              <a:rPr lang="en-US" altLang="en-US" dirty="0" smtClean="0"/>
              <a:t> </a:t>
            </a:r>
            <a:r>
              <a:rPr lang="en-US" altLang="en-US" i="1" dirty="0" err="1" smtClean="0"/>
              <a:t>Datura</a:t>
            </a:r>
            <a:r>
              <a:rPr lang="en-US" altLang="en-US" dirty="0" smtClean="0"/>
              <a:t>, one for each chromosome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Phenotypic effects resulted from changes in </a:t>
            </a:r>
            <a:r>
              <a:rPr lang="en-US" altLang="en-US" b="1" dirty="0" smtClean="0"/>
              <a:t>gene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dosage</a:t>
            </a:r>
            <a:r>
              <a:rPr lang="en-US" altLang="en-US" dirty="0" smtClean="0"/>
              <a:t>, the number of copies of a gene; aneuploidy alters dosage of </a:t>
            </a:r>
            <a:r>
              <a:rPr lang="en-US" altLang="en-US" i="1" dirty="0" smtClean="0"/>
              <a:t>all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the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genes</a:t>
            </a:r>
            <a:r>
              <a:rPr lang="en-US" altLang="en-US" dirty="0" smtClean="0"/>
              <a:t> on the affected chromosome</a:t>
            </a: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EE01B6E-AA16-4CB6-935E-DD2534320B9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dosage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 dosage</a:t>
            </a:r>
            <a:r>
              <a:rPr lang="en-US" dirty="0"/>
              <a:t> is the number of copies of a </a:t>
            </a:r>
            <a:r>
              <a:rPr lang="en-US" dirty="0" smtClean="0"/>
              <a:t>particular gene present in a genome. Gene dosage is known to be related to the amount of gene product the cell is able to express, however, amount of gene product produced </a:t>
            </a:r>
            <a:r>
              <a:rPr lang="en-US" dirty="0" err="1" smtClean="0"/>
              <a:t>ina</a:t>
            </a:r>
            <a:r>
              <a:rPr lang="en-US" dirty="0" smtClean="0"/>
              <a:t> a cell is more commonly dependent on regulation of gene expression. Nonetheless, changes in gene dosage. Nonetheless</a:t>
            </a:r>
            <a:r>
              <a:rPr lang="en-US" dirty="0"/>
              <a:t>, changes in </a:t>
            </a:r>
            <a:r>
              <a:rPr lang="en-US" dirty="0" smtClean="0"/>
              <a:t>gene dosage (copy </a:t>
            </a:r>
            <a:r>
              <a:rPr lang="en-US" dirty="0"/>
              <a:t>number variations) due to gene insertions or deletions can have significant phenotypic consequences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7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0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32" y="2194560"/>
            <a:ext cx="6193536" cy="24688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13.3 The appearance of the seed head in wild-</a:t>
            </a:r>
            <a:r>
              <a:rPr lang="en-US" dirty="0" smtClean="0"/>
              <a:t>type diploid </a:t>
            </a:r>
            <a:r>
              <a:rPr lang="en-US" dirty="0"/>
              <a:t>and in four </a:t>
            </a:r>
            <a:r>
              <a:rPr lang="en-US" dirty="0" err="1"/>
              <a:t>trisomic</a:t>
            </a:r>
            <a:r>
              <a:rPr lang="en-US" dirty="0"/>
              <a:t> lines of jimson weed (</a:t>
            </a:r>
            <a:r>
              <a:rPr lang="en-US" i="1" dirty="0" err="1" smtClean="0"/>
              <a:t>Datura</a:t>
            </a:r>
            <a:r>
              <a:rPr lang="en-US" i="1" dirty="0" smtClean="0"/>
              <a:t> </a:t>
            </a:r>
            <a:r>
              <a:rPr lang="en-US" i="1" dirty="0" err="1" smtClean="0"/>
              <a:t>stramonium</a:t>
            </a:r>
            <a:r>
              <a:rPr lang="en-US" dirty="0"/>
              <a:t>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 Balance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Changes in gene dosage lead to an imbalance of gene products from the affected chromosome relative to the unaffected chromosomes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Most animals are highly sensitive to changes in gene dosage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 contrast, plants tolerate gene dosage changes more readily</a:t>
            </a: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F88B0A6-2ACD-4CFB-BD65-CD87969D500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Aneuploidy in Humans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Humans are enormously sensitive to gene dosage changes and </a:t>
            </a:r>
            <a:r>
              <a:rPr lang="en-US" altLang="en-US" u="sng" dirty="0" err="1" smtClean="0"/>
              <a:t>aneuploids</a:t>
            </a:r>
            <a:r>
              <a:rPr lang="en-US" altLang="en-US" u="sng" dirty="0" smtClean="0"/>
              <a:t> usually do not survive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AUTOSOMAL: Only autosomal </a:t>
            </a:r>
            <a:r>
              <a:rPr lang="en-US" altLang="en-US" u="sng" dirty="0" err="1" smtClean="0"/>
              <a:t>trisomies</a:t>
            </a:r>
            <a:r>
              <a:rPr lang="en-US" altLang="en-US" u="sng" dirty="0" smtClean="0"/>
              <a:t> (2n +1) of chromosomes </a:t>
            </a:r>
            <a:r>
              <a:rPr lang="en-US" altLang="en-US" b="1" u="sng" dirty="0" smtClean="0"/>
              <a:t>13, 18, </a:t>
            </a:r>
            <a:r>
              <a:rPr lang="en-US" altLang="en-US" u="sng" dirty="0" smtClean="0"/>
              <a:t>and </a:t>
            </a:r>
            <a:r>
              <a:rPr lang="en-US" altLang="en-US" b="1" u="sng" dirty="0" smtClean="0"/>
              <a:t>21</a:t>
            </a:r>
            <a:r>
              <a:rPr lang="en-US" altLang="en-US" u="sng" dirty="0" smtClean="0"/>
              <a:t> are seen in newborn infants</a:t>
            </a:r>
            <a:r>
              <a:rPr lang="en-US" altLang="en-US" dirty="0" smtClean="0"/>
              <a:t>, and </a:t>
            </a:r>
            <a:r>
              <a:rPr lang="en-US" altLang="en-US" u="sng" dirty="0" smtClean="0"/>
              <a:t>no autosomal </a:t>
            </a:r>
            <a:r>
              <a:rPr lang="en-US" altLang="en-US" u="sng" dirty="0" err="1" smtClean="0"/>
              <a:t>monosomies</a:t>
            </a:r>
            <a:r>
              <a:rPr lang="en-US" altLang="en-US" u="sng" dirty="0" smtClean="0"/>
              <a:t> (2n -1) are observed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SEX CHROMOSOMES: </a:t>
            </a:r>
            <a:r>
              <a:rPr lang="en-US" altLang="en-US" u="sng" dirty="0" smtClean="0"/>
              <a:t>Multiple forms of sex-chromosome </a:t>
            </a:r>
            <a:r>
              <a:rPr lang="en-US" altLang="en-US" u="sng" dirty="0" err="1" smtClean="0"/>
              <a:t>trisomies</a:t>
            </a:r>
            <a:r>
              <a:rPr lang="en-US" altLang="en-US" u="sng" dirty="0" smtClean="0"/>
              <a:t> and one type of sex-chromosome </a:t>
            </a:r>
            <a:r>
              <a:rPr lang="en-US" altLang="en-US" u="sng" dirty="0" err="1" smtClean="0"/>
              <a:t>monosomy</a:t>
            </a:r>
            <a:r>
              <a:rPr lang="en-US" altLang="en-US" u="sng" dirty="0" smtClean="0"/>
              <a:t> occur</a:t>
            </a: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2DFA2CF-C337-429A-B9FE-A15F4EA49B0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_02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61416"/>
            <a:ext cx="8546592" cy="55351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13.2 Human Aneuploidies and Frequencies at Birth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1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Aneuploidy in Humans (continued)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Trisomies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monosomies</a:t>
            </a:r>
            <a:r>
              <a:rPr lang="en-US" altLang="en-US" dirty="0" smtClean="0"/>
              <a:t> other than those found in newborn infants are known to occur in humans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Studies that monitor human pregnancies indicate that about half of all conceptions spontaneously abort during the first trimester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More than </a:t>
            </a:r>
            <a:r>
              <a:rPr lang="en-US" altLang="en-US" u="sng" dirty="0" smtClean="0"/>
              <a:t>half of the spontaneously aborted pregnancies carry abnormalities of chromosome number or structure</a:t>
            </a:r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C7DD2FC-9C0E-40A7-B8D5-5C64C3A1C12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Trisomy 21 – Down syndrome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Trisomy 21, or Down syndrome, has been the focus of intense study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Research has identified a link between the risk of trisomy 21 and maternal age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 small number of </a:t>
            </a:r>
            <a:r>
              <a:rPr lang="en-US" altLang="en-US" b="1" u="sng" dirty="0" smtClean="0"/>
              <a:t>genes on chromosome 21 </a:t>
            </a:r>
            <a:r>
              <a:rPr lang="en-US" altLang="en-US" u="sng" dirty="0" smtClean="0"/>
              <a:t>are responsible for the cognitive disabilities and heart abnormalities that are principal symptoms</a:t>
            </a: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179F5B2-1A0A-42E6-A2B8-88B1D02BE77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Critical Region on Chromosome 21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 portion of the chromosome called DSCR 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D</a:t>
            </a:r>
            <a:r>
              <a:rPr lang="en-US" altLang="en-US" dirty="0" smtClean="0"/>
              <a:t>own </a:t>
            </a:r>
            <a:r>
              <a:rPr lang="en-US" altLang="en-US" b="1" dirty="0" smtClean="0"/>
              <a:t>s</a:t>
            </a:r>
            <a:r>
              <a:rPr lang="en-US" altLang="en-US" dirty="0" smtClean="0"/>
              <a:t>yndrome </a:t>
            </a:r>
            <a:r>
              <a:rPr lang="en-US" altLang="en-US" b="1" dirty="0" smtClean="0"/>
              <a:t>c</a:t>
            </a:r>
            <a:r>
              <a:rPr lang="en-US" altLang="en-US" dirty="0" smtClean="0"/>
              <a:t>ritical </a:t>
            </a:r>
            <a:r>
              <a:rPr lang="en-US" altLang="en-US" b="1" dirty="0" smtClean="0"/>
              <a:t>r</a:t>
            </a:r>
            <a:r>
              <a:rPr lang="en-US" altLang="en-US" dirty="0" smtClean="0"/>
              <a:t>egion) can be correlated with the majority of the Down syndrome symptoms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 candidate gene called </a:t>
            </a:r>
            <a:r>
              <a:rPr lang="en-US" altLang="en-US" b="1" i="1" dirty="0" smtClean="0"/>
              <a:t>DYRK</a:t>
            </a:r>
            <a:r>
              <a:rPr lang="en-US" altLang="en-US" dirty="0" smtClean="0"/>
              <a:t>, known to produce dosage-sensitive learning defects in mice and flies, makes a major contribution to Down syndrome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gene </a:t>
            </a:r>
            <a:r>
              <a:rPr lang="en-US" altLang="en-US" b="1" i="1" dirty="0" smtClean="0"/>
              <a:t>DSCAM</a:t>
            </a:r>
            <a:r>
              <a:rPr lang="en-US" altLang="en-US" dirty="0" smtClean="0"/>
              <a:t> is associated with formation of the heart and nervous system</a:t>
            </a:r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6ABD72E-1D19-4C1A-82A4-1BEE920AC32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13.1 Nondisjunction Leads to Changes in Chromosome Number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i="1" dirty="0" smtClean="0"/>
              <a:t>Nondisjunction</a:t>
            </a:r>
            <a:r>
              <a:rPr lang="en-US" altLang="en-US" sz="2400" dirty="0" smtClean="0"/>
              <a:t> is the process of failed chromosome and sister chromatid segregation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It can result in abnormalities in chromosome number</a:t>
            </a:r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970B43E-3835-4551-A1F3-211DF2C9566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3_0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22" y="2743244"/>
            <a:ext cx="4761118" cy="3989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Monosomy</a:t>
            </a:r>
            <a:r>
              <a:rPr lang="en-US" altLang="en-US" dirty="0" smtClean="0"/>
              <a:t> of X - Turner Syndrome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Turner syndrome is a </a:t>
            </a:r>
            <a:r>
              <a:rPr lang="en-US" altLang="en-US" dirty="0" err="1" smtClean="0"/>
              <a:t>monosomy</a:t>
            </a:r>
            <a:r>
              <a:rPr lang="en-US" altLang="en-US" dirty="0" smtClean="0"/>
              <a:t> of the X chromosome, with no second sex chromosome (XO)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 XO embryos, the </a:t>
            </a:r>
            <a:r>
              <a:rPr lang="en-US" altLang="en-US" u="sng" dirty="0" smtClean="0"/>
              <a:t>single copy of the gene </a:t>
            </a:r>
            <a:r>
              <a:rPr lang="en-US" altLang="en-US" b="1" i="1" u="sng" dirty="0" smtClean="0"/>
              <a:t>SHOX</a:t>
            </a:r>
            <a:r>
              <a:rPr lang="en-US" altLang="en-US" dirty="0" smtClean="0"/>
              <a:t>, </a:t>
            </a:r>
            <a:r>
              <a:rPr lang="en-US" altLang="en-US" u="sng" dirty="0" smtClean="0"/>
              <a:t>is insufficient to direct normal development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 err="1" smtClean="0"/>
              <a:t>haploinsufficiency</a:t>
            </a:r>
            <a:r>
              <a:rPr lang="en-US" altLang="en-US" dirty="0" smtClean="0"/>
              <a:t> of this gene plays a central role in producing the symptoms of the syndrome</a:t>
            </a: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0C8148D-CE53-4294-B573-38DC3C4A118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Trisomics</a:t>
            </a:r>
            <a:r>
              <a:rPr lang="en-US" altLang="en-US" dirty="0" smtClean="0"/>
              <a:t> and Meiosis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</a:t>
            </a:r>
            <a:r>
              <a:rPr lang="en-US" altLang="en-US" dirty="0" err="1" smtClean="0"/>
              <a:t>trisomics</a:t>
            </a:r>
            <a:r>
              <a:rPr lang="en-US" altLang="en-US" dirty="0" smtClean="0"/>
              <a:t>, chromosome segregation during meiosis is disturbed because of failure to properly pair and segregate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Two patterns of synapsis are possible: 1) </a:t>
            </a:r>
            <a:r>
              <a:rPr lang="en-US" altLang="en-US" b="1" dirty="0" smtClean="0"/>
              <a:t>a trivalent synapsis</a:t>
            </a:r>
            <a:r>
              <a:rPr lang="en-US" altLang="en-US" dirty="0" smtClean="0"/>
              <a:t> or a 2) </a:t>
            </a:r>
            <a:r>
              <a:rPr lang="en-US" altLang="en-US" b="1" dirty="0" smtClean="0"/>
              <a:t>bivalent and univalent arrangement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Neither mechanism can segregate three chromosomes equally at anaphase I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8657E17-6824-46DC-8C00-F11013E6D12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0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210312"/>
            <a:ext cx="4053840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13.4 Two meiotic patterns of segregation </a:t>
            </a:r>
            <a:r>
              <a:rPr lang="en-US" dirty="0" smtClean="0"/>
              <a:t>in </a:t>
            </a:r>
            <a:r>
              <a:rPr lang="en-US" dirty="0" err="1" smtClean="0"/>
              <a:t>trisomics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Reduced Fertility in Aneuploidy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 </a:t>
            </a:r>
            <a:r>
              <a:rPr lang="en-US" u="sng" dirty="0" err="1" smtClean="0"/>
              <a:t>trisomics</a:t>
            </a:r>
            <a:r>
              <a:rPr lang="en-US" u="sng" dirty="0" smtClean="0"/>
              <a:t>, meiosis results in two chromosomes moving to one pole and one chromosome moving to the other</a:t>
            </a:r>
          </a:p>
          <a:p>
            <a:endParaRPr lang="en-US" dirty="0" smtClean="0"/>
          </a:p>
          <a:p>
            <a:r>
              <a:rPr lang="en-US" dirty="0" smtClean="0"/>
              <a:t>Thus </a:t>
            </a:r>
            <a:r>
              <a:rPr lang="en-US" u="sng" dirty="0" smtClean="0"/>
              <a:t>half the gametes contain two copies of the chromosome; these will produce </a:t>
            </a:r>
            <a:r>
              <a:rPr lang="en-US" u="sng" dirty="0" err="1" smtClean="0"/>
              <a:t>trisomic</a:t>
            </a:r>
            <a:r>
              <a:rPr lang="en-US" u="sng" dirty="0" smtClean="0"/>
              <a:t> offspring that are unlikely to survive</a:t>
            </a:r>
          </a:p>
          <a:p>
            <a:endParaRPr lang="en-US" dirty="0" smtClean="0"/>
          </a:p>
          <a:p>
            <a:r>
              <a:rPr lang="en-US" dirty="0" smtClean="0"/>
              <a:t>This results in a form of </a:t>
            </a:r>
            <a:r>
              <a:rPr lang="en-US" b="1" dirty="0" err="1" smtClean="0"/>
              <a:t>semisterility</a:t>
            </a:r>
            <a:r>
              <a:rPr lang="en-US" dirty="0" smtClean="0"/>
              <a:t>, in which only some of the offspring produced are viable</a:t>
            </a:r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5D798C1-F4D7-494F-B53C-40555E95FAE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Gynandromorphs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Mosaicism</a:t>
            </a:r>
            <a:r>
              <a:rPr lang="en-US" altLang="en-US" dirty="0"/>
              <a:t> can develop as a result of mitotic nondisjunction early in embryogenesis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 some insects such as butterflies and fruit flies, sex-chromosome </a:t>
            </a:r>
            <a:r>
              <a:rPr lang="en-US" altLang="en-US" dirty="0" err="1" smtClean="0"/>
              <a:t>mosaicism</a:t>
            </a:r>
            <a:r>
              <a:rPr lang="en-US" altLang="en-US" dirty="0" smtClean="0"/>
              <a:t> produces </a:t>
            </a:r>
            <a:r>
              <a:rPr lang="en-US" altLang="en-US" b="1" dirty="0" err="1" smtClean="0"/>
              <a:t>gynandromorphs</a:t>
            </a:r>
            <a:endParaRPr lang="en-US" altLang="en-US" b="1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These are individuals with some female and some male cells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occur due to sex-chromosome nondisjunction in early development</a:t>
            </a:r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D61199C-406B-4265-B6D4-4431B9ECFA8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0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72" y="620617"/>
            <a:ext cx="4029456" cy="5638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13.6 Gynandromorphy in </a:t>
            </a:r>
            <a:r>
              <a:rPr lang="en-US" i="1" dirty="0"/>
              <a:t>Drosophila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7-bu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"/>
            <a:ext cx="91440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Trisomy Rescue and Uniparental Disomy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rare abnormality, </a:t>
            </a:r>
            <a:r>
              <a:rPr lang="en-US" altLang="en-US" b="1" dirty="0" err="1" smtClean="0"/>
              <a:t>uniparental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disomy</a:t>
            </a:r>
            <a:r>
              <a:rPr lang="en-US" altLang="en-US" dirty="0" smtClean="0"/>
              <a:t>, occurs in humans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This happens when both copies of a homologous chromosome pair arise from the same parent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 was first identified in connection with two conditions, </a:t>
            </a:r>
            <a:r>
              <a:rPr lang="en-US" altLang="en-US" dirty="0" err="1" smtClean="0"/>
              <a:t>Angelman</a:t>
            </a:r>
            <a:r>
              <a:rPr lang="en-US" altLang="en-US" dirty="0" smtClean="0"/>
              <a:t> syndrome and </a:t>
            </a:r>
            <a:r>
              <a:rPr lang="en-US" altLang="en-US" dirty="0" err="1" smtClean="0"/>
              <a:t>Prader</a:t>
            </a:r>
            <a:r>
              <a:rPr lang="en-US" altLang="en-US" dirty="0" smtClean="0"/>
              <a:t>-Willi syndrome, which are usually caused by deletion of a small region of chromosome 15</a:t>
            </a:r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1A11F47-12FD-4B15-A064-0254FB1AD0A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More Common Mechanism for Uniparental Disomy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More often, nondisjunction occurs in one parent, resulting in a gamete with two copies of the chromosome 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 </a:t>
            </a:r>
            <a:r>
              <a:rPr lang="en-US" altLang="en-US" dirty="0" smtClean="0"/>
              <a:t>1)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This unites with a normal gamete to produce a </a:t>
            </a:r>
            <a:r>
              <a:rPr lang="en-US" altLang="en-US" dirty="0" err="1" smtClean="0"/>
              <a:t>trisomic</a:t>
            </a:r>
            <a:r>
              <a:rPr lang="en-US" altLang="en-US" dirty="0" smtClean="0"/>
              <a:t> zygote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In a process called </a:t>
            </a:r>
            <a:r>
              <a:rPr lang="en-US" altLang="en-US" b="1" dirty="0" smtClean="0"/>
              <a:t>trisomy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rescue</a:t>
            </a:r>
            <a:r>
              <a:rPr lang="en-US" altLang="en-US" dirty="0" smtClean="0"/>
              <a:t>, one copy of the trisomy chromosome is randomly ejected in one of the first mitotic divisions after fertilization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If the two copies retained by the zygote are from the same parent, </a:t>
            </a:r>
            <a:r>
              <a:rPr lang="en-US" altLang="en-US" dirty="0" err="1" smtClean="0"/>
              <a:t>uniparental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disomy</a:t>
            </a:r>
            <a:r>
              <a:rPr lang="en-US" altLang="en-US" dirty="0" smtClean="0"/>
              <a:t> results</a:t>
            </a:r>
          </a:p>
        </p:txBody>
      </p:sp>
      <p:sp>
        <p:nvSpPr>
          <p:cNvPr id="6451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91800DA-0845-4828-86B3-693C1F2A4B5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Euploidy and Aneuploidy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number of chromosomes in a nucleus and the relative size and shape of each chromosome are species-specific characteristics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b="1" dirty="0" err="1" smtClean="0"/>
              <a:t>euploid</a:t>
            </a:r>
            <a:r>
              <a:rPr lang="en-US" altLang="en-US" dirty="0" smtClean="0"/>
              <a:t> number of chromosomes of </a:t>
            </a:r>
            <a:br>
              <a:rPr lang="en-US" altLang="en-US" dirty="0" smtClean="0"/>
            </a:br>
            <a:r>
              <a:rPr lang="en-US" altLang="en-US" dirty="0" smtClean="0"/>
              <a:t>an individual is the number of complete sets </a:t>
            </a:r>
            <a:br>
              <a:rPr lang="en-US" altLang="en-US" dirty="0" smtClean="0"/>
            </a:br>
            <a:r>
              <a:rPr lang="en-US" altLang="en-US" dirty="0" smtClean="0"/>
              <a:t>(e.g.,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, 2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, 3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cells contain a number of chromosomes that are not </a:t>
            </a:r>
            <a:r>
              <a:rPr lang="en-US" altLang="en-US" dirty="0" err="1" smtClean="0"/>
              <a:t>euploid</a:t>
            </a:r>
            <a:r>
              <a:rPr lang="en-US" altLang="en-US" dirty="0" smtClean="0"/>
              <a:t>, the chromosome number is </a:t>
            </a:r>
            <a:r>
              <a:rPr lang="en-US" altLang="en-US" b="1" dirty="0" err="1" smtClean="0"/>
              <a:t>aneuploid</a:t>
            </a:r>
            <a:endParaRPr lang="en-US" altLang="en-US" b="1" dirty="0" smtClean="0"/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0EA9983-A153-4F3D-BA84-B2E3DB503C7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01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12" y="210312"/>
            <a:ext cx="598017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13.1 Chromosome Number in </a:t>
            </a:r>
            <a:r>
              <a:rPr lang="en-US" dirty="0" smtClean="0"/>
              <a:t>Selected Animal </a:t>
            </a:r>
            <a:r>
              <a:rPr lang="en-US" dirty="0"/>
              <a:t>Species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5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Chromosome Nondisjunction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 smtClean="0"/>
              <a:t>Chromosome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nondisjunction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is the failure of homologous chromosomes or sister chromatids to separate as they normally do during cell division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 somatic cells, it can result in one daughter cell with an extra chromosome (2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 </a:t>
            </a:r>
            <a:r>
              <a:rPr lang="en-US" altLang="en-US" dirty="0" smtClean="0"/>
              <a:t>1) and the other missing one chromosome (2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 </a:t>
            </a:r>
            <a:r>
              <a:rPr lang="en-US" altLang="en-US" dirty="0" smtClean="0"/>
              <a:t>1)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relatively poor survival of these cells normally limits their number in animals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8B73BB6-B685-4F5E-A0CF-70D43A0BCE4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Nondisjunction in Germ-Line Cells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result of nondisjunction in germ-line cells is </a:t>
            </a:r>
            <a:r>
              <a:rPr lang="en-US" altLang="en-US" dirty="0" err="1" smtClean="0"/>
              <a:t>aneuploid</a:t>
            </a:r>
            <a:r>
              <a:rPr lang="en-US" altLang="en-US" dirty="0" smtClean="0"/>
              <a:t> gametes that can produce </a:t>
            </a:r>
            <a:r>
              <a:rPr lang="en-US" altLang="en-US" dirty="0" err="1" smtClean="0"/>
              <a:t>aneuploid</a:t>
            </a:r>
            <a:r>
              <a:rPr lang="en-US" altLang="en-US" dirty="0" smtClean="0"/>
              <a:t> zygotes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Nondisjunction in meiosis I results from failure of homologs to separate; the gametes produced are either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 </a:t>
            </a:r>
            <a:r>
              <a:rPr lang="en-US" altLang="en-US" dirty="0" smtClean="0"/>
              <a:t>1 or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 </a:t>
            </a:r>
            <a:r>
              <a:rPr lang="en-US" altLang="en-US" dirty="0" smtClean="0"/>
              <a:t>1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Fusion of these gametes with normal 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 gametes produces </a:t>
            </a:r>
            <a:r>
              <a:rPr lang="en-US" altLang="en-US" b="1" dirty="0" err="1" smtClean="0"/>
              <a:t>trisomic</a:t>
            </a:r>
            <a:r>
              <a:rPr lang="en-US" altLang="en-US" dirty="0" smtClean="0"/>
              <a:t> (2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 </a:t>
            </a:r>
            <a:r>
              <a:rPr lang="en-US" altLang="en-US" dirty="0" smtClean="0"/>
              <a:t>1) or </a:t>
            </a:r>
            <a:r>
              <a:rPr lang="en-US" altLang="en-US" b="1" dirty="0" err="1" smtClean="0"/>
              <a:t>monosomic</a:t>
            </a:r>
            <a:r>
              <a:rPr lang="en-US" altLang="en-US" dirty="0" smtClean="0"/>
              <a:t> (2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 </a:t>
            </a:r>
            <a:r>
              <a:rPr lang="en-US" altLang="en-US" dirty="0" smtClean="0"/>
              <a:t>1) offspring</a:t>
            </a: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9428101-ACF6-43E4-9A12-2D75FEFD7BE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_0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27304"/>
            <a:ext cx="8546592" cy="58033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13.1 Meiosis I nondisjunction.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Nondisjunction in Meiosis II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result of nondisjunction in meiosis II is the failure of sister chromatids to separate normally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Among the four gametes produced by meiosis, only two will be affected in this case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Two of the gametes will be normal 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); of the remaining two, one will be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 </a:t>
            </a:r>
            <a:r>
              <a:rPr lang="en-US" altLang="en-US" dirty="0" smtClean="0"/>
              <a:t>1 and the other will </a:t>
            </a:r>
            <a:br>
              <a:rPr lang="en-US" altLang="en-US" dirty="0" smtClean="0"/>
            </a:br>
            <a:r>
              <a:rPr lang="en-US" altLang="en-US" dirty="0" smtClean="0"/>
              <a:t>be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 </a:t>
            </a:r>
            <a:r>
              <a:rPr lang="en-US" altLang="en-US" dirty="0" smtClean="0"/>
              <a:t>1 </a:t>
            </a:r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45DA7E2-2371-4853-876E-091B7E21AD8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0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4" y="310384"/>
            <a:ext cx="7526977" cy="61001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13.2 Meiosis II nondisjunction.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0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Sanders_Lecture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anders_Lectures" id="{0847757E-EC99-4DCA-86B3-363D9C47ECB7}" vid="{02346675-6A7E-4D9F-A787-E96638DC47B0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Sanders_Lectures</Template>
  <TotalTime>10242</TotalTime>
  <Words>1356</Words>
  <Application>Microsoft Macintosh PowerPoint</Application>
  <PresentationFormat>On-screen Show (4:3)</PresentationFormat>
  <Paragraphs>167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Sanders_Lectures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PowerPoint Presentation</vt:lpstr>
      <vt:lpstr>13.1 Nondisjunction Leads to Changes in Chromosome Number</vt:lpstr>
      <vt:lpstr>Euploidy and Aneuploidy</vt:lpstr>
      <vt:lpstr>Table 13.1 Chromosome Number in Selected Animal Species</vt:lpstr>
      <vt:lpstr>Chromosome Nondisjunction</vt:lpstr>
      <vt:lpstr>Nondisjunction in Germ-Line Cells</vt:lpstr>
      <vt:lpstr>Figure 13.1 Meiosis I nondisjunction.</vt:lpstr>
      <vt:lpstr>Nondisjunction in Meiosis II</vt:lpstr>
      <vt:lpstr>Figure 13.2 Meiosis II nondisjunction.</vt:lpstr>
      <vt:lpstr>PowerPoint Presentation</vt:lpstr>
      <vt:lpstr>Gene Dosage Alteration</vt:lpstr>
      <vt:lpstr>Gene dosage</vt:lpstr>
      <vt:lpstr>Figure 13.3 The appearance of the seed head in wild-type diploid and in four trisomic lines of jimson weed (Datura stramonium).</vt:lpstr>
      <vt:lpstr>Gene Balance</vt:lpstr>
      <vt:lpstr>Aneuploidy in Humans</vt:lpstr>
      <vt:lpstr>Table 13.2 Human Aneuploidies and Frequencies at Birth</vt:lpstr>
      <vt:lpstr>Aneuploidy in Humans (continued)</vt:lpstr>
      <vt:lpstr>Trisomy 21 – Down syndrome</vt:lpstr>
      <vt:lpstr>Critical Region on Chromosome 21</vt:lpstr>
      <vt:lpstr>Monosomy of X - Turner Syndrome</vt:lpstr>
      <vt:lpstr>Trisomics and Meiosis</vt:lpstr>
      <vt:lpstr>Figure 13.4 Two meiotic patterns of segregation in trisomics.</vt:lpstr>
      <vt:lpstr>Reduced Fertility in Aneuploidy (continued)</vt:lpstr>
      <vt:lpstr>Gynandromorphs</vt:lpstr>
      <vt:lpstr>Figure 13.6 Gynandromorphy in Drosophila.</vt:lpstr>
      <vt:lpstr>PowerPoint Presentation</vt:lpstr>
      <vt:lpstr>Trisomy Rescue and Uniparental Disomy</vt:lpstr>
      <vt:lpstr>A More Common Mechanism for Uniparental Disomy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Riccardo Papa</cp:lastModifiedBy>
  <cp:revision>400</cp:revision>
  <cp:lastPrinted>2005-03-24T12:52:04Z</cp:lastPrinted>
  <dcterms:created xsi:type="dcterms:W3CDTF">2010-10-31T21:38:30Z</dcterms:created>
  <dcterms:modified xsi:type="dcterms:W3CDTF">2016-09-07T16:25:21Z</dcterms:modified>
</cp:coreProperties>
</file>