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4" r:id="rId1"/>
    <p:sldMasterId id="2147483773" r:id="rId2"/>
    <p:sldMasterId id="2147483775" r:id="rId3"/>
    <p:sldMasterId id="2147483777" r:id="rId4"/>
    <p:sldMasterId id="2147483779" r:id="rId5"/>
    <p:sldMasterId id="2147483783" r:id="rId6"/>
    <p:sldMasterId id="2147483785" r:id="rId7"/>
    <p:sldMasterId id="2147483789" r:id="rId8"/>
    <p:sldMasterId id="2147483791" r:id="rId9"/>
    <p:sldMasterId id="2147483795" r:id="rId10"/>
    <p:sldMasterId id="2147483801" r:id="rId11"/>
    <p:sldMasterId id="2147483803" r:id="rId12"/>
  </p:sldMasterIdLst>
  <p:notesMasterIdLst>
    <p:notesMasterId r:id="rId52"/>
  </p:notesMasterIdLst>
  <p:handoutMasterIdLst>
    <p:handoutMasterId r:id="rId53"/>
  </p:handoutMasterIdLst>
  <p:sldIdLst>
    <p:sldId id="572" r:id="rId13"/>
    <p:sldId id="521" r:id="rId14"/>
    <p:sldId id="522" r:id="rId15"/>
    <p:sldId id="523" r:id="rId16"/>
    <p:sldId id="606" r:id="rId17"/>
    <p:sldId id="525" r:id="rId18"/>
    <p:sldId id="590" r:id="rId19"/>
    <p:sldId id="591" r:id="rId20"/>
    <p:sldId id="528" r:id="rId21"/>
    <p:sldId id="529" r:id="rId22"/>
    <p:sldId id="592" r:id="rId23"/>
    <p:sldId id="531" r:id="rId24"/>
    <p:sldId id="593" r:id="rId25"/>
    <p:sldId id="536" r:id="rId26"/>
    <p:sldId id="537" r:id="rId27"/>
    <p:sldId id="538" r:id="rId28"/>
    <p:sldId id="540" r:id="rId29"/>
    <p:sldId id="541" r:id="rId30"/>
    <p:sldId id="595" r:id="rId31"/>
    <p:sldId id="543" r:id="rId32"/>
    <p:sldId id="596" r:id="rId33"/>
    <p:sldId id="547" r:id="rId34"/>
    <p:sldId id="546" r:id="rId35"/>
    <p:sldId id="598" r:id="rId36"/>
    <p:sldId id="549" r:id="rId37"/>
    <p:sldId id="599" r:id="rId38"/>
    <p:sldId id="551" r:id="rId39"/>
    <p:sldId id="553" r:id="rId40"/>
    <p:sldId id="554" r:id="rId41"/>
    <p:sldId id="601" r:id="rId42"/>
    <p:sldId id="557" r:id="rId43"/>
    <p:sldId id="560" r:id="rId44"/>
    <p:sldId id="562" r:id="rId45"/>
    <p:sldId id="563" r:id="rId46"/>
    <p:sldId id="604" r:id="rId47"/>
    <p:sldId id="565" r:id="rId48"/>
    <p:sldId id="605" r:id="rId49"/>
    <p:sldId id="567" r:id="rId50"/>
    <p:sldId id="568" r:id="rId51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89">
          <p15:clr>
            <a:srgbClr val="A4A3A4"/>
          </p15:clr>
        </p15:guide>
        <p15:guide id="2" orient="horz" pos="267">
          <p15:clr>
            <a:srgbClr val="A4A3A4"/>
          </p15:clr>
        </p15:guide>
        <p15:guide id="3" orient="horz" pos="1087">
          <p15:clr>
            <a:srgbClr val="A4A3A4"/>
          </p15:clr>
        </p15:guide>
        <p15:guide id="4" orient="horz" pos="3647">
          <p15:clr>
            <a:srgbClr val="A4A3A4"/>
          </p15:clr>
        </p15:guide>
        <p15:guide id="5" orient="horz" pos="1327">
          <p15:clr>
            <a:srgbClr val="A4A3A4"/>
          </p15:clr>
        </p15:guide>
        <p15:guide id="6" orient="horz" pos="2159">
          <p15:clr>
            <a:srgbClr val="A4A3A4"/>
          </p15:clr>
        </p15:guide>
        <p15:guide id="7" pos="2873">
          <p15:clr>
            <a:srgbClr val="A4A3A4"/>
          </p15:clr>
        </p15:guide>
        <p15:guide id="8" pos="303">
          <p15:clr>
            <a:srgbClr val="A4A3A4"/>
          </p15:clr>
        </p15:guide>
        <p15:guide id="9" pos="548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9247"/>
    <a:srgbClr val="FFECD7"/>
    <a:srgbClr val="AF540D"/>
    <a:srgbClr val="C01021"/>
    <a:srgbClr val="5A5B5D"/>
    <a:srgbClr val="B4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2" autoAdjust="0"/>
    <p:restoredTop sz="93657" autoAdjust="0"/>
  </p:normalViewPr>
  <p:slideViewPr>
    <p:cSldViewPr snapToGrid="0">
      <p:cViewPr varScale="1">
        <p:scale>
          <a:sx n="105" d="100"/>
          <a:sy n="105" d="100"/>
        </p:scale>
        <p:origin x="-1152" y="-120"/>
      </p:cViewPr>
      <p:guideLst>
        <p:guide orient="horz" pos="3489"/>
        <p:guide orient="horz" pos="267"/>
        <p:guide orient="horz" pos="1087"/>
        <p:guide orient="horz" pos="3647"/>
        <p:guide orient="horz" pos="1327"/>
        <p:guide orient="horz" pos="2159"/>
        <p:guide pos="2873"/>
        <p:guide pos="303"/>
        <p:guide pos="54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528" y="-4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50" Type="http://schemas.openxmlformats.org/officeDocument/2006/relationships/slide" Target="slides/slide38.xml"/><Relationship Id="rId51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tags" Target="tags/tag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A5478CEF-2223-3048-A0AE-D841DCC68A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11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6BA9CC16-F4B7-2F48-AFD4-D3E5ECB6B6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40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42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85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21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162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84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649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65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2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86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793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41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484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54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1819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264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966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67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756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153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3302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600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560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B3B47380-5924-594A-BEF0-93D7E24A1348}" type="slidenum">
              <a:rPr lang="en-US" sz="1200">
                <a:latin typeface="Calibri" charset="0"/>
              </a:rPr>
              <a:pPr algn="r" eaLnBrk="1" hangingPunct="1"/>
              <a:t>39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71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966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34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4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70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4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363408" y="867317"/>
            <a:ext cx="3704392" cy="1854868"/>
          </a:xfrm>
        </p:spPr>
        <p:txBody>
          <a:bodyPr rIns="0" anchor="ctr"/>
          <a:lstStyle>
            <a:lvl1pPr algn="ctr">
              <a:buFont typeface="Wingdings" charset="2"/>
              <a:buNone/>
              <a:defRPr sz="14400" b="1">
                <a:solidFill>
                  <a:srgbClr val="6BA6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5363408" y="5762793"/>
            <a:ext cx="3555168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Lectures by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Dr. Tara </a:t>
            </a:r>
            <a:r>
              <a:rPr lang="en-US" sz="1800" dirty="0" err="1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Stoulig</a:t>
            </a:r>
            <a:endParaRPr lang="en-US" sz="1800" dirty="0">
              <a:solidFill>
                <a:schemeClr val="bg1"/>
              </a:solidFill>
              <a:latin typeface="Arial" charset="0"/>
              <a:ea typeface="ＭＳ Ｐゴシック" pitchFamily="84" charset="-128"/>
              <a:cs typeface="Arial" charset="0"/>
            </a:endParaRPr>
          </a:p>
          <a:p>
            <a:pPr algn="r" eaLnBrk="0" hangingPunct="0"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Southeastern</a:t>
            </a:r>
            <a:r>
              <a:rPr lang="en-US" sz="1800" baseline="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Louisiana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University</a:t>
            </a: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5626768" y="6541754"/>
            <a:ext cx="3427413" cy="31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© 2015 </a:t>
            </a:r>
            <a:r>
              <a:rPr lang="en-US" sz="900" dirty="0">
                <a:solidFill>
                  <a:schemeClr val="bg1"/>
                </a:solidFill>
                <a:latin typeface="Arial" charset="0"/>
                <a:cs typeface="Arial" charset="0"/>
              </a:rPr>
              <a:t>Pearson Education Inc.</a:t>
            </a:r>
            <a:r>
              <a:rPr lang="en-US" sz="9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" y="0"/>
            <a:ext cx="5357813" cy="6858000"/>
          </a:xfrm>
          <a:prstGeom prst="rect">
            <a:avLst/>
          </a:prstGeom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363407" y="2883902"/>
            <a:ext cx="359326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" panose="02020603050405020304" pitchFamily="18" charset="0"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Cell Division and Chromosome Heredity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7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9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47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4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26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15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6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17500" indent="-2921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1pPr>
            <a:lvl2pPr marL="7493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2pPr>
            <a:lvl3pPr marL="12065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3pPr>
            <a:lvl4pPr marL="1663700" indent="-3048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4pPr>
            <a:lvl5pPr marL="21209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82563" y="1078368"/>
            <a:ext cx="8775700" cy="0"/>
          </a:xfrm>
          <a:prstGeom prst="line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0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82563" y="1078368"/>
            <a:ext cx="8775700" cy="0"/>
          </a:xfrm>
          <a:prstGeom prst="line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2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3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9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8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0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5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0952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643" y="1117600"/>
            <a:ext cx="87757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1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2">
              <a:lumMod val="75000"/>
            </a:schemeClr>
          </a:solidFill>
          <a:latin typeface="Arial" charset="0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175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93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Arial" charset="0"/>
          <a:ea typeface="+mn-ea"/>
          <a:cs typeface="+mn-cs"/>
        </a:defRPr>
      </a:lvl2pPr>
      <a:lvl3pPr marL="12065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3pPr>
      <a:lvl4pPr marL="1663700" indent="-3048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4pPr>
      <a:lvl5pPr marL="21209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1333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7979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9117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9416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1641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1444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7663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5495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2621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9108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6052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X-Linked%20Inheritance.htm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Sex%20Determination%20and%20Dosage%20Compensation%20in%20Drosophila.htm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1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Crosses</a:t>
            </a:r>
            <a:endParaRPr lang="en-US"/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cross between a white-eyed female and red-eyed male produced red-eyed female and white-eyed male F</a:t>
            </a:r>
            <a:r>
              <a:rPr lang="en-US" baseline="-25000" dirty="0" smtClean="0"/>
              <a:t>1</a:t>
            </a:r>
          </a:p>
          <a:p>
            <a:endParaRPr lang="en-US" dirty="0" smtClean="0"/>
          </a:p>
          <a:p>
            <a:r>
              <a:rPr lang="en-US" dirty="0" smtClean="0"/>
              <a:t>A cross between these F</a:t>
            </a:r>
            <a:r>
              <a:rPr lang="en-US" baseline="-25000" dirty="0" smtClean="0"/>
              <a:t>1</a:t>
            </a:r>
            <a:r>
              <a:rPr lang="en-US" dirty="0" smtClean="0"/>
              <a:t>s produced F</a:t>
            </a:r>
            <a:r>
              <a:rPr lang="en-US" baseline="-25000" dirty="0" smtClean="0"/>
              <a:t>2</a:t>
            </a:r>
            <a:r>
              <a:rPr lang="en-US" dirty="0" smtClean="0"/>
              <a:t> with red and white eyes in equal frequencies among both male and female progeny</a:t>
            </a:r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F688BB40-FB23-9E4A-A7F9-75850FC3199D}" type="slidenum">
              <a:rPr lang="en-US" sz="1200">
                <a:solidFill>
                  <a:srgbClr val="898989"/>
                </a:solidFill>
                <a:latin typeface="Tahoma" charset="0"/>
              </a:rPr>
              <a:pPr algn="r" eaLnBrk="1" hangingPunct="1"/>
              <a:t>10</a:t>
            </a:fld>
            <a:endParaRPr lang="en-US" sz="120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18FigureB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14528"/>
            <a:ext cx="8546592" cy="60289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3.18b </a:t>
            </a:r>
            <a:r>
              <a:rPr lang="en-US" dirty="0"/>
              <a:t>Two reciprocal </a:t>
            </a:r>
            <a:r>
              <a:rPr lang="en-US" i="1" dirty="0"/>
              <a:t>Drosophila </a:t>
            </a:r>
            <a:r>
              <a:rPr lang="en-US" dirty="0"/>
              <a:t>crosses </a:t>
            </a:r>
            <a:r>
              <a:rPr lang="en-US" dirty="0" smtClean="0"/>
              <a:t>performed by </a:t>
            </a:r>
            <a:r>
              <a:rPr lang="en-US" dirty="0"/>
              <a:t>Morgan to determine X-linkage of the gene for </a:t>
            </a:r>
            <a:r>
              <a:rPr lang="en-US" dirty="0" smtClean="0"/>
              <a:t>eye color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98989"/>
                </a:solidFill>
                <a:latin typeface="Tahoma" charset="0"/>
              </a:rPr>
              <a:t>86</a:t>
            </a:r>
            <a:endParaRPr lang="en-US" sz="1200" dirty="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5352" y="2002970"/>
            <a:ext cx="716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X</a:t>
            </a:r>
            <a:r>
              <a:rPr lang="en-US" sz="2000" baseline="30000" dirty="0" err="1" smtClean="0"/>
              <a:t>a</a:t>
            </a:r>
            <a:r>
              <a:rPr lang="en-US" sz="2000" dirty="0" err="1" smtClean="0"/>
              <a:t>X</a:t>
            </a:r>
            <a:r>
              <a:rPr lang="en-US" sz="2000" baseline="30000" dirty="0" err="1"/>
              <a:t>a</a:t>
            </a:r>
            <a:endParaRPr lang="en-US" sz="20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4804227" y="2119084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30000" dirty="0" smtClean="0"/>
              <a:t>A</a:t>
            </a:r>
            <a:r>
              <a:rPr lang="en-US" sz="2000" dirty="0" smtClean="0"/>
              <a:t>Y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103784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Gene for Eye Color Is on the X Chromosome</a:t>
            </a:r>
            <a:endParaRPr lang="en-US" dirty="0" smtClean="0"/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The differences in phenotype according to gender are not anticipated according to Mendel</a:t>
            </a:r>
            <a:r>
              <a:rPr lang="ja-JP" altLang="en-US" b="1" u="sng" dirty="0" smtClean="0"/>
              <a:t>’</a:t>
            </a:r>
            <a:r>
              <a:rPr lang="en-US" b="1" u="sng" dirty="0" smtClean="0"/>
              <a:t>s laws</a:t>
            </a:r>
          </a:p>
          <a:p>
            <a:endParaRPr lang="en-US" dirty="0" smtClean="0"/>
          </a:p>
          <a:p>
            <a:r>
              <a:rPr lang="en-US" dirty="0" smtClean="0"/>
              <a:t>The transmission of the X chromosome carrying a gene for eye color can account for the results obtained by Morgan</a:t>
            </a:r>
            <a:r>
              <a:rPr lang="ja-JP" altLang="en-US" dirty="0" smtClean="0"/>
              <a:t>’</a:t>
            </a:r>
            <a:r>
              <a:rPr lang="en-US" dirty="0" smtClean="0"/>
              <a:t>s lab</a:t>
            </a:r>
          </a:p>
          <a:p>
            <a:endParaRPr lang="en-US" dirty="0" smtClean="0"/>
          </a:p>
          <a:p>
            <a:r>
              <a:rPr lang="en-US" b="1" dirty="0" smtClean="0"/>
              <a:t>X-linked</a:t>
            </a:r>
            <a:r>
              <a:rPr lang="en-US" dirty="0" smtClean="0"/>
              <a:t> </a:t>
            </a:r>
            <a:r>
              <a:rPr lang="en-US" b="1" dirty="0" smtClean="0"/>
              <a:t>inheritance</a:t>
            </a:r>
            <a:r>
              <a:rPr lang="en-US" dirty="0" smtClean="0"/>
              <a:t> is the term for transmission of genes carried on the X chromosome</a:t>
            </a:r>
            <a:r>
              <a:rPr lang="en-US" u="sng" dirty="0" smtClean="0"/>
              <a:t>; males have only one X, so are called </a:t>
            </a:r>
            <a:r>
              <a:rPr lang="en-US" b="1" u="sng" dirty="0" err="1" smtClean="0"/>
              <a:t>hemizygous</a:t>
            </a:r>
            <a:r>
              <a:rPr lang="en-US" u="sng" dirty="0" smtClean="0"/>
              <a:t> for X-linked traits</a:t>
            </a:r>
            <a:endParaRPr lang="en-US" u="sng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A1023340-BB61-1645-B268-30DBF0281802}" type="slidenum">
              <a:rPr lang="en-US" sz="1200">
                <a:solidFill>
                  <a:srgbClr val="898989"/>
                </a:solidFill>
                <a:latin typeface="Tahoma" charset="0"/>
              </a:rPr>
              <a:pPr algn="r" eaLnBrk="1" hangingPunct="1"/>
              <a:t>12</a:t>
            </a:fld>
            <a:endParaRPr lang="en-US" sz="120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_19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19" y="270788"/>
            <a:ext cx="3121152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3.19 The X-linked genetic model of Morgan’s eye-</a:t>
            </a:r>
            <a:r>
              <a:rPr lang="en-US" dirty="0" smtClean="0"/>
              <a:t>color inheritance </a:t>
            </a:r>
            <a:r>
              <a:rPr lang="en-US" dirty="0"/>
              <a:t>experiments in </a:t>
            </a:r>
            <a:r>
              <a:rPr lang="en-US" i="1" dirty="0"/>
              <a:t>Drosophila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98989"/>
                </a:solidFill>
                <a:latin typeface="Tahoma" charset="0"/>
              </a:rPr>
              <a:t>88</a:t>
            </a:r>
            <a:endParaRPr lang="en-US" sz="1200" dirty="0">
              <a:solidFill>
                <a:srgbClr val="898989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9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4750451F-17D9-C446-8D34-54DE901670CB}" type="slidenum">
              <a:rPr lang="en-US" sz="1200">
                <a:solidFill>
                  <a:srgbClr val="898989"/>
                </a:solidFill>
                <a:latin typeface="Tahoma" charset="0"/>
              </a:rPr>
              <a:pPr algn="r" eaLnBrk="1" hangingPunct="1"/>
              <a:t>14</a:t>
            </a:fld>
            <a:endParaRPr lang="en-US" sz="120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9" name="Title 7"/>
          <p:cNvSpPr txBox="1">
            <a:spLocks/>
          </p:cNvSpPr>
          <p:nvPr/>
        </p:nvSpPr>
        <p:spPr bwMode="auto">
          <a:xfrm>
            <a:off x="3014455" y="3279645"/>
            <a:ext cx="5128591" cy="33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>
                    <a:lumMod val="75000"/>
                  </a:schemeClr>
                </a:solidFill>
                <a:latin typeface="Arial" charset="0"/>
                <a:ea typeface="+mj-ea"/>
                <a:cs typeface="+mj-cs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42D2D"/>
                </a:solidFill>
                <a:latin typeface="Arial" charset="0"/>
                <a:ea typeface="Arial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42D2D"/>
                </a:solidFill>
                <a:latin typeface="Arial" charset="0"/>
                <a:ea typeface="Arial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42D2D"/>
                </a:solidFill>
                <a:latin typeface="Arial" charset="0"/>
                <a:ea typeface="Arial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42D2D"/>
                </a:solidFill>
                <a:latin typeface="Arial" charset="0"/>
                <a:ea typeface="Arial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marL="0" indent="0"/>
            <a:r>
              <a:rPr lang="en-US" altLang="en-US" sz="2400" kern="0" dirty="0" smtClean="0">
                <a:ea typeface="ＭＳ Ｐゴシック" panose="020B0600070205080204" pitchFamily="34" charset="-128"/>
              </a:rPr>
              <a:t>ANIMATION: </a:t>
            </a:r>
            <a:r>
              <a:rPr lang="en-US" sz="2400" dirty="0">
                <a:cs typeface="ＭＳ Ｐゴシック" charset="0"/>
              </a:rPr>
              <a:t>X-linked </a:t>
            </a:r>
            <a:r>
              <a:rPr lang="en-US" sz="2400" dirty="0" smtClean="0">
                <a:cs typeface="ＭＳ Ｐゴシック" charset="0"/>
              </a:rPr>
              <a:t>Inheritance</a:t>
            </a:r>
            <a:endParaRPr lang="en-US" sz="2400" kern="0" dirty="0"/>
          </a:p>
        </p:txBody>
      </p:sp>
      <p:pic>
        <p:nvPicPr>
          <p:cNvPr id="10" name="Picture 9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3" y="2933723"/>
            <a:ext cx="1844044" cy="103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3.4 Sex Determination Is Chromosomal and Genetic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Sex</a:t>
            </a:r>
            <a:r>
              <a:rPr lang="en-US" dirty="0" smtClean="0"/>
              <a:t> </a:t>
            </a:r>
            <a:r>
              <a:rPr lang="en-US" b="1" dirty="0" smtClean="0"/>
              <a:t>determination</a:t>
            </a:r>
            <a:r>
              <a:rPr lang="en-US" dirty="0" smtClean="0"/>
              <a:t> involves the genetic and biological processes that produce the male and female characteristics of a species</a:t>
            </a:r>
          </a:p>
          <a:p>
            <a:endParaRPr lang="en-US" dirty="0" smtClean="0"/>
          </a:p>
          <a:p>
            <a:r>
              <a:rPr lang="en-US" u="sng" dirty="0" smtClean="0"/>
              <a:t>Chromosomal sex </a:t>
            </a:r>
            <a:r>
              <a:rPr lang="en-US" dirty="0" smtClean="0"/>
              <a:t>is the </a:t>
            </a:r>
            <a:r>
              <a:rPr lang="en-US" u="sng" dirty="0" smtClean="0"/>
              <a:t>presence of chromosomes characteristic of each sex</a:t>
            </a:r>
            <a:r>
              <a:rPr lang="en-US" dirty="0" smtClean="0"/>
              <a:t> and </a:t>
            </a:r>
            <a:r>
              <a:rPr lang="en-US" u="sng" dirty="0" smtClean="0"/>
              <a:t>is determined at the moment of fertilization</a:t>
            </a:r>
          </a:p>
          <a:p>
            <a:endParaRPr lang="en-US" dirty="0" smtClean="0"/>
          </a:p>
          <a:p>
            <a:r>
              <a:rPr lang="en-US" u="sng" dirty="0" smtClean="0"/>
              <a:t>Phenotypic sex </a:t>
            </a:r>
            <a:r>
              <a:rPr lang="en-US" dirty="0" smtClean="0"/>
              <a:t>is the internal and external morphology of each sex, and </a:t>
            </a:r>
            <a:r>
              <a:rPr lang="en-US" u="sng" dirty="0" smtClean="0"/>
              <a:t>results from differences in gene expression</a:t>
            </a:r>
            <a:endParaRPr lang="en-US" u="sng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98D38192-25B6-004F-9048-C15D68771674}" type="slidenum">
              <a:rPr lang="en-US" sz="1200">
                <a:solidFill>
                  <a:srgbClr val="898989"/>
                </a:solidFill>
                <a:latin typeface="Tahoma" charset="0"/>
              </a:rPr>
              <a:pPr algn="r" eaLnBrk="1" hangingPunct="1"/>
              <a:t>15</a:t>
            </a:fld>
            <a:endParaRPr lang="en-US" sz="120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Determination in </a:t>
            </a:r>
            <a:r>
              <a:rPr lang="en-US" i="1" dirty="0" smtClean="0"/>
              <a:t>Drosophila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X/Autosome ratio</a:t>
            </a:r>
            <a:endParaRPr lang="en-US" i="1" dirty="0"/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>
          <a:xfrm>
            <a:off x="190643" y="597515"/>
            <a:ext cx="8775700" cy="5260975"/>
          </a:xfrm>
        </p:spPr>
        <p:txBody>
          <a:bodyPr/>
          <a:lstStyle/>
          <a:p>
            <a:pPr marL="25400" indent="0">
              <a:buNone/>
            </a:pPr>
            <a:endParaRPr lang="en-US" dirty="0" smtClean="0"/>
          </a:p>
          <a:p>
            <a:r>
              <a:rPr lang="en-US" dirty="0" smtClean="0"/>
              <a:t>Females have two X chromosomes and males have one X chromosome</a:t>
            </a:r>
          </a:p>
          <a:p>
            <a:endParaRPr lang="en-US" dirty="0" smtClean="0"/>
          </a:p>
          <a:p>
            <a:r>
              <a:rPr lang="en-US" dirty="0" smtClean="0"/>
              <a:t>Thus in flies, </a:t>
            </a:r>
            <a:r>
              <a:rPr lang="en-US" b="1" dirty="0" smtClean="0"/>
              <a:t>males</a:t>
            </a:r>
            <a:r>
              <a:rPr lang="en-US" dirty="0" smtClean="0"/>
              <a:t> have XO, XYY, or XY (normal), whereas </a:t>
            </a:r>
            <a:r>
              <a:rPr lang="en-US" b="1" dirty="0" smtClean="0"/>
              <a:t>females</a:t>
            </a:r>
            <a:r>
              <a:rPr lang="en-US" dirty="0" smtClean="0"/>
              <a:t> are XXY or XX (normal</a:t>
            </a:r>
            <a:r>
              <a:rPr lang="en-US" dirty="0" smtClean="0"/>
              <a:t>)</a:t>
            </a:r>
          </a:p>
          <a:p>
            <a:pPr marL="25400" indent="0">
              <a:buNone/>
            </a:pPr>
            <a:endParaRPr lang="en-US" dirty="0" smtClean="0"/>
          </a:p>
          <a:p>
            <a:r>
              <a:rPr lang="en-US" dirty="0"/>
              <a:t>The </a:t>
            </a:r>
            <a:r>
              <a:rPr lang="en-US" b="1" dirty="0"/>
              <a:t>X/A</a:t>
            </a:r>
            <a:r>
              <a:rPr lang="en-US" dirty="0"/>
              <a:t> </a:t>
            </a:r>
            <a:r>
              <a:rPr lang="en-US" b="1" dirty="0"/>
              <a:t>ratio</a:t>
            </a:r>
            <a:r>
              <a:rPr lang="en-US" dirty="0"/>
              <a:t> or </a:t>
            </a:r>
            <a:r>
              <a:rPr lang="en-US" b="1" dirty="0"/>
              <a:t>X/autosome</a:t>
            </a:r>
            <a:r>
              <a:rPr lang="en-US" dirty="0"/>
              <a:t> </a:t>
            </a:r>
            <a:r>
              <a:rPr lang="en-US" b="1" dirty="0"/>
              <a:t>ratio</a:t>
            </a:r>
            <a:r>
              <a:rPr lang="en-US" dirty="0"/>
              <a:t> determines gender based on the number of X chromosomes to sets of autosomes</a:t>
            </a:r>
          </a:p>
          <a:p>
            <a:endParaRPr lang="en-US" dirty="0"/>
          </a:p>
          <a:p>
            <a:r>
              <a:rPr lang="en-US" dirty="0"/>
              <a:t>Males have an X/A ratio of 0.5 and females have a ratio of 1.0</a:t>
            </a:r>
          </a:p>
          <a:p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9D609106-7B71-364A-B246-7065DB91755D}" type="slidenum">
              <a:rPr lang="en-US" sz="1200">
                <a:solidFill>
                  <a:srgbClr val="898989"/>
                </a:solidFill>
                <a:latin typeface="Tahoma" charset="0"/>
              </a:rPr>
              <a:pPr algn="r" eaLnBrk="1" hangingPunct="1"/>
              <a:t>16</a:t>
            </a:fld>
            <a:endParaRPr lang="en-US" sz="120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Mammalian Sex Determination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Placental mammals have X and Y chromosomes too</a:t>
            </a:r>
          </a:p>
          <a:p>
            <a:endParaRPr lang="en-US" dirty="0" smtClean="0"/>
          </a:p>
          <a:p>
            <a:r>
              <a:rPr lang="en-US" b="1" dirty="0" smtClean="0"/>
              <a:t>In mammals sex </a:t>
            </a:r>
            <a:r>
              <a:rPr lang="en-US" b="1" dirty="0" smtClean="0"/>
              <a:t>determination depends on the presence or absence of a single gene, </a:t>
            </a:r>
            <a:r>
              <a:rPr lang="en-US" b="1" i="1" u="sng" dirty="0" smtClean="0"/>
              <a:t>SRY</a:t>
            </a:r>
            <a:r>
              <a:rPr lang="en-US" b="1" u="sng" dirty="0" smtClean="0"/>
              <a:t>, found on the Y chromosome</a:t>
            </a:r>
          </a:p>
          <a:p>
            <a:endParaRPr lang="en-US" dirty="0" smtClean="0"/>
          </a:p>
          <a:p>
            <a:r>
              <a:rPr lang="en-US" dirty="0" smtClean="0"/>
              <a:t>In mammals, males can be XY (normal), XXY, or XYY; females are XX (normal), XO, or XXX</a:t>
            </a:r>
          </a:p>
          <a:p>
            <a:endParaRPr lang="en-US" dirty="0" smtClean="0"/>
          </a:p>
          <a:p>
            <a:r>
              <a:rPr lang="en-US" i="1" u="sng" dirty="0" smtClean="0"/>
              <a:t>SRY</a:t>
            </a:r>
            <a:r>
              <a:rPr lang="en-US" u="sng" dirty="0" smtClean="0"/>
              <a:t> produces a transcription factor needed for male-specific gene expression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40991D1B-CF28-6E43-8E84-DF0D1A65B174}" type="slidenum">
              <a:rPr lang="en-US" sz="1200">
                <a:solidFill>
                  <a:srgbClr val="898989"/>
                </a:solidFill>
                <a:latin typeface="Tahoma" charset="0"/>
              </a:rPr>
              <a:pPr algn="r" eaLnBrk="1" hangingPunct="1"/>
              <a:t>17</a:t>
            </a:fld>
            <a:endParaRPr lang="en-US" sz="120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SRY</a:t>
            </a:r>
            <a:endParaRPr lang="en-US" i="1" dirty="0"/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mammalian embryos have clusters of tissue called undifferentiated gonads, which can develop as ovaries or testes</a:t>
            </a:r>
          </a:p>
          <a:p>
            <a:endParaRPr lang="en-US" dirty="0" smtClean="0"/>
          </a:p>
          <a:p>
            <a:r>
              <a:rPr lang="en-US" dirty="0" smtClean="0"/>
              <a:t>Expression of </a:t>
            </a:r>
            <a:r>
              <a:rPr lang="en-US" i="1" dirty="0" smtClean="0"/>
              <a:t>SRY</a:t>
            </a:r>
            <a:r>
              <a:rPr lang="en-US" dirty="0" smtClean="0"/>
              <a:t> initiates testicular development of the undifferentiated gonads</a:t>
            </a:r>
          </a:p>
          <a:p>
            <a:endParaRPr lang="en-US" dirty="0" smtClean="0"/>
          </a:p>
          <a:p>
            <a:r>
              <a:rPr lang="en-US" dirty="0" smtClean="0"/>
              <a:t>The absence of </a:t>
            </a:r>
            <a:r>
              <a:rPr lang="en-US" i="1" dirty="0" smtClean="0"/>
              <a:t>SRY</a:t>
            </a:r>
            <a:r>
              <a:rPr lang="en-US" dirty="0" smtClean="0"/>
              <a:t> expression allows the default state, female, to develop</a:t>
            </a:r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80293A8A-7786-674F-8E7C-07471E4C961C}" type="slidenum">
              <a:rPr lang="en-US" sz="1200">
                <a:solidFill>
                  <a:srgbClr val="898989"/>
                </a:solidFill>
                <a:latin typeface="Tahoma" charset="0"/>
              </a:rPr>
              <a:pPr algn="r" eaLnBrk="1" hangingPunct="1"/>
              <a:t>18</a:t>
            </a:fld>
            <a:endParaRPr lang="en-US" sz="120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21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210312"/>
            <a:ext cx="3974592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3.21 Mammalian sex determination is initiated </a:t>
            </a:r>
            <a:r>
              <a:rPr lang="en-US" dirty="0" smtClean="0"/>
              <a:t>by the </a:t>
            </a:r>
            <a:r>
              <a:rPr lang="en-US" dirty="0"/>
              <a:t>Y-linked </a:t>
            </a:r>
            <a:r>
              <a:rPr lang="en-US" i="1" dirty="0"/>
              <a:t>SRY</a:t>
            </a:r>
            <a:r>
              <a:rPr lang="en-US" dirty="0"/>
              <a:t> gene.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98989"/>
                </a:solidFill>
                <a:latin typeface="Tahoma" charset="0"/>
              </a:rPr>
              <a:t>98</a:t>
            </a:r>
            <a:endParaRPr lang="en-US" sz="1200" dirty="0">
              <a:solidFill>
                <a:srgbClr val="898989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5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3.3 The Chromosome Theory of Heredity Proposes That Genes Are Carried on Chromosomes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Sutton and </a:t>
            </a:r>
            <a:r>
              <a:rPr lang="en-US" dirty="0" err="1" smtClean="0"/>
              <a:t>Boveri</a:t>
            </a:r>
            <a:r>
              <a:rPr lang="en-US" dirty="0" smtClean="0"/>
              <a:t> proposed that chromosome behavior in meiosis mirrors hereditary transmission of </a:t>
            </a:r>
            <a:r>
              <a:rPr lang="en-US" dirty="0" smtClean="0"/>
              <a:t>genes = </a:t>
            </a:r>
            <a:r>
              <a:rPr lang="en-US" u="sng" dirty="0" smtClean="0"/>
              <a:t>segregation of alleles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dirty="0" smtClean="0"/>
              <a:t>Morgan studied fruit flies, </a:t>
            </a:r>
            <a:r>
              <a:rPr lang="en-US" i="1" dirty="0" smtClean="0"/>
              <a:t>Drosophila</a:t>
            </a:r>
            <a:r>
              <a:rPr lang="en-US" dirty="0" smtClean="0"/>
              <a:t> </a:t>
            </a:r>
            <a:r>
              <a:rPr lang="en-US" i="1" dirty="0" smtClean="0"/>
              <a:t>melanogaster</a:t>
            </a:r>
            <a:r>
              <a:rPr lang="en-US" dirty="0" smtClean="0"/>
              <a:t>, to test Mendel</a:t>
            </a:r>
            <a:r>
              <a:rPr lang="ja-JP" altLang="en-US" dirty="0" smtClean="0"/>
              <a:t>’</a:t>
            </a:r>
            <a:r>
              <a:rPr lang="en-US" dirty="0" smtClean="0"/>
              <a:t>s rules on a natural, rather than domesticated, species </a:t>
            </a:r>
          </a:p>
          <a:p>
            <a:endParaRPr lang="en-US" dirty="0" smtClean="0"/>
          </a:p>
          <a:p>
            <a:r>
              <a:rPr lang="en-US" dirty="0" smtClean="0"/>
              <a:t>The term </a:t>
            </a:r>
            <a:r>
              <a:rPr lang="ja-JP" altLang="en-US" dirty="0" smtClean="0"/>
              <a:t>“</a:t>
            </a:r>
            <a:r>
              <a:rPr lang="en-US" dirty="0" smtClean="0"/>
              <a:t>wild type</a:t>
            </a:r>
            <a:r>
              <a:rPr lang="ja-JP" altLang="en-US" dirty="0" smtClean="0"/>
              <a:t>”</a:t>
            </a:r>
            <a:r>
              <a:rPr lang="en-US" dirty="0" smtClean="0"/>
              <a:t> signifies the phenotype most common in a population</a:t>
            </a:r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6BD66512-4EA4-BC4A-A5B6-6A2AB5A71214}" type="slidenum">
              <a:rPr lang="en-US" sz="1200">
                <a:solidFill>
                  <a:srgbClr val="898989"/>
                </a:solidFill>
                <a:latin typeface="Tahoma" charset="0"/>
              </a:rPr>
              <a:pPr algn="r" eaLnBrk="1" hangingPunct="1"/>
              <a:t>2</a:t>
            </a:fld>
            <a:endParaRPr lang="en-US" sz="120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Diversity of Sex Determination</a:t>
            </a:r>
            <a:endParaRPr lang="en-US"/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different system, the </a:t>
            </a:r>
            <a:r>
              <a:rPr lang="en-US" b="1" dirty="0" smtClean="0"/>
              <a:t>Z/W</a:t>
            </a:r>
            <a:r>
              <a:rPr lang="en-US" dirty="0" smtClean="0"/>
              <a:t> </a:t>
            </a:r>
            <a:r>
              <a:rPr lang="en-US" b="1" dirty="0" smtClean="0"/>
              <a:t>system</a:t>
            </a:r>
            <a:r>
              <a:rPr lang="en-US" dirty="0" smtClean="0"/>
              <a:t>, is used by birds, some reptiles, some fish, butterflies, and moths</a:t>
            </a:r>
          </a:p>
          <a:p>
            <a:endParaRPr lang="en-US" dirty="0" smtClean="0"/>
          </a:p>
          <a:p>
            <a:r>
              <a:rPr lang="en-US" dirty="0" smtClean="0"/>
              <a:t>In this system </a:t>
            </a:r>
            <a:r>
              <a:rPr lang="en-US" u="sng" dirty="0" smtClean="0"/>
              <a:t>females have two different sex chromosomes (</a:t>
            </a:r>
            <a:r>
              <a:rPr lang="en-US" i="1" u="sng" dirty="0" smtClean="0"/>
              <a:t>ZW</a:t>
            </a:r>
            <a:r>
              <a:rPr lang="en-US" u="sng" dirty="0" smtClean="0"/>
              <a:t>)</a:t>
            </a:r>
            <a:r>
              <a:rPr lang="en-US" dirty="0" smtClean="0"/>
              <a:t>, and </a:t>
            </a:r>
            <a:r>
              <a:rPr lang="en-US" u="sng" dirty="0" smtClean="0"/>
              <a:t>males have two sex chromosomes that are the same (</a:t>
            </a:r>
            <a:r>
              <a:rPr lang="en-US" i="1" u="sng" dirty="0" smtClean="0"/>
              <a:t>ZZ</a:t>
            </a:r>
            <a:r>
              <a:rPr lang="en-US" u="sng" dirty="0" smtClean="0"/>
              <a:t>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87B90300-50E0-1941-AA9D-F79324EAA520}" type="slidenum">
              <a:rPr lang="en-US" sz="1200">
                <a:solidFill>
                  <a:srgbClr val="898989"/>
                </a:solidFill>
                <a:latin typeface="Tahoma" charset="0"/>
              </a:rPr>
              <a:pPr algn="r" eaLnBrk="1" hangingPunct="1"/>
              <a:t>20</a:t>
            </a:fld>
            <a:endParaRPr lang="en-US" sz="120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22FigureA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6" y="210312"/>
            <a:ext cx="7150608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3.22a </a:t>
            </a:r>
            <a:r>
              <a:rPr lang="en-US" dirty="0"/>
              <a:t>ZW inheritance of feather form in poultry </a:t>
            </a:r>
            <a:r>
              <a:rPr lang="en-US" dirty="0" smtClean="0"/>
              <a:t>is revealed by </a:t>
            </a:r>
            <a:r>
              <a:rPr lang="en-US" dirty="0"/>
              <a:t>analysis of reciprocal crosses.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98989"/>
                </a:solidFill>
                <a:latin typeface="Tahoma" charset="0"/>
              </a:rPr>
              <a:t>100</a:t>
            </a:r>
            <a:endParaRPr lang="en-US" sz="1200" dirty="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7842" y="186452"/>
            <a:ext cx="2716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Recessive is white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95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Expression of X-Linked Recessive Traits</a:t>
            </a:r>
            <a:endParaRPr lang="en-US"/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hallmark of recessive X-linked inheritance </a:t>
            </a:r>
            <a:r>
              <a:rPr lang="en-US" dirty="0" smtClean="0"/>
              <a:t>in human is </a:t>
            </a:r>
            <a:r>
              <a:rPr lang="en-US" dirty="0" smtClean="0"/>
              <a:t>the expression of the trait much more often in males than in </a:t>
            </a:r>
            <a:r>
              <a:rPr lang="en-US" dirty="0" smtClean="0"/>
              <a:t>females.</a:t>
            </a:r>
          </a:p>
          <a:p>
            <a:endParaRPr lang="en-US" dirty="0"/>
          </a:p>
          <a:p>
            <a:pPr marL="25400" indent="0">
              <a:buNone/>
            </a:pPr>
            <a:r>
              <a:rPr lang="en-US" dirty="0" smtClean="0"/>
              <a:t>CAN YOU TELL MY WHY?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Humans have numerous X-linked recessive traits</a:t>
            </a:r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2BC647C7-8197-2D43-91E9-5CC361BF9985}" type="slidenum">
              <a:rPr lang="en-US" sz="1200">
                <a:solidFill>
                  <a:srgbClr val="898989"/>
                </a:solidFill>
                <a:latin typeface="Tahoma" charset="0"/>
              </a:rPr>
              <a:pPr algn="r" eaLnBrk="1" hangingPunct="1"/>
              <a:t>22</a:t>
            </a:fld>
            <a:endParaRPr lang="en-US" sz="120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3.5 Human Sex-Linked Transmission Follows Distinct Patterns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="1" dirty="0" smtClean="0"/>
              <a:t>X-linked</a:t>
            </a:r>
            <a:r>
              <a:rPr lang="en-US" dirty="0" smtClean="0"/>
              <a:t> </a:t>
            </a:r>
            <a:r>
              <a:rPr lang="en-US" b="1" dirty="0" smtClean="0"/>
              <a:t>recessive</a:t>
            </a:r>
            <a:r>
              <a:rPr lang="en-US" dirty="0" smtClean="0"/>
              <a:t> inheritance, females </a:t>
            </a:r>
            <a:r>
              <a:rPr lang="en-US" dirty="0" smtClean="0"/>
              <a:t>homozygous for </a:t>
            </a:r>
            <a:r>
              <a:rPr lang="en-US" dirty="0" smtClean="0"/>
              <a:t>the recessive allele 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30000" dirty="0" err="1"/>
              <a:t>a</a:t>
            </a:r>
            <a:r>
              <a:rPr lang="en-US" dirty="0" err="1"/>
              <a:t>X</a:t>
            </a:r>
            <a:r>
              <a:rPr lang="en-US" baseline="30000" dirty="0" err="1"/>
              <a:t>a</a:t>
            </a:r>
            <a:r>
              <a:rPr lang="en-US" dirty="0"/>
              <a:t>) or </a:t>
            </a:r>
            <a:r>
              <a:rPr lang="en-US" dirty="0" smtClean="0"/>
              <a:t>males </a:t>
            </a:r>
            <a:r>
              <a:rPr lang="en-US" dirty="0" err="1" smtClean="0"/>
              <a:t>hemizygous</a:t>
            </a:r>
            <a:r>
              <a:rPr lang="en-US" dirty="0" smtClean="0"/>
              <a:t> for it 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30000" dirty="0" err="1" smtClean="0"/>
              <a:t>a</a:t>
            </a:r>
            <a:r>
              <a:rPr lang="en-US" dirty="0" err="1" smtClean="0"/>
              <a:t>Y</a:t>
            </a:r>
            <a:r>
              <a:rPr lang="en-US" dirty="0" smtClean="0"/>
              <a:t>) display </a:t>
            </a:r>
            <a:r>
              <a:rPr lang="en-US" dirty="0" smtClean="0"/>
              <a:t>the recessive phenotype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b="1" dirty="0" smtClean="0"/>
              <a:t>X-linked</a:t>
            </a:r>
            <a:r>
              <a:rPr lang="en-US" dirty="0" smtClean="0"/>
              <a:t> </a:t>
            </a:r>
            <a:r>
              <a:rPr lang="en-US" b="1" dirty="0" smtClean="0"/>
              <a:t>dominant</a:t>
            </a:r>
            <a:r>
              <a:rPr lang="en-US" dirty="0" smtClean="0"/>
              <a:t> traits, females </a:t>
            </a:r>
            <a:r>
              <a:rPr lang="en-US" dirty="0"/>
              <a:t>heterozygous (</a:t>
            </a:r>
            <a:r>
              <a:rPr lang="en-US" dirty="0" err="1" smtClean="0"/>
              <a:t>X</a:t>
            </a:r>
            <a:r>
              <a:rPr lang="en-US" baseline="30000" dirty="0" err="1" smtClean="0"/>
              <a:t>a</a:t>
            </a:r>
            <a:r>
              <a:rPr lang="en-US" dirty="0" err="1" smtClean="0"/>
              <a:t>X</a:t>
            </a:r>
            <a:r>
              <a:rPr lang="en-US" baseline="30000" dirty="0" err="1" smtClean="0"/>
              <a:t>A</a:t>
            </a:r>
            <a:r>
              <a:rPr lang="en-US" dirty="0" smtClean="0"/>
              <a:t>) </a:t>
            </a:r>
            <a:r>
              <a:rPr lang="en-US" dirty="0" smtClean="0"/>
              <a:t>and males </a:t>
            </a:r>
            <a:r>
              <a:rPr lang="en-US" dirty="0" err="1" smtClean="0"/>
              <a:t>hemizygous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X</a:t>
            </a:r>
            <a:r>
              <a:rPr lang="en-US" baseline="30000" dirty="0" smtClean="0"/>
              <a:t>A</a:t>
            </a:r>
            <a:r>
              <a:rPr lang="en-US" dirty="0" smtClean="0"/>
              <a:t>Y</a:t>
            </a:r>
            <a:r>
              <a:rPr lang="en-US" dirty="0"/>
              <a:t>) for </a:t>
            </a:r>
            <a:r>
              <a:rPr lang="en-US" dirty="0" smtClean="0"/>
              <a:t>the dominant allele express the dominant phenotype</a:t>
            </a:r>
          </a:p>
          <a:p>
            <a:endParaRPr lang="en-US" dirty="0" smtClean="0"/>
          </a:p>
          <a:p>
            <a:r>
              <a:rPr lang="en-US" dirty="0" err="1" smtClean="0"/>
              <a:t>Hemizygous</a:t>
            </a:r>
            <a:r>
              <a:rPr lang="en-US" dirty="0" smtClean="0"/>
              <a:t> males display any allele on their single X whether the allele is recessive or dominant in females</a:t>
            </a:r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8D71C2FD-73AA-CB48-B4D9-EA0DB795DA12}" type="slidenum">
              <a:rPr lang="en-US" sz="1200">
                <a:solidFill>
                  <a:srgbClr val="898989"/>
                </a:solidFill>
                <a:latin typeface="Tahoma" charset="0"/>
              </a:rPr>
              <a:pPr algn="r" eaLnBrk="1" hangingPunct="1"/>
              <a:t>23</a:t>
            </a:fld>
            <a:endParaRPr lang="en-US" sz="120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_02Tabl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914400"/>
            <a:ext cx="8546592" cy="5029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3.2 A Short List of Human X-Linked Dominant and X-Linked Recessive </a:t>
            </a:r>
            <a:r>
              <a:rPr lang="en-US" dirty="0" smtClean="0"/>
              <a:t>Traits</a:t>
            </a:r>
            <a:endParaRPr lang="en-US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98989"/>
                </a:solidFill>
                <a:latin typeface="Tahoma" charset="0"/>
              </a:rPr>
              <a:t>104</a:t>
            </a:r>
            <a:endParaRPr lang="en-US" sz="1200" dirty="0">
              <a:solidFill>
                <a:srgbClr val="898989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69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Features of X-Linked Recessive Inheritance</a:t>
            </a:r>
            <a:endParaRPr lang="en-US"/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>
          <a:xfrm>
            <a:off x="190643" y="1020840"/>
            <a:ext cx="8775700" cy="5260975"/>
          </a:xfrm>
        </p:spPr>
        <p:txBody>
          <a:bodyPr/>
          <a:lstStyle/>
          <a:p>
            <a:r>
              <a:rPr lang="en-US" sz="2400" dirty="0" smtClean="0"/>
              <a:t>Many more males than females express X-linked traits due to </a:t>
            </a:r>
            <a:r>
              <a:rPr lang="en-US" sz="2400" dirty="0" err="1" smtClean="0"/>
              <a:t>hemizygosity</a:t>
            </a:r>
            <a:r>
              <a:rPr lang="en-US" sz="2400" dirty="0" smtClean="0"/>
              <a:t> (XY)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 recessive male mated to a homozygous dominant female </a:t>
            </a:r>
            <a:r>
              <a:rPr lang="en-US" sz="2400" dirty="0" smtClean="0"/>
              <a:t>(</a:t>
            </a:r>
            <a:r>
              <a:rPr lang="en-US" sz="2400" dirty="0" err="1" smtClean="0"/>
              <a:t>X</a:t>
            </a:r>
            <a:r>
              <a:rPr lang="en-US" sz="2400" baseline="30000" dirty="0" err="1" smtClean="0"/>
              <a:t>a</a:t>
            </a:r>
            <a:r>
              <a:rPr lang="en-US" sz="2400" dirty="0" err="1" smtClean="0"/>
              <a:t>Y</a:t>
            </a:r>
            <a:r>
              <a:rPr lang="en-US" sz="2400" dirty="0" smtClean="0"/>
              <a:t> / X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X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) </a:t>
            </a:r>
            <a:r>
              <a:rPr lang="en-US" sz="2400" dirty="0"/>
              <a:t>produces </a:t>
            </a:r>
            <a:r>
              <a:rPr lang="en-US" sz="2400" dirty="0" smtClean="0"/>
              <a:t>all offspring with the dominant </a:t>
            </a:r>
            <a:r>
              <a:rPr lang="en-US" sz="2400" dirty="0"/>
              <a:t>phenotype </a:t>
            </a:r>
            <a:r>
              <a:rPr lang="en-US" sz="2400" dirty="0" smtClean="0"/>
              <a:t>(X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Y, </a:t>
            </a:r>
            <a:r>
              <a:rPr lang="en-US" sz="2400" dirty="0" err="1" smtClean="0"/>
              <a:t>X</a:t>
            </a:r>
            <a:r>
              <a:rPr lang="en-US" sz="2400" baseline="30000" dirty="0" err="1" smtClean="0"/>
              <a:t>A</a:t>
            </a:r>
            <a:r>
              <a:rPr lang="en-US" sz="2400" dirty="0" err="1" smtClean="0"/>
              <a:t>X</a:t>
            </a:r>
            <a:r>
              <a:rPr lang="en-US" sz="2400" baseline="30000" dirty="0" err="1" smtClean="0"/>
              <a:t>a</a:t>
            </a:r>
            <a:r>
              <a:rPr lang="en-US" sz="2400" dirty="0"/>
              <a:t>)</a:t>
            </a:r>
            <a:r>
              <a:rPr lang="en-US" sz="2400" dirty="0" smtClean="0"/>
              <a:t>, </a:t>
            </a:r>
            <a:r>
              <a:rPr lang="en-US" sz="2400" dirty="0" smtClean="0"/>
              <a:t>and all female offspring are </a:t>
            </a:r>
            <a:r>
              <a:rPr lang="en-US" sz="2400" dirty="0" smtClean="0"/>
              <a:t>carriers</a:t>
            </a:r>
          </a:p>
          <a:p>
            <a:endParaRPr lang="en-US" sz="2400" dirty="0" smtClean="0"/>
          </a:p>
          <a:p>
            <a:r>
              <a:rPr lang="en-US" sz="2400" dirty="0" err="1"/>
              <a:t>Matings</a:t>
            </a:r>
            <a:r>
              <a:rPr lang="en-US" sz="2400" dirty="0"/>
              <a:t> of recessive </a:t>
            </a:r>
            <a:r>
              <a:rPr lang="en-US" sz="2400" dirty="0" smtClean="0"/>
              <a:t>males with </a:t>
            </a:r>
            <a:r>
              <a:rPr lang="en-US" sz="2400" dirty="0"/>
              <a:t>carrier </a:t>
            </a:r>
            <a:r>
              <a:rPr lang="en-US" sz="2400" dirty="0" smtClean="0"/>
              <a:t>females (heterozygous) </a:t>
            </a:r>
            <a:r>
              <a:rPr lang="en-US" sz="2400" dirty="0"/>
              <a:t>(</a:t>
            </a:r>
            <a:r>
              <a:rPr lang="en-US" sz="2400" dirty="0" err="1"/>
              <a:t>X</a:t>
            </a:r>
            <a:r>
              <a:rPr lang="en-US" sz="2400" baseline="30000" dirty="0" err="1"/>
              <a:t>a</a:t>
            </a:r>
            <a:r>
              <a:rPr lang="en-US" sz="2400" dirty="0" err="1"/>
              <a:t>Y</a:t>
            </a:r>
            <a:r>
              <a:rPr lang="en-US" sz="2400" dirty="0"/>
              <a:t> / </a:t>
            </a:r>
            <a:r>
              <a:rPr lang="en-US" sz="2400" dirty="0" err="1" smtClean="0"/>
              <a:t>X</a:t>
            </a:r>
            <a:r>
              <a:rPr lang="en-US" sz="2400" baseline="30000" dirty="0" err="1" smtClean="0"/>
              <a:t>A</a:t>
            </a:r>
            <a:r>
              <a:rPr lang="en-US" sz="2400" dirty="0" err="1" smtClean="0"/>
              <a:t>X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) give </a:t>
            </a:r>
            <a:r>
              <a:rPr lang="en-US" sz="2400" dirty="0"/>
              <a:t>half dominant and half recessive offspring of both </a:t>
            </a:r>
            <a:r>
              <a:rPr lang="en-US" sz="2400" dirty="0" smtClean="0"/>
              <a:t>sexes (</a:t>
            </a:r>
            <a:r>
              <a:rPr lang="en-US" sz="2400" dirty="0" err="1" smtClean="0"/>
              <a:t>X</a:t>
            </a:r>
            <a:r>
              <a:rPr lang="en-US" sz="2400" baseline="30000" dirty="0" err="1" smtClean="0"/>
              <a:t>a</a:t>
            </a:r>
            <a:r>
              <a:rPr lang="en-US" sz="2400" dirty="0" err="1" smtClean="0"/>
              <a:t>Y</a:t>
            </a:r>
            <a:r>
              <a:rPr lang="en-US" sz="2400" dirty="0" smtClean="0"/>
              <a:t>, X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Y, </a:t>
            </a:r>
            <a:r>
              <a:rPr lang="en-US" sz="2400" dirty="0" err="1" smtClean="0"/>
              <a:t>X</a:t>
            </a:r>
            <a:r>
              <a:rPr lang="en-US" sz="2400" baseline="30000" dirty="0" err="1" smtClean="0"/>
              <a:t>A</a:t>
            </a:r>
            <a:r>
              <a:rPr lang="en-US" sz="2400" dirty="0" err="1" smtClean="0"/>
              <a:t>X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err="1" smtClean="0"/>
              <a:t>X</a:t>
            </a:r>
            <a:r>
              <a:rPr lang="en-US" sz="2400" baseline="30000" dirty="0" err="1" smtClean="0"/>
              <a:t>a</a:t>
            </a:r>
            <a:r>
              <a:rPr lang="en-US" sz="2400" dirty="0" err="1" smtClean="0"/>
              <a:t>X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 )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Matings</a:t>
            </a:r>
            <a:r>
              <a:rPr lang="en-US" sz="2400" dirty="0"/>
              <a:t> of homozygous recessive females with dominant males 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X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Y </a:t>
            </a:r>
            <a:r>
              <a:rPr lang="en-US" sz="2400" dirty="0"/>
              <a:t>/ </a:t>
            </a:r>
            <a:r>
              <a:rPr lang="en-US" sz="2400" dirty="0" err="1" smtClean="0"/>
              <a:t>X</a:t>
            </a:r>
            <a:r>
              <a:rPr lang="en-US" sz="2400" baseline="30000" dirty="0" err="1" smtClean="0"/>
              <a:t>a</a:t>
            </a:r>
            <a:r>
              <a:rPr lang="en-US" sz="2400" dirty="0" err="1" smtClean="0"/>
              <a:t>X</a:t>
            </a:r>
            <a:r>
              <a:rPr lang="en-US" sz="2400" baseline="30000" dirty="0" err="1"/>
              <a:t>a</a:t>
            </a:r>
            <a:r>
              <a:rPr lang="en-US" sz="2400" dirty="0" smtClean="0"/>
              <a:t>) produce </a:t>
            </a:r>
            <a:r>
              <a:rPr lang="en-US" sz="2400" dirty="0"/>
              <a:t>all dominant (carrier) female offspring </a:t>
            </a:r>
            <a:r>
              <a:rPr lang="en-US" sz="2400" dirty="0" smtClean="0"/>
              <a:t>(</a:t>
            </a:r>
            <a:r>
              <a:rPr lang="en-US" sz="2400" dirty="0" err="1" smtClean="0"/>
              <a:t>X</a:t>
            </a:r>
            <a:r>
              <a:rPr lang="en-US" sz="2400" baseline="30000" dirty="0" err="1" smtClean="0"/>
              <a:t>A</a:t>
            </a:r>
            <a:r>
              <a:rPr lang="en-US" sz="2400" dirty="0" err="1" smtClean="0"/>
              <a:t>X</a:t>
            </a:r>
            <a:r>
              <a:rPr lang="en-US" sz="2400" baseline="30000" dirty="0" err="1" smtClean="0"/>
              <a:t>a</a:t>
            </a:r>
            <a:r>
              <a:rPr lang="en-US" sz="2400" dirty="0"/>
              <a:t>) </a:t>
            </a:r>
            <a:r>
              <a:rPr lang="en-US" sz="2400" dirty="0" smtClean="0"/>
              <a:t>and </a:t>
            </a:r>
            <a:r>
              <a:rPr lang="en-US" sz="2400" dirty="0"/>
              <a:t>all recessive male </a:t>
            </a:r>
            <a:r>
              <a:rPr lang="en-US" sz="2400" dirty="0" smtClean="0"/>
              <a:t>offspring </a:t>
            </a:r>
            <a:r>
              <a:rPr lang="en-US" sz="2400" dirty="0"/>
              <a:t>(</a:t>
            </a:r>
            <a:r>
              <a:rPr lang="en-US" sz="2400" dirty="0" err="1" smtClean="0"/>
              <a:t>X</a:t>
            </a:r>
            <a:r>
              <a:rPr lang="en-US" sz="2400" baseline="30000" dirty="0" err="1" smtClean="0"/>
              <a:t>a</a:t>
            </a:r>
            <a:r>
              <a:rPr lang="en-US" sz="2400" dirty="0" err="1" smtClean="0"/>
              <a:t>Y</a:t>
            </a:r>
            <a:r>
              <a:rPr lang="en-US" sz="2400" dirty="0" smtClean="0"/>
              <a:t>) </a:t>
            </a:r>
            <a:endParaRPr lang="en-US" sz="2400" dirty="0"/>
          </a:p>
          <a:p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4E97DF51-000A-8646-BCA2-8A2B2D6E5EAC}" type="slidenum">
              <a:rPr lang="en-US" sz="1200">
                <a:solidFill>
                  <a:srgbClr val="898989"/>
                </a:solidFill>
                <a:latin typeface="Tahoma" charset="0"/>
              </a:rPr>
              <a:pPr algn="r" eaLnBrk="1" hangingPunct="1"/>
              <a:t>25</a:t>
            </a:fld>
            <a:endParaRPr lang="en-US" sz="120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_23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255776"/>
            <a:ext cx="8546592" cy="43464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Figure 3.23 An idealized </a:t>
            </a:r>
            <a:r>
              <a:rPr lang="en-US" sz="1800" dirty="0" smtClean="0"/>
              <a:t>example of </a:t>
            </a:r>
            <a:r>
              <a:rPr lang="en-US" sz="1800" dirty="0"/>
              <a:t>X-linked recessive inheritance.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98989"/>
                </a:solidFill>
                <a:latin typeface="Tahoma" charset="0"/>
              </a:rPr>
              <a:t>107</a:t>
            </a:r>
            <a:endParaRPr lang="en-US" sz="1200" dirty="0">
              <a:solidFill>
                <a:srgbClr val="898989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0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Hemophilia A Is an X-Linked Recessive Trait</a:t>
            </a:r>
            <a:endParaRPr lang="en-US"/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Hemophilia A is caused by a mutation in the </a:t>
            </a:r>
            <a:r>
              <a:rPr lang="en-US" i="1" dirty="0" smtClean="0"/>
              <a:t>factor</a:t>
            </a:r>
            <a:r>
              <a:rPr lang="en-US" dirty="0" smtClean="0"/>
              <a:t> </a:t>
            </a:r>
            <a:r>
              <a:rPr lang="en-US" i="1" dirty="0" smtClean="0"/>
              <a:t>VIII</a:t>
            </a:r>
            <a:r>
              <a:rPr lang="en-US" dirty="0" smtClean="0"/>
              <a:t> gene on the X chromosome</a:t>
            </a:r>
          </a:p>
          <a:p>
            <a:endParaRPr lang="en-US" dirty="0" smtClean="0"/>
          </a:p>
          <a:p>
            <a:r>
              <a:rPr lang="en-US" dirty="0" smtClean="0"/>
              <a:t>The mutant allele produces a nonfunctional blood-clotting protein</a:t>
            </a:r>
          </a:p>
          <a:p>
            <a:endParaRPr lang="en-US" dirty="0" smtClean="0"/>
          </a:p>
          <a:p>
            <a:r>
              <a:rPr lang="en-US" dirty="0" smtClean="0"/>
              <a:t>A de novo (newly occurring) mutation is thought to have been passed from Queen Victoria of England to some of her offspring</a:t>
            </a:r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1E094574-27A0-5643-8F11-EE0A56DC6ACD}" type="slidenum">
              <a:rPr lang="en-US" sz="1200">
                <a:solidFill>
                  <a:srgbClr val="898989"/>
                </a:solidFill>
                <a:latin typeface="Tahoma" charset="0"/>
              </a:rPr>
              <a:pPr algn="r" eaLnBrk="1" hangingPunct="1"/>
              <a:t>27</a:t>
            </a:fld>
            <a:endParaRPr lang="en-US" sz="120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X-Linked Dominant Trait Transmission</a:t>
            </a:r>
            <a:endParaRPr lang="en-US"/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distinctive characteristics of X-linked dominant traits are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Heterozygous females mated to wild-type males 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30000" dirty="0" err="1"/>
              <a:t>a</a:t>
            </a:r>
            <a:r>
              <a:rPr lang="en-US" dirty="0" err="1"/>
              <a:t>Y</a:t>
            </a:r>
            <a:r>
              <a:rPr lang="en-US" dirty="0"/>
              <a:t> / </a:t>
            </a:r>
            <a:r>
              <a:rPr lang="en-US" dirty="0" err="1"/>
              <a:t>X</a:t>
            </a:r>
            <a:r>
              <a:rPr lang="en-US" baseline="30000" dirty="0" err="1"/>
              <a:t>A</a:t>
            </a:r>
            <a:r>
              <a:rPr lang="en-US" dirty="0" err="1"/>
              <a:t>X</a:t>
            </a:r>
            <a:r>
              <a:rPr lang="en-US" baseline="30000" dirty="0" err="1"/>
              <a:t>a</a:t>
            </a:r>
            <a:r>
              <a:rPr lang="en-US" dirty="0"/>
              <a:t>) </a:t>
            </a:r>
            <a:r>
              <a:rPr lang="en-US" dirty="0" smtClean="0"/>
              <a:t>transmit </a:t>
            </a:r>
            <a:r>
              <a:rPr lang="en-US" dirty="0" smtClean="0"/>
              <a:t>the dominant allele to half their progeny of each </a:t>
            </a:r>
            <a:r>
              <a:rPr lang="en-US" dirty="0" smtClean="0"/>
              <a:t>sex </a:t>
            </a:r>
            <a:r>
              <a:rPr lang="en-US" dirty="0"/>
              <a:t>(X</a:t>
            </a:r>
            <a:r>
              <a:rPr lang="en-US" baseline="30000" dirty="0"/>
              <a:t>A</a:t>
            </a:r>
            <a:r>
              <a:rPr lang="en-US" dirty="0"/>
              <a:t>Y</a:t>
            </a:r>
            <a:r>
              <a:rPr lang="en-US" dirty="0" smtClean="0"/>
              <a:t>, </a:t>
            </a:r>
            <a:r>
              <a:rPr lang="en-US" dirty="0" err="1" smtClean="0"/>
              <a:t>X</a:t>
            </a:r>
            <a:r>
              <a:rPr lang="en-US" baseline="30000" dirty="0" err="1" smtClean="0"/>
              <a:t>a</a:t>
            </a:r>
            <a:r>
              <a:rPr lang="en-US" dirty="0" err="1" smtClean="0"/>
              <a:t>Y</a:t>
            </a:r>
            <a:r>
              <a:rPr lang="en-US" dirty="0" smtClean="0"/>
              <a:t>, </a:t>
            </a:r>
            <a:r>
              <a:rPr lang="en-US" dirty="0" err="1" smtClean="0"/>
              <a:t>X</a:t>
            </a:r>
            <a:r>
              <a:rPr lang="en-US" baseline="30000" dirty="0" err="1" smtClean="0"/>
              <a:t>A</a:t>
            </a:r>
            <a:r>
              <a:rPr lang="en-US" dirty="0" err="1" smtClean="0"/>
              <a:t>X</a:t>
            </a:r>
            <a:r>
              <a:rPr lang="en-US" baseline="30000" dirty="0" err="1" smtClean="0"/>
              <a:t>a</a:t>
            </a:r>
            <a:r>
              <a:rPr lang="en-US" dirty="0" smtClean="0"/>
              <a:t>, </a:t>
            </a:r>
            <a:r>
              <a:rPr lang="en-US" dirty="0" err="1" smtClean="0"/>
              <a:t>X</a:t>
            </a:r>
            <a:r>
              <a:rPr lang="en-US" baseline="30000" dirty="0" err="1" smtClean="0"/>
              <a:t>a</a:t>
            </a:r>
            <a:r>
              <a:rPr lang="en-US" dirty="0" err="1" smtClean="0"/>
              <a:t>X</a:t>
            </a:r>
            <a:r>
              <a:rPr lang="en-US" baseline="30000" dirty="0" err="1" smtClean="0"/>
              <a:t>a</a:t>
            </a:r>
            <a:r>
              <a:rPr lang="en-US" dirty="0" smtClean="0"/>
              <a:t>)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Dominant males mated to homozygous recessive females </a:t>
            </a:r>
            <a:r>
              <a:rPr lang="en-US" dirty="0"/>
              <a:t>(</a:t>
            </a:r>
            <a:r>
              <a:rPr lang="en-US" dirty="0" smtClean="0"/>
              <a:t>X</a:t>
            </a:r>
            <a:r>
              <a:rPr lang="en-US" baseline="30000" dirty="0" smtClean="0"/>
              <a:t>A</a:t>
            </a:r>
            <a:r>
              <a:rPr lang="en-US" dirty="0" smtClean="0"/>
              <a:t>Y </a:t>
            </a:r>
            <a:r>
              <a:rPr lang="en-US" dirty="0"/>
              <a:t>/ </a:t>
            </a:r>
            <a:r>
              <a:rPr lang="en-US" dirty="0" err="1" smtClean="0"/>
              <a:t>X</a:t>
            </a:r>
            <a:r>
              <a:rPr lang="en-US" baseline="30000" dirty="0" err="1" smtClean="0"/>
              <a:t>a</a:t>
            </a:r>
            <a:r>
              <a:rPr lang="en-US" dirty="0" err="1" smtClean="0"/>
              <a:t>X</a:t>
            </a:r>
            <a:r>
              <a:rPr lang="en-US" baseline="30000" dirty="0" err="1" smtClean="0"/>
              <a:t>a</a:t>
            </a:r>
            <a:r>
              <a:rPr lang="en-US" dirty="0"/>
              <a:t>) pass </a:t>
            </a:r>
            <a:r>
              <a:rPr lang="en-US" dirty="0" smtClean="0"/>
              <a:t>the trait to all their daughters and none of their </a:t>
            </a:r>
            <a:r>
              <a:rPr lang="en-US" dirty="0"/>
              <a:t>sons 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30000" dirty="0" err="1" smtClean="0"/>
              <a:t>a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err="1"/>
              <a:t>X</a:t>
            </a:r>
            <a:r>
              <a:rPr lang="en-US" baseline="30000" dirty="0" err="1"/>
              <a:t>A</a:t>
            </a:r>
            <a:r>
              <a:rPr lang="en-US" dirty="0" err="1"/>
              <a:t>X</a:t>
            </a:r>
            <a:r>
              <a:rPr lang="en-US" baseline="30000" dirty="0" err="1"/>
              <a:t>a</a:t>
            </a:r>
            <a:r>
              <a:rPr lang="en-US" dirty="0"/>
              <a:t>) 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trait appears equally frequently in males and females</a:t>
            </a:r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459E7E46-26F2-D24A-B0BB-F40DCFB1ADD8}" type="slidenum">
              <a:rPr lang="en-US" sz="1200">
                <a:solidFill>
                  <a:srgbClr val="898989"/>
                </a:solidFill>
                <a:latin typeface="Tahoma" charset="0"/>
              </a:rPr>
              <a:pPr algn="r" eaLnBrk="1" hangingPunct="1"/>
              <a:t>28</a:t>
            </a:fld>
            <a:endParaRPr lang="en-US" sz="120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Congenital Hypertrichosis</a:t>
            </a:r>
            <a:endParaRPr lang="en-US"/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Congenital hypertrichosis (CGH) is a rare X-linked dominant disorder in humans</a:t>
            </a:r>
          </a:p>
          <a:p>
            <a:endParaRPr lang="en-US" smtClean="0"/>
          </a:p>
          <a:p>
            <a:r>
              <a:rPr lang="en-US" smtClean="0"/>
              <a:t>It leads to a large increase in the number of hair follicles on the body, and males and females have more body hair than normal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2EDE506F-EEC2-0B4C-9B46-5BFEA6111611}" type="slidenum">
              <a:rPr lang="en-US" sz="1200">
                <a:solidFill>
                  <a:srgbClr val="898989"/>
                </a:solidFill>
                <a:latin typeface="Tahoma" charset="0"/>
              </a:rPr>
              <a:pPr algn="r" eaLnBrk="1" hangingPunct="1"/>
              <a:t>29</a:t>
            </a:fld>
            <a:endParaRPr lang="en-US" sz="120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Morgan</a:t>
            </a:r>
            <a:r>
              <a:rPr lang="ja-JP" altLang="en-US" smtClean="0"/>
              <a:t>’</a:t>
            </a:r>
            <a:r>
              <a:rPr lang="en-US" smtClean="0"/>
              <a:t>s Results</a:t>
            </a:r>
            <a:endParaRPr lang="en-US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several years, Morgan</a:t>
            </a:r>
            <a:r>
              <a:rPr lang="ja-JP" altLang="en-US" dirty="0" smtClean="0"/>
              <a:t>’</a:t>
            </a:r>
            <a:r>
              <a:rPr lang="en-US" dirty="0" smtClean="0"/>
              <a:t>s lab members found numerous phenotypic variants and analyzed these in controlled crosses</a:t>
            </a:r>
          </a:p>
          <a:p>
            <a:endParaRPr lang="en-US" dirty="0" smtClean="0"/>
          </a:p>
          <a:p>
            <a:r>
              <a:rPr lang="en-US" dirty="0" smtClean="0"/>
              <a:t>He concluded from his results that genes were carried on </a:t>
            </a:r>
            <a:r>
              <a:rPr lang="en-US" dirty="0" smtClean="0"/>
              <a:t>chromosomes = </a:t>
            </a:r>
            <a:r>
              <a:rPr lang="en-US" b="1" dirty="0">
                <a:solidFill>
                  <a:srgbClr val="FF0000"/>
                </a:solidFill>
              </a:rPr>
              <a:t>chromosome theory of heredity</a:t>
            </a:r>
          </a:p>
          <a:p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2FBD4F04-D682-1A47-A641-FB8BBFB5FFBF}" type="slidenum">
              <a:rPr lang="en-US" sz="1200">
                <a:solidFill>
                  <a:srgbClr val="898989"/>
                </a:solidFill>
                <a:latin typeface="Tahoma" charset="0"/>
              </a:rPr>
              <a:pPr algn="r" eaLnBrk="1" hangingPunct="1"/>
              <a:t>3</a:t>
            </a:fld>
            <a:endParaRPr lang="en-US" sz="120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_25FigureA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16" y="276880"/>
            <a:ext cx="3113460" cy="395645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3.25a </a:t>
            </a:r>
            <a:r>
              <a:rPr lang="en-US" dirty="0"/>
              <a:t>Congenital generalized </a:t>
            </a:r>
            <a:r>
              <a:rPr lang="en-US" dirty="0" err="1"/>
              <a:t>hypertrichosis</a:t>
            </a:r>
            <a:r>
              <a:rPr lang="en-US" dirty="0"/>
              <a:t> (CGH), an X-linked dominant trait in humans.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98989"/>
                </a:solidFill>
                <a:latin typeface="Tahoma" charset="0"/>
              </a:rPr>
              <a:t>112</a:t>
            </a:r>
            <a:endParaRPr lang="en-US" sz="1200" dirty="0">
              <a:solidFill>
                <a:srgbClr val="898989"/>
              </a:solidFill>
              <a:latin typeface="Tahoma" charset="0"/>
            </a:endParaRPr>
          </a:p>
        </p:txBody>
      </p:sp>
      <p:pic>
        <p:nvPicPr>
          <p:cNvPr id="7" name="Picture 6" descr="03_25FigureB-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7" y="4206385"/>
            <a:ext cx="8546592" cy="221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38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Y-Linked Inheritance</a:t>
            </a:r>
            <a:endParaRPr lang="en-US"/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Y-linked traits are transmitted in an exclusively male-to-male pattern</a:t>
            </a:r>
          </a:p>
          <a:p>
            <a:endParaRPr lang="en-US" dirty="0" smtClean="0"/>
          </a:p>
          <a:p>
            <a:r>
              <a:rPr lang="en-US" dirty="0" smtClean="0"/>
              <a:t>Mammals </a:t>
            </a:r>
            <a:r>
              <a:rPr lang="en-US" b="1" dirty="0" smtClean="0"/>
              <a:t>have fewer than 50 genes on the Y </a:t>
            </a:r>
            <a:r>
              <a:rPr lang="en-US" dirty="0" smtClean="0"/>
              <a:t>chromosome; those genes likely play roles in male sex determination or development</a:t>
            </a:r>
          </a:p>
          <a:p>
            <a:endParaRPr lang="en-US" dirty="0" smtClean="0"/>
          </a:p>
          <a:p>
            <a:r>
              <a:rPr lang="en-US" dirty="0" smtClean="0"/>
              <a:t>Many genes on the Y chromosome also have a copy on the X chromosome</a:t>
            </a:r>
          </a:p>
          <a:p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DD172DA8-B172-F84E-96A5-25CDD7F9A04D}" type="slidenum">
              <a:rPr lang="en-US" sz="1200">
                <a:solidFill>
                  <a:srgbClr val="898989"/>
                </a:solidFill>
                <a:latin typeface="Tahoma" charset="0"/>
              </a:rPr>
              <a:pPr algn="r" eaLnBrk="1" hangingPunct="1"/>
              <a:t>31</a:t>
            </a:fld>
            <a:endParaRPr lang="en-US" sz="120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3.6 Dosage Compensation Equalizes </a:t>
            </a:r>
            <a:r>
              <a:rPr lang="en-US" smtClean="0"/>
              <a:t>the Expression of </a:t>
            </a:r>
            <a:r>
              <a:rPr lang="en-US" dirty="0" smtClean="0"/>
              <a:t>Sex-Linked Genes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organisms with sex chromosomes, there is a </a:t>
            </a:r>
            <a:r>
              <a:rPr lang="en-US" u="sng" dirty="0" smtClean="0"/>
              <a:t>gender imbalance between the copy number of genes on the sex chromosomes</a:t>
            </a:r>
          </a:p>
          <a:p>
            <a:endParaRPr lang="en-US" dirty="0" smtClean="0"/>
          </a:p>
          <a:p>
            <a:r>
              <a:rPr lang="en-US" dirty="0" smtClean="0"/>
              <a:t>Any mechanism that compensates for the difference in number of copies of genes between males and females is called </a:t>
            </a:r>
            <a:r>
              <a:rPr lang="en-US" b="1" dirty="0" smtClean="0"/>
              <a:t>dosage</a:t>
            </a:r>
            <a:r>
              <a:rPr lang="en-US" dirty="0" smtClean="0"/>
              <a:t> </a:t>
            </a:r>
            <a:r>
              <a:rPr lang="en-US" b="1" dirty="0" smtClean="0"/>
              <a:t>compensation</a:t>
            </a:r>
          </a:p>
          <a:p>
            <a:endParaRPr lang="en-US" dirty="0" smtClean="0"/>
          </a:p>
          <a:p>
            <a:r>
              <a:rPr lang="en-US" dirty="0" smtClean="0"/>
              <a:t>There are </a:t>
            </a:r>
            <a:r>
              <a:rPr lang="en-US" dirty="0" smtClean="0"/>
              <a:t>several mechanisms </a:t>
            </a:r>
            <a:r>
              <a:rPr lang="en-US" dirty="0" smtClean="0"/>
              <a:t>of dosage compensation</a:t>
            </a:r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0A55E59C-1D45-724A-AB4E-EBDC7460ECCD}" type="slidenum">
              <a:rPr lang="en-US" sz="1200">
                <a:solidFill>
                  <a:srgbClr val="898989"/>
                </a:solidFill>
                <a:latin typeface="Tahoma" charset="0"/>
              </a:rPr>
              <a:pPr algn="r" eaLnBrk="1" hangingPunct="1"/>
              <a:t>32</a:t>
            </a:fld>
            <a:endParaRPr lang="en-US" sz="120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X-Chromosome Inactivation in Placental Mammals</a:t>
            </a:r>
          </a:p>
        </p:txBody>
      </p:sp>
      <p:sp>
        <p:nvSpPr>
          <p:cNvPr id="1218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in mammalian development, one of two X chromosomes in each female somatic cell is randomly inactivated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random</a:t>
            </a:r>
            <a:r>
              <a:rPr lang="en-US" dirty="0" smtClean="0"/>
              <a:t>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n-US" b="1" dirty="0" smtClean="0"/>
              <a:t>inactivation</a:t>
            </a:r>
            <a:r>
              <a:rPr lang="en-US" dirty="0" smtClean="0"/>
              <a:t> </a:t>
            </a:r>
            <a:r>
              <a:rPr lang="en-US" b="1" dirty="0" smtClean="0"/>
              <a:t>hypothesis</a:t>
            </a:r>
            <a:r>
              <a:rPr lang="en-US" dirty="0" smtClean="0"/>
              <a:t> is also called the </a:t>
            </a:r>
            <a:r>
              <a:rPr lang="en-US" b="1" dirty="0" smtClean="0"/>
              <a:t>Lyon</a:t>
            </a:r>
            <a:r>
              <a:rPr lang="en-US" dirty="0" smtClean="0"/>
              <a:t> </a:t>
            </a:r>
            <a:r>
              <a:rPr lang="en-US" b="1" dirty="0" smtClean="0"/>
              <a:t>hypothesis</a:t>
            </a:r>
            <a:r>
              <a:rPr lang="en-US" dirty="0" smtClean="0"/>
              <a:t>, after Mary Lyon, who first proposed it (1961)</a:t>
            </a:r>
          </a:p>
          <a:p>
            <a:endParaRPr lang="en-US" dirty="0" smtClean="0"/>
          </a:p>
          <a:p>
            <a:r>
              <a:rPr lang="en-US" dirty="0" smtClean="0"/>
              <a:t>The inactive X chromosome is visible near the nuclear wall, as a condensed </a:t>
            </a:r>
            <a:r>
              <a:rPr lang="en-US" b="1" dirty="0" smtClean="0"/>
              <a:t>Barr</a:t>
            </a:r>
            <a:r>
              <a:rPr lang="en-US" dirty="0" smtClean="0"/>
              <a:t> </a:t>
            </a:r>
            <a:r>
              <a:rPr lang="en-US" b="1" dirty="0" smtClean="0"/>
              <a:t>body</a:t>
            </a:r>
            <a:r>
              <a:rPr lang="en-US" dirty="0" smtClean="0"/>
              <a:t>, first visualized by Murray Barr (1949)</a:t>
            </a:r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92D4373-ECFC-B94C-86E3-B9298FAB4308}" type="slidenum">
              <a:rPr lang="en-US" sz="1200">
                <a:solidFill>
                  <a:srgbClr val="898989"/>
                </a:solidFill>
                <a:latin typeface="Tahoma" charset="0"/>
              </a:rPr>
              <a:pPr algn="r" eaLnBrk="1" hangingPunct="1"/>
              <a:t>33</a:t>
            </a:fld>
            <a:endParaRPr lang="en-US" sz="120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Female Mammals Are Mosaics</a:t>
            </a:r>
            <a:endParaRPr lang="en-US"/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Once X inactivation has occurred in a cell, it is permanent in all the descendants of that cell</a:t>
            </a:r>
          </a:p>
          <a:p>
            <a:endParaRPr lang="en-US" smtClean="0"/>
          </a:p>
          <a:p>
            <a:r>
              <a:rPr lang="en-US" smtClean="0"/>
              <a:t>Female mammals are mosaics of two populations of cells; one expresses the maternal X and the other the paternal X</a:t>
            </a:r>
          </a:p>
          <a:p>
            <a:endParaRPr lang="en-US" smtClean="0"/>
          </a:p>
          <a:p>
            <a:r>
              <a:rPr lang="en-US" smtClean="0"/>
              <a:t>Alleles of both chromosomes are expressed approximately equally over the whole organism</a:t>
            </a:r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59F877FD-CFE5-8741-AED9-D8F62A4AA11D}" type="slidenum">
              <a:rPr lang="en-US" sz="1200">
                <a:solidFill>
                  <a:srgbClr val="898989"/>
                </a:solidFill>
                <a:latin typeface="Tahoma" charset="0"/>
              </a:rPr>
              <a:pPr algn="r" eaLnBrk="1" hangingPunct="1"/>
              <a:t>34</a:t>
            </a:fld>
            <a:endParaRPr lang="en-US" sz="120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_26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68" y="210312"/>
            <a:ext cx="5846064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3.26 Random X inactivation in female </a:t>
            </a:r>
            <a:r>
              <a:rPr lang="en-US" dirty="0" smtClean="0"/>
              <a:t>placental mammals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98989"/>
                </a:solidFill>
                <a:latin typeface="Tahoma" charset="0"/>
              </a:rPr>
              <a:t>119</a:t>
            </a:r>
            <a:endParaRPr lang="en-US" sz="1200" dirty="0">
              <a:solidFill>
                <a:srgbClr val="898989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8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Calico and Tortoiseshell Cats Are Visibly Mosaic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cats, the X chromosome carries a gene responsible for coat color</a:t>
            </a:r>
          </a:p>
          <a:p>
            <a:endParaRPr lang="en-US" smtClean="0"/>
          </a:p>
          <a:p>
            <a:r>
              <a:rPr lang="en-US" smtClean="0"/>
              <a:t>One allele specifies a black color; the other a yellow color</a:t>
            </a:r>
          </a:p>
          <a:p>
            <a:endParaRPr lang="en-US" smtClean="0"/>
          </a:p>
          <a:p>
            <a:r>
              <a:rPr lang="en-US" smtClean="0"/>
              <a:t>X inactivation in heterozygous females leads to a pattern of orange and black patches that is unique to each individual</a:t>
            </a:r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33B23FE5-D0EF-944C-920D-11B4BFDD0FC7}" type="slidenum">
              <a:rPr lang="en-US" sz="1200">
                <a:solidFill>
                  <a:srgbClr val="898989"/>
                </a:solidFill>
                <a:latin typeface="Tahoma" charset="0"/>
              </a:rPr>
              <a:pPr algn="r" eaLnBrk="1" hangingPunct="1"/>
              <a:t>36</a:t>
            </a:fld>
            <a:endParaRPr lang="en-US" sz="120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_27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32" y="201708"/>
            <a:ext cx="4974336" cy="65836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3.27 Calico coat, produced by X inactivation </a:t>
            </a:r>
            <a:r>
              <a:rPr lang="en-US" dirty="0" smtClean="0"/>
              <a:t>in female cats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98989"/>
                </a:solidFill>
                <a:latin typeface="Tahoma" charset="0"/>
              </a:rPr>
              <a:t>121</a:t>
            </a:r>
            <a:endParaRPr lang="en-US" sz="1200" dirty="0">
              <a:solidFill>
                <a:srgbClr val="898989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4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Mechanism of X Inactivation</a:t>
            </a:r>
            <a:endParaRPr lang="en-US"/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X inactivation requires an X-linked gene called </a:t>
            </a:r>
            <a:r>
              <a:rPr lang="en-US" i="1" dirty="0" err="1" smtClean="0"/>
              <a:t>Xist</a:t>
            </a:r>
            <a:r>
              <a:rPr lang="en-US" dirty="0" smtClean="0"/>
              <a:t> (</a:t>
            </a:r>
            <a:r>
              <a:rPr lang="en-US" i="1" dirty="0" smtClean="0"/>
              <a:t>X-inactivation-specific-transcript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The gene produces large RNA molecules that spread out and cover (or paint) the chromosome to be inactivated</a:t>
            </a:r>
          </a:p>
          <a:p>
            <a:endParaRPr lang="en-US" dirty="0" smtClean="0"/>
          </a:p>
          <a:p>
            <a:r>
              <a:rPr lang="en-US" i="1" dirty="0" err="1" smtClean="0"/>
              <a:t>Xist</a:t>
            </a:r>
            <a:r>
              <a:rPr lang="en-US" dirty="0" smtClean="0"/>
              <a:t> can only act on the chromosome from which it is being transcribed and not the homolog (i.e., it acts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i="1" dirty="0" smtClean="0"/>
              <a:t>cis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D4905E47-0DFD-704D-8C30-4FA1CCED17BB}" type="slidenum">
              <a:rPr lang="en-US" sz="1200">
                <a:solidFill>
                  <a:srgbClr val="898989"/>
                </a:solidFill>
                <a:latin typeface="Tahoma" charset="0"/>
              </a:rPr>
              <a:pPr algn="r" eaLnBrk="1" hangingPunct="1"/>
              <a:t>38</a:t>
            </a:fld>
            <a:endParaRPr lang="en-US" sz="120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4388FD2-87E7-B94B-8FDE-EA6C1407E5F9}" type="slidenum">
              <a:rPr lang="en-US" sz="1200">
                <a:solidFill>
                  <a:srgbClr val="898989"/>
                </a:solidFill>
                <a:latin typeface="Tahoma" charset="0"/>
              </a:rPr>
              <a:pPr algn="r" eaLnBrk="1" hangingPunct="1"/>
              <a:t>39</a:t>
            </a:fld>
            <a:endParaRPr lang="en-US" sz="120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9" name="Title 7"/>
          <p:cNvSpPr txBox="1">
            <a:spLocks/>
          </p:cNvSpPr>
          <p:nvPr/>
        </p:nvSpPr>
        <p:spPr bwMode="auto">
          <a:xfrm>
            <a:off x="3014455" y="3086161"/>
            <a:ext cx="5385008" cy="72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>
                    <a:lumMod val="75000"/>
                  </a:schemeClr>
                </a:solidFill>
                <a:latin typeface="Arial" charset="0"/>
                <a:ea typeface="+mj-ea"/>
                <a:cs typeface="+mj-cs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42D2D"/>
                </a:solidFill>
                <a:latin typeface="Arial" charset="0"/>
                <a:ea typeface="Arial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42D2D"/>
                </a:solidFill>
                <a:latin typeface="Arial" charset="0"/>
                <a:ea typeface="Arial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42D2D"/>
                </a:solidFill>
                <a:latin typeface="Arial" charset="0"/>
                <a:ea typeface="Arial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42D2D"/>
                </a:solidFill>
                <a:latin typeface="Arial" charset="0"/>
                <a:ea typeface="Arial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marL="0" indent="0"/>
            <a:r>
              <a:rPr lang="en-US" altLang="en-US" sz="2400" kern="0" dirty="0" smtClean="0">
                <a:ea typeface="ＭＳ Ｐゴシック" panose="020B0600070205080204" pitchFamily="34" charset="-128"/>
              </a:rPr>
              <a:t>ANIMATION: </a:t>
            </a:r>
            <a:r>
              <a:rPr lang="en-US" sz="2400" dirty="0">
                <a:cs typeface="ＭＳ Ｐゴシック" charset="0"/>
              </a:rPr>
              <a:t>Sex Determination and </a:t>
            </a:r>
            <a:r>
              <a:rPr lang="en-US" sz="2400" dirty="0" smtClean="0">
                <a:cs typeface="ＭＳ Ｐゴシック" charset="0"/>
              </a:rPr>
              <a:t>Dosage Compensation </a:t>
            </a:r>
            <a:r>
              <a:rPr lang="en-US" sz="2400" dirty="0">
                <a:cs typeface="ＭＳ Ｐゴシック" charset="0"/>
              </a:rPr>
              <a:t>in </a:t>
            </a:r>
            <a:r>
              <a:rPr lang="en-US" sz="2400" i="1" dirty="0">
                <a:cs typeface="ＭＳ Ｐゴシック" charset="0"/>
              </a:rPr>
              <a:t>Drosophila</a:t>
            </a:r>
            <a:endParaRPr lang="en-US" sz="2400" kern="0" dirty="0"/>
          </a:p>
        </p:txBody>
      </p:sp>
      <p:pic>
        <p:nvPicPr>
          <p:cNvPr id="10" name="Picture 9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3" y="2933723"/>
            <a:ext cx="1844044" cy="103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 and Y Chromosomes</a:t>
            </a:r>
            <a:endParaRPr lang="en-US" dirty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After studying insects, Nettie Stevens concluded that </a:t>
            </a:r>
            <a:r>
              <a:rPr lang="en-US" sz="2200" u="sng" dirty="0" smtClean="0"/>
              <a:t>sex-dependent hereditary differences are due to the presence of two X chromosomes in females and an X and a smaller Y chromosome in </a:t>
            </a:r>
            <a:r>
              <a:rPr lang="en-US" sz="2200" u="sng" dirty="0" smtClean="0"/>
              <a:t>males</a:t>
            </a:r>
          </a:p>
          <a:p>
            <a:endParaRPr lang="en-US" sz="2200" u="sng" dirty="0" smtClean="0"/>
          </a:p>
          <a:p>
            <a:r>
              <a:rPr lang="en-US" sz="2200" dirty="0"/>
              <a:t>Stevens studied chromosome differences between male and female beetles (</a:t>
            </a:r>
            <a:r>
              <a:rPr lang="en-US" sz="2200" i="1" dirty="0" err="1"/>
              <a:t>Tenebrio</a:t>
            </a:r>
            <a:r>
              <a:rPr lang="en-US" sz="2200" dirty="0"/>
              <a:t> </a:t>
            </a:r>
            <a:r>
              <a:rPr lang="en-US" sz="2200" i="1" dirty="0" err="1"/>
              <a:t>molitor</a:t>
            </a:r>
            <a:r>
              <a:rPr lang="en-US" sz="2200" dirty="0"/>
              <a:t>)</a:t>
            </a:r>
          </a:p>
          <a:p>
            <a:endParaRPr lang="en-US" sz="2200" dirty="0"/>
          </a:p>
          <a:p>
            <a:r>
              <a:rPr lang="en-US" sz="2200" dirty="0"/>
              <a:t>She found that diploid cells of females contained 20 (XX) large chromosomes but those of males contained 19 large chromosomes and one small one (XY)</a:t>
            </a:r>
          </a:p>
          <a:p>
            <a:endParaRPr lang="en-US" sz="2200" dirty="0"/>
          </a:p>
          <a:p>
            <a:r>
              <a:rPr lang="en-US" sz="2200" dirty="0"/>
              <a:t>Half of the sperm of males contained 10 large chromosomes (</a:t>
            </a:r>
            <a:r>
              <a:rPr lang="en-US" sz="2200" dirty="0" smtClean="0"/>
              <a:t>X) </a:t>
            </a:r>
            <a:r>
              <a:rPr lang="en-US" sz="2200" dirty="0"/>
              <a:t>and the other half had 9 large and one small chromosome </a:t>
            </a:r>
            <a:r>
              <a:rPr lang="en-US" sz="2200" dirty="0" smtClean="0"/>
              <a:t>(Y</a:t>
            </a:r>
            <a:r>
              <a:rPr lang="en-US" sz="2200" dirty="0"/>
              <a:t>)</a:t>
            </a:r>
          </a:p>
          <a:p>
            <a:pPr marL="25400" indent="0">
              <a:buNone/>
            </a:pPr>
            <a:endParaRPr lang="en-US" sz="2200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12767E12-77EC-9244-846C-EBF6C55A3B98}" type="slidenum">
              <a:rPr lang="en-US" sz="1200">
                <a:solidFill>
                  <a:srgbClr val="898989"/>
                </a:solidFill>
                <a:latin typeface="Tahoma" charset="0"/>
              </a:rPr>
              <a:pPr algn="r" eaLnBrk="1" hangingPunct="1"/>
              <a:t>4</a:t>
            </a:fld>
            <a:endParaRPr lang="en-US" sz="120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X-Linked Inheritance</a:t>
            </a:r>
            <a:endParaRPr lang="en-US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400" indent="0">
              <a:buNone/>
            </a:pPr>
            <a:endParaRPr lang="en-US" dirty="0" smtClean="0"/>
          </a:p>
          <a:p>
            <a:r>
              <a:rPr lang="en-US" b="1" u="sng" dirty="0" smtClean="0"/>
              <a:t>Sex-linked</a:t>
            </a:r>
            <a:r>
              <a:rPr lang="en-US" u="sng" dirty="0" smtClean="0"/>
              <a:t> </a:t>
            </a:r>
            <a:r>
              <a:rPr lang="en-US" b="1" u="sng" dirty="0" smtClean="0"/>
              <a:t>inheritance</a:t>
            </a:r>
            <a:r>
              <a:rPr lang="en-US" u="sng" dirty="0" smtClean="0"/>
              <a:t> refers to transmission of genes on sex chromosomes</a:t>
            </a:r>
          </a:p>
          <a:p>
            <a:endParaRPr lang="en-US" dirty="0" smtClean="0"/>
          </a:p>
          <a:p>
            <a:r>
              <a:rPr lang="en-US" dirty="0" smtClean="0"/>
              <a:t>In 1910, Morgan</a:t>
            </a:r>
            <a:r>
              <a:rPr lang="ja-JP" altLang="en-US" dirty="0" smtClean="0"/>
              <a:t>’</a:t>
            </a:r>
            <a:r>
              <a:rPr lang="en-US" dirty="0" smtClean="0"/>
              <a:t>s experiments with flies validated Stevens</a:t>
            </a:r>
            <a:r>
              <a:rPr lang="ja-JP" altLang="en-US" dirty="0" smtClean="0"/>
              <a:t>’</a:t>
            </a:r>
            <a:r>
              <a:rPr lang="en-US" dirty="0" smtClean="0"/>
              <a:t>s conclusions</a:t>
            </a:r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12767E12-77EC-9244-846C-EBF6C55A3B98}" type="slidenum">
              <a:rPr lang="en-US" sz="1200">
                <a:solidFill>
                  <a:srgbClr val="898989"/>
                </a:solidFill>
                <a:latin typeface="Tahoma" charset="0"/>
              </a:rPr>
              <a:pPr algn="r" eaLnBrk="1" hangingPunct="1"/>
              <a:t>5</a:t>
            </a:fld>
            <a:endParaRPr lang="en-US" sz="120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2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White-Eye Mutant</a:t>
            </a:r>
            <a:endParaRPr lang="en-US"/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mutant identified in Morgan</a:t>
            </a:r>
            <a:r>
              <a:rPr lang="ja-JP" altLang="en-US" dirty="0" smtClean="0"/>
              <a:t>’</a:t>
            </a:r>
            <a:r>
              <a:rPr lang="en-US" dirty="0" smtClean="0"/>
              <a:t>s lab was a male with white eyes instead of the normal red color</a:t>
            </a:r>
          </a:p>
          <a:p>
            <a:endParaRPr lang="en-US" dirty="0" smtClean="0"/>
          </a:p>
          <a:p>
            <a:r>
              <a:rPr lang="en-US" dirty="0" smtClean="0"/>
              <a:t>The mutant white-eyed male was crossed to a normal red-eyed female, producing many F</a:t>
            </a:r>
            <a:r>
              <a:rPr lang="en-US" baseline="-25000" dirty="0" smtClean="0"/>
              <a:t>1</a:t>
            </a:r>
            <a:r>
              <a:rPr lang="en-US" dirty="0" smtClean="0"/>
              <a:t>, all with red eyes</a:t>
            </a:r>
          </a:p>
          <a:p>
            <a:endParaRPr lang="en-US" dirty="0" smtClean="0"/>
          </a:p>
          <a:p>
            <a:r>
              <a:rPr lang="en-US" dirty="0" smtClean="0"/>
              <a:t>Thus the white-eyed mutant allele was recessive</a:t>
            </a:r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F2410267-B5FF-A048-8C0D-4152652442DA}" type="slidenum">
              <a:rPr lang="en-US" sz="1200">
                <a:solidFill>
                  <a:srgbClr val="898989"/>
                </a:solidFill>
                <a:latin typeface="Tahoma" charset="0"/>
              </a:rPr>
              <a:pPr algn="r" eaLnBrk="1" hangingPunct="1"/>
              <a:t>6</a:t>
            </a:fld>
            <a:endParaRPr lang="en-US" sz="120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17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85800"/>
            <a:ext cx="8546592" cy="5486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3.17 X-linked eye-color phenotypes in </a:t>
            </a:r>
            <a:r>
              <a:rPr lang="en-US" i="1" dirty="0" smtClean="0"/>
              <a:t>Drosophila melanogaster</a:t>
            </a:r>
            <a:r>
              <a:rPr lang="en-US" i="1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98989"/>
                </a:solidFill>
                <a:latin typeface="Tahoma" charset="0"/>
              </a:rPr>
              <a:t>82</a:t>
            </a:r>
            <a:endParaRPr lang="en-US" sz="1200" dirty="0">
              <a:solidFill>
                <a:srgbClr val="898989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53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_18FigureA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533400"/>
            <a:ext cx="8546592" cy="5791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3.18a </a:t>
            </a:r>
            <a:r>
              <a:rPr lang="en-US" dirty="0"/>
              <a:t>Two reciprocal </a:t>
            </a:r>
            <a:r>
              <a:rPr lang="en-US" i="1" dirty="0"/>
              <a:t>Drosophila</a:t>
            </a:r>
            <a:r>
              <a:rPr lang="en-US" dirty="0"/>
              <a:t> crosses </a:t>
            </a:r>
            <a:r>
              <a:rPr lang="en-US" dirty="0" smtClean="0"/>
              <a:t>performed by </a:t>
            </a:r>
            <a:r>
              <a:rPr lang="en-US" dirty="0"/>
              <a:t>Morgan to determine X-linkage of the gene for </a:t>
            </a:r>
            <a:r>
              <a:rPr lang="en-US" dirty="0" smtClean="0"/>
              <a:t>eye color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98989"/>
                </a:solidFill>
                <a:latin typeface="Tahoma" charset="0"/>
              </a:rPr>
              <a:t>83</a:t>
            </a:r>
            <a:endParaRPr lang="en-US" sz="1200" dirty="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666" y="3809999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X</a:t>
            </a:r>
            <a:r>
              <a:rPr lang="en-US" sz="2000" baseline="30000" dirty="0" err="1" smtClean="0"/>
              <a:t>a</a:t>
            </a:r>
            <a:r>
              <a:rPr lang="en-US" sz="2000" dirty="0" err="1" smtClean="0"/>
              <a:t>X</a:t>
            </a:r>
            <a:r>
              <a:rPr lang="en-US" sz="2000" baseline="30000" dirty="0" err="1" smtClean="0"/>
              <a:t>A</a:t>
            </a:r>
            <a:endParaRPr lang="en-US" sz="20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4676018" y="3817256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30000" dirty="0" smtClean="0"/>
              <a:t>A</a:t>
            </a:r>
            <a:r>
              <a:rPr lang="en-US" sz="2000" dirty="0" smtClean="0"/>
              <a:t>Y</a:t>
            </a:r>
            <a:endParaRPr lang="en-US" sz="20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1095828" y="2172303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30000" dirty="0"/>
              <a:t>A</a:t>
            </a:r>
            <a:r>
              <a:rPr lang="en-US" sz="2000" dirty="0" smtClean="0"/>
              <a:t>X</a:t>
            </a:r>
            <a:r>
              <a:rPr lang="en-US" sz="2000" baseline="30000" dirty="0" smtClean="0"/>
              <a:t>A</a:t>
            </a:r>
            <a:endParaRPr lang="en-US" sz="20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804227" y="2179560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X</a:t>
            </a:r>
            <a:r>
              <a:rPr lang="en-US" sz="2000" baseline="30000" dirty="0" err="1"/>
              <a:t>a</a:t>
            </a:r>
            <a:r>
              <a:rPr lang="en-US" sz="2000" dirty="0" err="1" smtClean="0"/>
              <a:t>Y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279473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Intercrossed</a:t>
            </a:r>
            <a:endParaRPr lang="en-US" dirty="0"/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F</a:t>
            </a:r>
            <a:r>
              <a:rPr lang="en-US" baseline="-25000" dirty="0" smtClean="0"/>
              <a:t>1</a:t>
            </a:r>
            <a:r>
              <a:rPr lang="en-US" dirty="0" smtClean="0"/>
              <a:t> progeny were interbred, the F</a:t>
            </a:r>
            <a:r>
              <a:rPr lang="en-US" baseline="-25000" dirty="0" smtClean="0"/>
              <a:t>2</a:t>
            </a:r>
            <a:r>
              <a:rPr lang="en-US" dirty="0" smtClean="0"/>
              <a:t> offspring consisted of 1011 red-eyed males, 782 white-eyed males, and 2459 red-eyed females</a:t>
            </a:r>
          </a:p>
          <a:p>
            <a:endParaRPr lang="en-US" dirty="0" smtClean="0"/>
          </a:p>
          <a:p>
            <a:r>
              <a:rPr lang="en-US" dirty="0" smtClean="0"/>
              <a:t>This is </a:t>
            </a:r>
            <a:r>
              <a:rPr lang="en-US" u="sng" dirty="0" smtClean="0"/>
              <a:t>not a normal 3:1 ratio</a:t>
            </a:r>
            <a:r>
              <a:rPr lang="en-US" dirty="0" smtClean="0"/>
              <a:t>, because there are phenotypic differences between male and female progeny</a:t>
            </a:r>
          </a:p>
          <a:p>
            <a:endParaRPr lang="en-US" dirty="0" smtClean="0"/>
          </a:p>
          <a:p>
            <a:r>
              <a:rPr lang="en-US" b="1" u="sng" dirty="0" smtClean="0"/>
              <a:t>Only males had white eyes</a:t>
            </a:r>
            <a:endParaRPr lang="en-US" b="1" u="sng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A001E57C-6DB3-AB42-946C-670E5F8CA9CD}" type="slidenum">
              <a:rPr lang="en-US" sz="1200">
                <a:solidFill>
                  <a:srgbClr val="898989"/>
                </a:solidFill>
                <a:latin typeface="Tahoma" charset="0"/>
              </a:rPr>
              <a:pPr algn="r" eaLnBrk="1" hangingPunct="1"/>
              <a:t>9</a:t>
            </a:fld>
            <a:endParaRPr lang="en-US" sz="1200">
              <a:solidFill>
                <a:srgbClr val="898989"/>
              </a:solidFill>
              <a:latin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Sanders_Lecture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anders_Lecture_Template" id="{E4C479C8-F12D-4889-AC41-4961B8ABE8D1}" vid="{E25B5153-B774-4D3D-9A07-95462BE968DB}"/>
    </a:ext>
  </a:extLst>
</a:theme>
</file>

<file path=ppt/theme/theme10.xml><?xml version="1.0" encoding="utf-8"?>
<a:theme xmlns:a="http://schemas.openxmlformats.org/drawingml/2006/main" name="2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3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8654</TotalTime>
  <Words>2103</Words>
  <Application>Microsoft Macintosh PowerPoint</Application>
  <PresentationFormat>On-screen Show (4:3)</PresentationFormat>
  <Paragraphs>258</Paragraphs>
  <Slides>39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Sanders_Lecture_Template</vt:lpstr>
      <vt:lpstr>17_Office Theme</vt:lpstr>
      <vt:lpstr>18_Office Theme</vt:lpstr>
      <vt:lpstr>19_Office Theme</vt:lpstr>
      <vt:lpstr>20_Office Theme</vt:lpstr>
      <vt:lpstr>22_Office Theme</vt:lpstr>
      <vt:lpstr>23_Office Theme</vt:lpstr>
      <vt:lpstr>25_Office Theme</vt:lpstr>
      <vt:lpstr>26_Office Theme</vt:lpstr>
      <vt:lpstr>28_Office Theme</vt:lpstr>
      <vt:lpstr>31_Office Theme</vt:lpstr>
      <vt:lpstr>32_Office Theme</vt:lpstr>
      <vt:lpstr>PowerPoint Presentation</vt:lpstr>
      <vt:lpstr>3.3 The Chromosome Theory of Heredity Proposes That Genes Are Carried on Chromosomes</vt:lpstr>
      <vt:lpstr>Morgan’s Results</vt:lpstr>
      <vt:lpstr>X and Y Chromosomes</vt:lpstr>
      <vt:lpstr>X-Linked Inheritance</vt:lpstr>
      <vt:lpstr>The White-Eye Mutant</vt:lpstr>
      <vt:lpstr>Figure 3.17 X-linked eye-color phenotypes in Drosophila melanogaster.</vt:lpstr>
      <vt:lpstr>Figure 3.18a Two reciprocal Drosophila crosses performed by Morgan to determine X-linkage of the gene for eye color.</vt:lpstr>
      <vt:lpstr>F1 Intercrossed</vt:lpstr>
      <vt:lpstr>Additional Crosses</vt:lpstr>
      <vt:lpstr>Figure 3.18b Two reciprocal Drosophila crosses performed by Morgan to determine X-linkage of the gene for eye color.</vt:lpstr>
      <vt:lpstr>The Gene for Eye Color Is on the X Chromosome</vt:lpstr>
      <vt:lpstr>Figure 3.19 The X-linked genetic model of Morgan’s eye-color inheritance experiments in Drosophila.</vt:lpstr>
      <vt:lpstr>PowerPoint Presentation</vt:lpstr>
      <vt:lpstr>3.4 Sex Determination Is Chromosomal and Genetic</vt:lpstr>
      <vt:lpstr>Sex Determination in Drosophila and  X/Autosome ratio</vt:lpstr>
      <vt:lpstr>Mammalian Sex Determination</vt:lpstr>
      <vt:lpstr>SRY</vt:lpstr>
      <vt:lpstr>Figure 3.21 Mammalian sex determination is initiated by the Y-linked SRY gene.</vt:lpstr>
      <vt:lpstr>Diversity of Sex Determination</vt:lpstr>
      <vt:lpstr>Figure 3.22a ZW inheritance of feather form in poultry is revealed by analysis of reciprocal crosses.</vt:lpstr>
      <vt:lpstr>Expression of X-Linked Recessive Traits</vt:lpstr>
      <vt:lpstr>3.5 Human Sex-Linked Transmission Follows Distinct Patterns</vt:lpstr>
      <vt:lpstr>Table 3.2 A Short List of Human X-Linked Dominant and X-Linked Recessive Traits</vt:lpstr>
      <vt:lpstr>Features of X-Linked Recessive Inheritance</vt:lpstr>
      <vt:lpstr>Figure 3.23 An idealized example of X-linked recessive inheritance.</vt:lpstr>
      <vt:lpstr>Hemophilia A Is an X-Linked Recessive Trait</vt:lpstr>
      <vt:lpstr>X-Linked Dominant Trait Transmission</vt:lpstr>
      <vt:lpstr>Congenital Hypertrichosis</vt:lpstr>
      <vt:lpstr>Figure 3.25a Congenital generalized hypertrichosis (CGH), an X-linked dominant trait in humans.</vt:lpstr>
      <vt:lpstr>Y-Linked Inheritance</vt:lpstr>
      <vt:lpstr>3.6 Dosage Compensation Equalizes the Expression of Sex-Linked Genes</vt:lpstr>
      <vt:lpstr>Random X-Chromosome Inactivation in Placental Mammals</vt:lpstr>
      <vt:lpstr>Female Mammals Are Mosaics</vt:lpstr>
      <vt:lpstr>Figure 3.26 Random X inactivation in female placental mammals.</vt:lpstr>
      <vt:lpstr>Calico and Tortoiseshell Cats Are Visibly Mosaic</vt:lpstr>
      <vt:lpstr>Figure 3.27 Calico coat, produced by X inactivation in female cats.</vt:lpstr>
      <vt:lpstr>Mechanism of X Inactivation</vt:lpstr>
      <vt:lpstr>PowerPoint Presentation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Riccardo Papa</cp:lastModifiedBy>
  <cp:revision>432</cp:revision>
  <cp:lastPrinted>2005-03-24T12:52:04Z</cp:lastPrinted>
  <dcterms:created xsi:type="dcterms:W3CDTF">2010-10-31T21:38:30Z</dcterms:created>
  <dcterms:modified xsi:type="dcterms:W3CDTF">2016-09-07T16:16:57Z</dcterms:modified>
</cp:coreProperties>
</file>