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83" r:id="rId3"/>
    <p:sldId id="258" r:id="rId4"/>
    <p:sldId id="260" r:id="rId5"/>
    <p:sldId id="261" r:id="rId6"/>
    <p:sldId id="257" r:id="rId7"/>
    <p:sldId id="259" r:id="rId8"/>
    <p:sldId id="262" r:id="rId9"/>
    <p:sldId id="263" r:id="rId10"/>
    <p:sldId id="264" r:id="rId11"/>
    <p:sldId id="265" r:id="rId12"/>
    <p:sldId id="309" r:id="rId13"/>
    <p:sldId id="266" r:id="rId14"/>
    <p:sldId id="267" r:id="rId15"/>
    <p:sldId id="268" r:id="rId16"/>
    <p:sldId id="320" r:id="rId17"/>
    <p:sldId id="269" r:id="rId18"/>
    <p:sldId id="270" r:id="rId19"/>
    <p:sldId id="310" r:id="rId20"/>
    <p:sldId id="311" r:id="rId21"/>
    <p:sldId id="312" r:id="rId22"/>
    <p:sldId id="313" r:id="rId23"/>
    <p:sldId id="315" r:id="rId24"/>
    <p:sldId id="316" r:id="rId25"/>
    <p:sldId id="321" r:id="rId26"/>
    <p:sldId id="317" r:id="rId27"/>
    <p:sldId id="318" r:id="rId28"/>
    <p:sldId id="319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3" r:id="rId43"/>
    <p:sldId id="304" r:id="rId44"/>
    <p:sldId id="305" r:id="rId45"/>
    <p:sldId id="306" r:id="rId46"/>
    <p:sldId id="307" r:id="rId47"/>
    <p:sldId id="287" r:id="rId48"/>
    <p:sldId id="308" r:id="rId49"/>
    <p:sldId id="272" r:id="rId50"/>
    <p:sldId id="271" r:id="rId51"/>
    <p:sldId id="298" r:id="rId52"/>
    <p:sldId id="273" r:id="rId53"/>
    <p:sldId id="276" r:id="rId54"/>
    <p:sldId id="277" r:id="rId55"/>
    <p:sldId id="278" r:id="rId56"/>
    <p:sldId id="274" r:id="rId57"/>
    <p:sldId id="280" r:id="rId58"/>
    <p:sldId id="275" r:id="rId59"/>
    <p:sldId id="281" r:id="rId60"/>
    <p:sldId id="299" r:id="rId61"/>
    <p:sldId id="322" r:id="rId62"/>
    <p:sldId id="323" r:id="rId63"/>
    <p:sldId id="301" r:id="rId64"/>
    <p:sldId id="302" r:id="rId65"/>
    <p:sldId id="314" r:id="rId66"/>
    <p:sldId id="324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174E7-9BAC-4843-AFCB-DF84D07951C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C5610-551E-ED43-90C8-119BB5AC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2380-BC46-4CE3-836D-F3B189734EE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56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Jjjj</a:t>
            </a:r>
            <a:r>
              <a:rPr lang="en-US" dirty="0" smtClean="0"/>
              <a:t> chi </a:t>
            </a:r>
            <a:r>
              <a:rPr lang="en-US" dirty="0" err="1" smtClean="0"/>
              <a:t>cuadrado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8CAD-CC8B-1440-863C-154C47C6E2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6F33A6-F9F7-904B-9FF0-C001FD89DEF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2E8065-895E-2E45-B649-462D3DDA77C6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DF196E-6E95-9D4D-88E7-6658D1499EE7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42CAD0-5575-4449-8938-C9AA2E8D2097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CA584F-1438-2C49-91A1-EA67D6697338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31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729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3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70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2016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Transmission Genetics</a:t>
            </a:r>
          </a:p>
        </p:txBody>
      </p:sp>
    </p:spTree>
    <p:extLst>
      <p:ext uri="{BB962C8B-B14F-4D97-AF65-F5344CB8AC3E}">
        <p14:creationId xmlns:p14="http://schemas.microsoft.com/office/powerpoint/2010/main" val="280006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ED2B-F995-D848-A7A8-BD0D5644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Cell Division and Chromosome Heredity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5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2D84E-2A47-C34E-9976-8034A2250527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0CE3-8DEC-4947-9B97-FC38DCF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REPASO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90906"/>
            <a:ext cx="5562092" cy="61567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-411162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Figure 2.7 Test-cross analysis of F</a:t>
            </a:r>
            <a:r>
              <a:rPr lang="en-US" sz="2000" baseline="-25000" dirty="0"/>
              <a:t>1</a:t>
            </a:r>
            <a:r>
              <a:rPr lang="en-US" sz="2000" dirty="0"/>
              <a:t> plants.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33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9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08" y="375412"/>
            <a:ext cx="383438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11988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/>
              <a:t>Figure 2.8 Determination of the genotype of F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plants by </a:t>
            </a:r>
            <a:r>
              <a:rPr lang="en-US" sz="1400" dirty="0"/>
              <a:t>the production of F</a:t>
            </a:r>
            <a:r>
              <a:rPr lang="en-US" sz="1400" baseline="-25000" dirty="0"/>
              <a:t>3</a:t>
            </a:r>
            <a:r>
              <a:rPr lang="en-US" sz="1400" dirty="0"/>
              <a:t> progeny.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39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9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2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4" name="Picture 3" descr="Screen Shot 2016-09-12 at 8.21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00"/>
            <a:ext cx="5834503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1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An Aid to Prediction of Gamete Frequency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forked-line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diagram</a:t>
            </a:r>
            <a:r>
              <a:rPr lang="en-US" altLang="en-US" dirty="0" smtClean="0"/>
              <a:t> is used to determine gamete genotypes and frequencies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2BAE255-DD25-4D85-B081-8F023C4BC101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1" y="3318637"/>
            <a:ext cx="7156704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" y="362712"/>
            <a:ext cx="829665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87362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/>
              <a:t>Figure 2.11 Independent assortment of alleles at two loci.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" y="131879"/>
            <a:ext cx="171468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RrGg</a:t>
            </a:r>
            <a:r>
              <a:rPr lang="en-US" sz="2400" b="1" dirty="0" smtClean="0"/>
              <a:t> x </a:t>
            </a:r>
            <a:r>
              <a:rPr lang="en-US" sz="2400" b="1" dirty="0" err="1" smtClean="0"/>
              <a:t>RrGg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282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16" y="420624"/>
            <a:ext cx="3553968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3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/>
              <a:t>Figure 2.13 Mendel’s test cross to verify </a:t>
            </a:r>
            <a:r>
              <a:rPr lang="en-US" sz="1400" dirty="0" smtClean="0"/>
              <a:t>independent assortment</a:t>
            </a:r>
            <a:r>
              <a:rPr lang="en-US" sz="1400" dirty="0"/>
              <a:t>.</a:t>
            </a:r>
          </a:p>
        </p:txBody>
      </p:sp>
      <p:sp>
        <p:nvSpPr>
          <p:cNvPr id="6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52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7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5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2975"/>
            <a:ext cx="8546592" cy="51755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1641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Figure 2.14 </a:t>
            </a:r>
            <a:r>
              <a:rPr lang="en-US" sz="2800" dirty="0" err="1"/>
              <a:t>Trihybrid</a:t>
            </a:r>
            <a:r>
              <a:rPr lang="en-US" sz="2800" dirty="0"/>
              <a:t> cross to verify independent assortment.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55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</a:t>
            </a:r>
            <a:r>
              <a:rPr lang="en-US" dirty="0" smtClean="0"/>
              <a:t> x </a:t>
            </a:r>
            <a:r>
              <a:rPr lang="en-US" dirty="0" err="1" smtClean="0"/>
              <a:t>Rr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98700" y="2108200"/>
            <a:ext cx="4737100" cy="3606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4667250" y="2108200"/>
            <a:ext cx="0" cy="360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1"/>
            <a:endCxn id="3" idx="3"/>
          </p:cNvCxnSpPr>
          <p:nvPr/>
        </p:nvCxnSpPr>
        <p:spPr>
          <a:xfrm>
            <a:off x="2298700" y="3911600"/>
            <a:ext cx="4737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2300" y="1595735"/>
            <a:ext cx="4156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54200" y="2751435"/>
            <a:ext cx="4156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574224"/>
            <a:ext cx="330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2229" y="4736524"/>
            <a:ext cx="330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2300" y="2751435"/>
            <a:ext cx="646732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RR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88000" y="2751435"/>
            <a:ext cx="561572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54633" y="4554835"/>
            <a:ext cx="561572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Rr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88000" y="4529435"/>
            <a:ext cx="476412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027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2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39"/>
            <a:ext cx="9144000" cy="43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3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2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55"/>
            <a:ext cx="9144000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2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811"/>
            <a:ext cx="9144000" cy="54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3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94"/>
            <a:ext cx="9144000" cy="5233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300" y="6121400"/>
            <a:ext cx="239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FFpp</a:t>
            </a:r>
            <a:r>
              <a:rPr lang="en-US" dirty="0" smtClean="0"/>
              <a:t> x </a:t>
            </a:r>
            <a:r>
              <a:rPr lang="en-US" dirty="0" err="1" smtClean="0"/>
              <a:t>ffPP</a:t>
            </a:r>
            <a:r>
              <a:rPr lang="en-US" dirty="0" smtClean="0"/>
              <a:t>   =   F1: </a:t>
            </a:r>
            <a:r>
              <a:rPr lang="en-US" dirty="0" err="1" smtClean="0"/>
              <a:t>FfPp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9500" y="5620266"/>
            <a:ext cx="134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FP, </a:t>
            </a:r>
            <a:r>
              <a:rPr lang="en-US" dirty="0" err="1" smtClean="0"/>
              <a:t>Fp</a:t>
            </a:r>
            <a:r>
              <a:rPr lang="en-US" dirty="0" smtClean="0"/>
              <a:t>, </a:t>
            </a:r>
            <a:r>
              <a:rPr lang="en-US" dirty="0" err="1" smtClean="0"/>
              <a:t>fP</a:t>
            </a:r>
            <a:r>
              <a:rPr lang="en-US" dirty="0" smtClean="0"/>
              <a:t>, </a:t>
            </a:r>
            <a:r>
              <a:rPr lang="en-US" dirty="0" err="1" smtClean="0"/>
              <a:t>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8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83397"/>
              </p:ext>
            </p:extLst>
          </p:nvPr>
        </p:nvGraphicFramePr>
        <p:xfrm>
          <a:off x="1371600" y="2235200"/>
          <a:ext cx="6527800" cy="38989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05560"/>
                <a:gridCol w="1305560"/>
                <a:gridCol w="1305560"/>
                <a:gridCol w="1305560"/>
                <a:gridCol w="1305560"/>
              </a:tblGrid>
              <a:tr h="779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fp</a:t>
                      </a:r>
                      <a:endParaRPr lang="en-US" dirty="0"/>
                    </a:p>
                  </a:txBody>
                  <a:tcPr/>
                </a:tc>
              </a:tr>
              <a:tr h="779780"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97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FFpp</a:t>
                      </a:r>
                      <a:endParaRPr lang="en-US" sz="28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Ffpp</a:t>
                      </a:r>
                      <a:endParaRPr lang="en-US" sz="28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797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7797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Ffpp</a:t>
                      </a:r>
                      <a:endParaRPr lang="en-US" sz="28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ffpp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66900" y="1651000"/>
            <a:ext cx="619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F2:       </a:t>
            </a:r>
            <a:r>
              <a:rPr lang="en-US" dirty="0" err="1" smtClean="0"/>
              <a:t>FfPp</a:t>
            </a:r>
            <a:r>
              <a:rPr lang="en-US" dirty="0" smtClean="0"/>
              <a:t> x </a:t>
            </a:r>
            <a:r>
              <a:rPr lang="en-US" dirty="0" err="1" smtClean="0"/>
              <a:t>FfPp</a:t>
            </a:r>
            <a:r>
              <a:rPr lang="en-US" dirty="0" smtClean="0"/>
              <a:t>   =   F2: FFPP,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305034"/>
            <a:ext cx="578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F_pp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 = gametes: </a:t>
            </a:r>
            <a:r>
              <a:rPr lang="en-US" dirty="0" err="1" smtClean="0"/>
              <a:t>Fp</a:t>
            </a:r>
            <a:r>
              <a:rPr lang="en-US" dirty="0" smtClean="0"/>
              <a:t>, </a:t>
            </a:r>
            <a:r>
              <a:rPr lang="en-US" dirty="0" err="1" smtClean="0"/>
              <a:t>fp</a:t>
            </a:r>
            <a:r>
              <a:rPr lang="en-US" dirty="0" smtClean="0"/>
              <a:t>  =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0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4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6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4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4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9400" y="1054140"/>
            <a:ext cx="165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r>
              <a:rPr lang="en-US" dirty="0" smtClean="0"/>
              <a:t>, </a:t>
            </a:r>
            <a:r>
              <a:rPr lang="en-US" dirty="0" err="1" smtClean="0"/>
              <a:t>ffpp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2 at 8.4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106"/>
            <a:ext cx="9144000" cy="51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segregation of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6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/>
          <a:lstStyle/>
          <a:p>
            <a:r>
              <a:rPr lang="en-US" dirty="0" smtClean="0"/>
              <a:t>Monohybrid or </a:t>
            </a:r>
            <a:r>
              <a:rPr lang="en-US" dirty="0" err="1" smtClean="0"/>
              <a:t>dihybrid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02_01Figu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1934684"/>
            <a:ext cx="8546592" cy="4748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08" y="952500"/>
            <a:ext cx="887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monohybrid</a:t>
            </a:r>
            <a:r>
              <a:rPr lang="en-US" dirty="0"/>
              <a:t> cross represents the inheritance pattern of a single trait, whereas a </a:t>
            </a:r>
            <a:r>
              <a:rPr lang="en-US" b="1" dirty="0" err="1"/>
              <a:t>dihybrid</a:t>
            </a:r>
            <a:r>
              <a:rPr lang="en-US" dirty="0"/>
              <a:t> cross represents the inheritance patterns of two traits that are linked</a:t>
            </a:r>
          </a:p>
        </p:txBody>
      </p:sp>
    </p:spTree>
    <p:extLst>
      <p:ext uri="{BB962C8B-B14F-4D97-AF65-F5344CB8AC3E}">
        <p14:creationId xmlns:p14="http://schemas.microsoft.com/office/powerpoint/2010/main" val="1333415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32648"/>
            <a:ext cx="8737600" cy="405055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Short hair in the leaf of tomato plant is a dominant trait control by the allele </a:t>
            </a:r>
            <a:r>
              <a:rPr lang="es-PR" sz="2200" dirty="0" smtClean="0">
                <a:solidFill>
                  <a:srgbClr val="000000"/>
                </a:solidFill>
              </a:rPr>
              <a:t>H. The recessive allele generate a soft  leaf  (genotype hh). The below table represent 3 indipendednt crosses. La tabla demuestra la progenie de tres cruces independientes de plantas parentales con genotipos y fenotipos desconocidos.</a:t>
            </a:r>
          </a:p>
          <a:p>
            <a:r>
              <a:rPr lang="es-PR" sz="2200" dirty="0" smtClean="0">
                <a:solidFill>
                  <a:srgbClr val="000000"/>
                </a:solidFill>
              </a:rPr>
              <a:t>Determine the parental genotype based on the distribution.</a:t>
            </a:r>
            <a:endParaRPr lang="es-PR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47939"/>
              </p:ext>
            </p:extLst>
          </p:nvPr>
        </p:nvGraphicFramePr>
        <p:xfrm>
          <a:off x="1287630" y="394187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969"/>
                <a:gridCol w="2010931"/>
                <a:gridCol w="24431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Cruce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Numero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progenie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cortos</a:t>
                      </a:r>
                      <a:r>
                        <a:rPr lang="en-US" baseline="0" dirty="0" smtClean="0"/>
                        <a:t> (H-)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Hojas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suaves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48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2156005"/>
            <a:ext cx="8513657" cy="468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b="1" dirty="0" smtClean="0">
                <a:solidFill>
                  <a:srgbClr val="000000"/>
                </a:solidFill>
              </a:rPr>
              <a:t>Progeny in the three crosses:</a:t>
            </a:r>
          </a:p>
          <a:p>
            <a:r>
              <a:rPr lang="es-PR" sz="2400" dirty="0" smtClean="0">
                <a:solidFill>
                  <a:srgbClr val="000000"/>
                </a:solidFill>
              </a:rPr>
              <a:t>Cross 1:  </a:t>
            </a:r>
            <a:r>
              <a:rPr lang="es-PR" sz="2400" dirty="0" smtClean="0">
                <a:solidFill>
                  <a:schemeClr val="accent5"/>
                </a:solidFill>
              </a:rPr>
              <a:t>32/11 </a:t>
            </a:r>
            <a:r>
              <a:rPr lang="es-PR" sz="2400" dirty="0" smtClean="0">
                <a:solidFill>
                  <a:srgbClr val="000000"/>
                </a:solidFill>
              </a:rPr>
              <a:t>= 2.91 :1 around </a:t>
            </a:r>
            <a:r>
              <a:rPr lang="es-PR" sz="2400" b="1" dirty="0" smtClean="0">
                <a:solidFill>
                  <a:srgbClr val="000000"/>
                </a:solidFill>
              </a:rPr>
              <a:t>3:1</a:t>
            </a:r>
          </a:p>
          <a:p>
            <a:r>
              <a:rPr lang="es-PR" sz="2400" dirty="0" smtClean="0">
                <a:solidFill>
                  <a:srgbClr val="000000"/>
                </a:solidFill>
              </a:rPr>
              <a:t>Cross </a:t>
            </a:r>
            <a:r>
              <a:rPr lang="es-PR" sz="2400" dirty="0">
                <a:solidFill>
                  <a:srgbClr val="000000"/>
                </a:solidFill>
              </a:rPr>
              <a:t>1: ¾ </a:t>
            </a:r>
            <a:r>
              <a:rPr lang="es-PR" sz="2400" dirty="0" smtClean="0">
                <a:solidFill>
                  <a:srgbClr val="000000"/>
                </a:solidFill>
              </a:rPr>
              <a:t>of the progeny with the dominant phenotype (32/43) = 75%  while ¼ of the progeny has a recessive phenotype (</a:t>
            </a:r>
            <a:r>
              <a:rPr lang="es-PR" sz="2400" dirty="0">
                <a:solidFill>
                  <a:srgbClr val="000000"/>
                </a:solidFill>
              </a:rPr>
              <a:t>11/</a:t>
            </a:r>
            <a:r>
              <a:rPr lang="es-PR" sz="2400" dirty="0" smtClean="0">
                <a:solidFill>
                  <a:srgbClr val="000000"/>
                </a:solidFill>
              </a:rPr>
              <a:t>43) = 25%.</a:t>
            </a:r>
          </a:p>
          <a:p>
            <a:r>
              <a:rPr lang="es-PR" sz="2400" dirty="0" smtClean="0">
                <a:solidFill>
                  <a:srgbClr val="000000"/>
                </a:solidFill>
              </a:rPr>
              <a:t>Cruce 2: </a:t>
            </a:r>
            <a:r>
              <a:rPr lang="es-PR" sz="2400" dirty="0" smtClean="0">
                <a:solidFill>
                  <a:srgbClr val="B54721"/>
                </a:solidFill>
              </a:rPr>
              <a:t>42/45 </a:t>
            </a:r>
            <a:r>
              <a:rPr lang="es-PR" sz="2400" dirty="0" smtClean="0">
                <a:solidFill>
                  <a:srgbClr val="000000"/>
                </a:solidFill>
              </a:rPr>
              <a:t>= 0.93 :1 around </a:t>
            </a:r>
            <a:r>
              <a:rPr lang="es-PR" sz="2400" b="1" dirty="0" smtClean="0">
                <a:solidFill>
                  <a:srgbClr val="000000"/>
                </a:solidFill>
              </a:rPr>
              <a:t>1:1</a:t>
            </a:r>
          </a:p>
          <a:p>
            <a:r>
              <a:rPr lang="es-PR" sz="2400" dirty="0" smtClean="0">
                <a:solidFill>
                  <a:srgbClr val="000000"/>
                </a:solidFill>
              </a:rPr>
              <a:t>Cruce 2: Dominant phenotype is around 50% (42/97)thus the recessive is also around 50%.</a:t>
            </a:r>
          </a:p>
          <a:p>
            <a:r>
              <a:rPr lang="es-PR" sz="2400" dirty="0" smtClean="0">
                <a:solidFill>
                  <a:srgbClr val="000000"/>
                </a:solidFill>
              </a:rPr>
              <a:t>Cruce 3: </a:t>
            </a:r>
            <a:r>
              <a:rPr lang="es-PR" sz="2400" dirty="0" smtClean="0">
                <a:solidFill>
                  <a:srgbClr val="B54721"/>
                </a:solidFill>
              </a:rPr>
              <a:t>0/24 </a:t>
            </a:r>
            <a:r>
              <a:rPr lang="es-PR" sz="2400" dirty="0">
                <a:solidFill>
                  <a:srgbClr val="000000"/>
                </a:solidFill>
              </a:rPr>
              <a:t>=</a:t>
            </a:r>
            <a:r>
              <a:rPr lang="es-PR" sz="2400" dirty="0" smtClean="0">
                <a:solidFill>
                  <a:srgbClr val="000000"/>
                </a:solidFill>
              </a:rPr>
              <a:t> 0:1 since all the progeny has a recessive phenotype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54803"/>
              </p:ext>
            </p:extLst>
          </p:nvPr>
        </p:nvGraphicFramePr>
        <p:xfrm>
          <a:off x="1074393" y="197346"/>
          <a:ext cx="700460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64"/>
                <a:gridCol w="1875674"/>
                <a:gridCol w="2048659"/>
                <a:gridCol w="2046210"/>
              </a:tblGrid>
              <a:tr h="307054"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Cruce</a:t>
                      </a: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dirty="0" err="1" smtClean="0"/>
                        <a:t>Numero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progenie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R"/>
                    </a:p>
                  </a:txBody>
                  <a:tcPr/>
                </a:tc>
              </a:tr>
              <a:tr h="3070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Pelos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cortos</a:t>
                      </a:r>
                      <a:r>
                        <a:rPr lang="en-US" sz="1600" baseline="0" dirty="0" smtClean="0"/>
                        <a:t> (H-</a:t>
                      </a:r>
                      <a:r>
                        <a:rPr lang="en-US" sz="1600" baseline="0" dirty="0"/>
                        <a:t>)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Hojas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suaves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hh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de </a:t>
                      </a:r>
                      <a:r>
                        <a:rPr lang="en-US" sz="1600" dirty="0" err="1" smtClean="0"/>
                        <a:t>progenie</a:t>
                      </a:r>
                      <a:endParaRPr lang="en-US" sz="1600" dirty="0"/>
                    </a:p>
                  </a:txBody>
                  <a:tcPr/>
                </a:tc>
              </a:tr>
              <a:tr h="3070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</a:tr>
              <a:tr h="3070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97</a:t>
                      </a:r>
                      <a:endParaRPr lang="en-US" sz="1600" dirty="0"/>
                    </a:p>
                  </a:txBody>
                  <a:tcPr/>
                </a:tc>
              </a:tr>
              <a:tr h="3070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01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Determinar</a:t>
            </a:r>
            <a:r>
              <a:rPr lang="en-US" dirty="0" smtClean="0"/>
              <a:t> </a:t>
            </a:r>
            <a:r>
              <a:rPr lang="en-US" dirty="0" err="1" smtClean="0"/>
              <a:t>genotipo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770467"/>
            <a:ext cx="7232650" cy="429101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s-PR" sz="2400" b="1" dirty="0" smtClean="0">
                <a:solidFill>
                  <a:schemeClr val="tx1"/>
                </a:solidFill>
              </a:rPr>
              <a:t>Cross 1:</a:t>
            </a:r>
            <a:r>
              <a:rPr lang="es-PR" sz="2400" b="1" dirty="0" smtClean="0">
                <a:solidFill>
                  <a:schemeClr val="accent5"/>
                </a:solidFill>
              </a:rPr>
              <a:t> </a:t>
            </a:r>
            <a:r>
              <a:rPr lang="es-PR" sz="2400" dirty="0" smtClean="0">
                <a:solidFill>
                  <a:schemeClr val="accent5"/>
                </a:solidFill>
              </a:rPr>
              <a:t>(3:1)</a:t>
            </a:r>
            <a:r>
              <a:rPr lang="es-PR" sz="2400" dirty="0" smtClean="0">
                <a:solidFill>
                  <a:schemeClr val="tx1"/>
                </a:solidFill>
              </a:rPr>
              <a:t> : Hh x Hh.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22146"/>
              </p:ext>
            </p:extLst>
          </p:nvPr>
        </p:nvGraphicFramePr>
        <p:xfrm>
          <a:off x="2667000" y="2019299"/>
          <a:ext cx="3429000" cy="287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043"/>
                <a:gridCol w="1158043"/>
                <a:gridCol w="1112914"/>
              </a:tblGrid>
              <a:tr h="956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956734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Hh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56734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Hh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hh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58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780975"/>
            <a:ext cx="7232650" cy="4291013"/>
          </a:xfrm>
        </p:spPr>
        <p:txBody>
          <a:bodyPr/>
          <a:lstStyle/>
          <a:p>
            <a:r>
              <a:rPr lang="es-PR" sz="2800" b="1" dirty="0" smtClean="0">
                <a:solidFill>
                  <a:schemeClr val="tx1"/>
                </a:solidFill>
              </a:rPr>
              <a:t>Cruce 2: </a:t>
            </a:r>
            <a:r>
              <a:rPr lang="es-PR" dirty="0" smtClean="0">
                <a:solidFill>
                  <a:schemeClr val="accent5"/>
                </a:solidFill>
              </a:rPr>
              <a:t>(1:1) </a:t>
            </a:r>
            <a:r>
              <a:rPr lang="es-PR" dirty="0" smtClean="0">
                <a:solidFill>
                  <a:schemeClr val="tx1"/>
                </a:solidFill>
              </a:rPr>
              <a:t>: Hh x hh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49020"/>
              </p:ext>
            </p:extLst>
          </p:nvPr>
        </p:nvGraphicFramePr>
        <p:xfrm>
          <a:off x="2019300" y="1917699"/>
          <a:ext cx="4368801" cy="388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67"/>
                <a:gridCol w="1456267"/>
                <a:gridCol w="1456267"/>
              </a:tblGrid>
              <a:tr h="1295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1295627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Hh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hh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5627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Hh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hh</a:t>
                      </a:r>
                      <a:endParaRPr lang="en-US" b="1" dirty="0"/>
                    </a:p>
                  </a:txBody>
                  <a:tcP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05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176812"/>
            <a:ext cx="7232650" cy="4291013"/>
          </a:xfrm>
        </p:spPr>
        <p:txBody>
          <a:bodyPr/>
          <a:lstStyle/>
          <a:p>
            <a:r>
              <a:rPr lang="es-PR" sz="2800" b="1" dirty="0" smtClean="0">
                <a:solidFill>
                  <a:schemeClr val="tx1"/>
                </a:solidFill>
              </a:rPr>
              <a:t>Cruce 3: </a:t>
            </a:r>
            <a:r>
              <a:rPr lang="es-PR" sz="2800" dirty="0" smtClean="0">
                <a:solidFill>
                  <a:schemeClr val="accent5"/>
                </a:solidFill>
              </a:rPr>
              <a:t>(0:1)</a:t>
            </a:r>
            <a:r>
              <a:rPr lang="es-PR" dirty="0" smtClean="0">
                <a:solidFill>
                  <a:schemeClr val="tx1"/>
                </a:solidFill>
              </a:rPr>
              <a:t> hh x hh: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24128"/>
              </p:ext>
            </p:extLst>
          </p:nvPr>
        </p:nvGraphicFramePr>
        <p:xfrm>
          <a:off x="2451099" y="1866902"/>
          <a:ext cx="3707976" cy="3758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92"/>
                <a:gridCol w="1235992"/>
                <a:gridCol w="1235992"/>
              </a:tblGrid>
              <a:tr h="12527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/>
                </a:tc>
              </a:tr>
              <a:tr h="1252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hh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hh</a:t>
                      </a:r>
                      <a:endParaRPr lang="en-US" sz="1800" b="1" dirty="0"/>
                    </a:p>
                  </a:txBody>
                  <a:tcPr>
                    <a:solidFill>
                      <a:srgbClr val="FCD5B5"/>
                    </a:solidFill>
                  </a:tcPr>
                </a:tc>
              </a:tr>
              <a:tr h="1252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hh</a:t>
                      </a:r>
                      <a:endParaRPr lang="en-US" sz="1800" b="1" dirty="0"/>
                    </a:p>
                  </a:txBody>
                  <a:tcP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hh</a:t>
                      </a:r>
                      <a:endParaRPr lang="en-US" sz="1800" b="1" dirty="0"/>
                    </a:p>
                  </a:txBody>
                  <a:tcP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37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417638"/>
            <a:ext cx="7232650" cy="42910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chi-square</a:t>
            </a:r>
            <a:r>
              <a:rPr lang="en-US" altLang="en-US" dirty="0" smtClean="0"/>
              <a:t> (</a:t>
            </a:r>
            <a:r>
              <a:rPr lang="en-US" altLang="en-US" b="1" dirty="0" smtClean="0">
                <a:sym typeface="Symbol" panose="05050102010706020507" pitchFamily="18" charset="2"/>
              </a:rPr>
              <a:t></a:t>
            </a:r>
            <a:r>
              <a:rPr lang="en-US" altLang="en-US" b="1" baseline="30000" dirty="0" smtClean="0"/>
              <a:t>2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test</a:t>
            </a:r>
            <a:r>
              <a:rPr lang="en-US" altLang="en-US" dirty="0" smtClean="0"/>
              <a:t> is commonly used for quantifying how closely an experimental observation matches the expected outcome. It can be used to test </a:t>
            </a:r>
            <a:r>
              <a:rPr lang="en-US" altLang="en-US" dirty="0" err="1" smtClean="0"/>
              <a:t>Mendeian</a:t>
            </a:r>
            <a:r>
              <a:rPr lang="en-US" altLang="en-US" dirty="0" smtClean="0"/>
              <a:t> inheritance.</a:t>
            </a:r>
          </a:p>
          <a:p>
            <a:endParaRPr lang="en-US" altLang="en-US" dirty="0" smtClean="0"/>
          </a:p>
          <a:p>
            <a:r>
              <a:rPr lang="es-PR" dirty="0" smtClean="0">
                <a:solidFill>
                  <a:srgbClr val="000000"/>
                </a:solidFill>
                <a:effectLst/>
              </a:rPr>
              <a:t>Here we test the probability that seeds are segregating in a 9:3:3:1 proportion for color and shape. The allele are green and yellow and round or wrinkle.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354668"/>
            <a:ext cx="7232650" cy="4536546"/>
          </a:xfrm>
        </p:spPr>
        <p:txBody>
          <a:bodyPr>
            <a:normAutofit fontScale="92500"/>
          </a:bodyPr>
          <a:lstStyle/>
          <a:p>
            <a:r>
              <a:rPr lang="es-PR" dirty="0" smtClean="0">
                <a:solidFill>
                  <a:srgbClr val="000000"/>
                </a:solidFill>
                <a:effectLst/>
              </a:rPr>
              <a:t>Are the data following a 9:3:3:1 segregation?.</a:t>
            </a:r>
            <a:endParaRPr lang="es-PR" dirty="0">
              <a:solidFill>
                <a:srgbClr val="000000"/>
              </a:solidFill>
              <a:effectLst/>
            </a:endParaRPr>
          </a:p>
          <a:p>
            <a:r>
              <a:rPr lang="es-PR" dirty="0" smtClean="0">
                <a:solidFill>
                  <a:srgbClr val="000000"/>
                </a:solidFill>
                <a:effectLst/>
              </a:rPr>
              <a:t>Null hypothesis: Both variable are indipendents. Thus you can have a 9:3:3:1 segregation. The difference between obsrved and expected values is minimal.</a:t>
            </a:r>
          </a:p>
          <a:p>
            <a:r>
              <a:rPr lang="es-PR" dirty="0" smtClean="0">
                <a:solidFill>
                  <a:srgbClr val="000000"/>
                </a:solidFill>
                <a:effectLst/>
              </a:rPr>
              <a:t>Alternative hypothesis: The variables are related and do not follow a 9:3:3:1 distribution. </a:t>
            </a:r>
            <a:endParaRPr lang="es-PR" dirty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2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4" y="733161"/>
            <a:ext cx="8451126" cy="4291013"/>
          </a:xfrm>
        </p:spPr>
        <p:txBody>
          <a:bodyPr/>
          <a:lstStyle/>
          <a:p>
            <a:r>
              <a:rPr lang="es-PR" sz="2000" dirty="0" smtClean="0">
                <a:solidFill>
                  <a:srgbClr val="000000"/>
                </a:solidFill>
                <a:effectLst/>
              </a:rPr>
              <a:t>Calculate the observed value.</a:t>
            </a:r>
          </a:p>
          <a:p>
            <a:endParaRPr lang="es-PR" sz="2000" dirty="0" smtClean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04585"/>
              </p:ext>
            </p:extLst>
          </p:nvPr>
        </p:nvGraphicFramePr>
        <p:xfrm>
          <a:off x="626534" y="2184398"/>
          <a:ext cx="8111066" cy="376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51"/>
                <a:gridCol w="4274515"/>
              </a:tblGrid>
              <a:tr h="606577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Valores</a:t>
                      </a:r>
                      <a:r>
                        <a:rPr lang="en-US" sz="1600" b="1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Observados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Valores Esperados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71306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315 </a:t>
                      </a:r>
                      <a:r>
                        <a:rPr lang="en-US" sz="16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semillas</a:t>
                      </a:r>
                      <a:r>
                        <a:rPr lang="en-US" sz="16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redondas</a:t>
                      </a:r>
                      <a:r>
                        <a:rPr lang="en-US" sz="16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amarillas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(9/16)(556) =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312</a:t>
                      </a:r>
                      <a:r>
                        <a:rPr lang="en-US" sz="16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.75 </a:t>
                      </a:r>
                      <a:r>
                        <a:rPr lang="en-US" sz="16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redondas</a:t>
                      </a:r>
                      <a:r>
                        <a:rPr lang="en-US" sz="16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amarillas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6577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 semillas redondas y verdes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(3/16)(556) = 104.25 redondas y verdes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71306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101 semillas arrugadas y amarillas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(3/16)(556) = 104.25 arrugadas y amarillas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6577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 semillas arrugadas y verdes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(1/16)(556) = 34.75 arrugadas y verdes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6577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 Total de semillas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556.00 Total de </a:t>
                      </a:r>
                      <a:r>
                        <a:rPr lang="en-US" sz="16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semillas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59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519" y="1282660"/>
            <a:ext cx="8188325" cy="4291013"/>
          </a:xfrm>
        </p:spPr>
        <p:txBody>
          <a:bodyPr/>
          <a:lstStyle/>
          <a:p>
            <a:r>
              <a:rPr lang="es-PR" dirty="0" smtClean="0">
                <a:solidFill>
                  <a:schemeClr val="accent5"/>
                </a:solidFill>
                <a:effectLst/>
              </a:rPr>
              <a:t>Segundo utilizamos la fórmula </a:t>
            </a:r>
            <a:r>
              <a:rPr lang="es-PR" dirty="0">
                <a:solidFill>
                  <a:schemeClr val="accent5"/>
                </a:solidFill>
                <a:effectLst/>
              </a:rPr>
              <a:t>de Chi-cuadrado</a:t>
            </a:r>
            <a:r>
              <a:rPr lang="es-PR" dirty="0">
                <a:effectLst/>
              </a:rPr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6-08-24 at 7.2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544463"/>
            <a:ext cx="4622800" cy="1765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0800" y="456906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s-PR" dirty="0" smtClean="0"/>
              <a:t>O = Resulltados observados</a:t>
            </a:r>
          </a:p>
          <a:p>
            <a:pPr marL="285750" indent="-285750">
              <a:buFontTx/>
              <a:buChar char="•"/>
            </a:pPr>
            <a:r>
              <a:rPr lang="es-PR" dirty="0"/>
              <a:t> </a:t>
            </a:r>
            <a:r>
              <a:rPr lang="es-PR" dirty="0" smtClean="0"/>
              <a:t>E = Resultados esperados</a:t>
            </a:r>
          </a:p>
          <a:p>
            <a:pPr marL="285750" indent="-285750">
              <a:buFontTx/>
              <a:buChar char="•"/>
            </a:pP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4949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57866"/>
            <a:ext cx="7408862" cy="43333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 (Body)"/>
                <a:cs typeface="Century Gothic (Body)"/>
              </a:rPr>
              <a:t>Formula con </a:t>
            </a:r>
            <a:r>
              <a:rPr lang="en-US" dirty="0" err="1" smtClean="0">
                <a:solidFill>
                  <a:schemeClr val="accent5"/>
                </a:solidFill>
                <a:latin typeface="Century Gothic (Body)"/>
                <a:cs typeface="Century Gothic (Body)"/>
              </a:rPr>
              <a:t>valores</a:t>
            </a:r>
            <a:r>
              <a:rPr lang="en-US" dirty="0" smtClean="0">
                <a:solidFill>
                  <a:schemeClr val="accent5"/>
                </a:solidFill>
                <a:latin typeface="Century Gothic (Body)"/>
                <a:cs typeface="Century Gothic (Body)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Century Gothic (Body)"/>
                <a:cs typeface="Century Gothic (Body)"/>
              </a:rPr>
              <a:t>observados</a:t>
            </a:r>
            <a:r>
              <a:rPr lang="en-US" dirty="0" smtClean="0">
                <a:solidFill>
                  <a:schemeClr val="accent5"/>
                </a:solidFill>
                <a:latin typeface="Century Gothic (Body)"/>
                <a:cs typeface="Century Gothic (Body)"/>
              </a:rPr>
              <a:t> y </a:t>
            </a:r>
            <a:r>
              <a:rPr lang="en-US" dirty="0" err="1" smtClean="0">
                <a:solidFill>
                  <a:schemeClr val="accent5"/>
                </a:solidFill>
                <a:latin typeface="Century Gothic (Body)"/>
                <a:cs typeface="Century Gothic (Body)"/>
              </a:rPr>
              <a:t>esperados</a:t>
            </a:r>
            <a:r>
              <a:rPr lang="en-US" dirty="0" smtClean="0">
                <a:latin typeface="Century Gothic (Body)"/>
                <a:cs typeface="Century Gothic (Body)"/>
              </a:rPr>
              <a:t>:</a:t>
            </a:r>
          </a:p>
          <a:p>
            <a:endParaRPr lang="en-US" dirty="0" smtClean="0">
              <a:latin typeface="Century Gothic (Body)"/>
              <a:cs typeface="Century Gothic (Body)"/>
            </a:endParaRPr>
          </a:p>
          <a:p>
            <a:endParaRPr lang="en-US" dirty="0" smtClean="0">
              <a:latin typeface="Century Gothic (Body)"/>
              <a:cs typeface="Century Gothic (Body)"/>
            </a:endParaRPr>
          </a:p>
          <a:p>
            <a:r>
              <a:rPr lang="es-PR" dirty="0" smtClean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0.028 + 0.1538 + .086 + .11 =0 .37</a:t>
            </a:r>
          </a:p>
          <a:p>
            <a:r>
              <a:rPr lang="es-PR" dirty="0" smtClean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Number of classes: 4</a:t>
            </a:r>
          </a:p>
          <a:p>
            <a:r>
              <a:rPr lang="es-PR" dirty="0" smtClean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Grade of freedom: </a:t>
            </a:r>
            <a:r>
              <a:rPr lang="es-PR" dirty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n-</a:t>
            </a:r>
            <a:r>
              <a:rPr lang="es-PR" dirty="0" smtClean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1, 4 </a:t>
            </a:r>
            <a:r>
              <a:rPr lang="en-US" dirty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–</a:t>
            </a:r>
            <a:r>
              <a:rPr lang="es-PR" dirty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 1 = </a:t>
            </a:r>
            <a:r>
              <a:rPr lang="es-PR" dirty="0" smtClean="0">
                <a:solidFill>
                  <a:schemeClr val="tx1"/>
                </a:solidFill>
                <a:effectLst/>
                <a:latin typeface="Century Gothic (Body)"/>
                <a:cs typeface="Century Gothic (Body)"/>
              </a:rPr>
              <a:t>3</a:t>
            </a:r>
            <a:r>
              <a:rPr lang="es-PR" dirty="0" smtClean="0">
                <a:effectLst/>
                <a:latin typeface="Century Gothic (Body)"/>
                <a:cs typeface="Century Gothic (Body)"/>
              </a:rPr>
              <a:t>.</a:t>
            </a:r>
            <a:endParaRPr lang="es-PR" dirty="0">
              <a:effectLst/>
              <a:latin typeface="Century Gothic (Body)"/>
              <a:cs typeface="Century Gothic (Body)"/>
            </a:endParaRPr>
          </a:p>
        </p:txBody>
      </p:sp>
      <p:pic>
        <p:nvPicPr>
          <p:cNvPr id="5" name="Picture 4" descr="Screen Shot 2016-08-23 at 12.45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1379"/>
          <a:stretch/>
        </p:blipFill>
        <p:spPr>
          <a:xfrm>
            <a:off x="9525" y="2259232"/>
            <a:ext cx="8957733" cy="10301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19414"/>
              </p:ext>
            </p:extLst>
          </p:nvPr>
        </p:nvGraphicFramePr>
        <p:xfrm>
          <a:off x="541867" y="320941"/>
          <a:ext cx="8314266" cy="1067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753"/>
                <a:gridCol w="4368513"/>
              </a:tblGrid>
              <a:tr h="434247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Valores</a:t>
                      </a:r>
                      <a:r>
                        <a:rPr lang="en-US" sz="1800" b="1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Observados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Valores Esperados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33346"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315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semillas</a:t>
                      </a:r>
                      <a:r>
                        <a:rPr lang="en-US" sz="18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redondas</a:t>
                      </a:r>
                      <a:r>
                        <a:rPr lang="en-US" sz="18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US" sz="18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amarillas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(9/16)(556) =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312</a:t>
                      </a:r>
                      <a:r>
                        <a:rPr lang="en-US" sz="18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.75 </a:t>
                      </a:r>
                      <a:r>
                        <a:rPr lang="en-US" sz="18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redondas</a:t>
                      </a:r>
                      <a:r>
                        <a:rPr lang="en-US" sz="1800" dirty="0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US" sz="1800" dirty="0" err="1">
                          <a:solidFill>
                            <a:srgbClr val="30224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amarillas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3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8" y="647700"/>
            <a:ext cx="5505671" cy="59999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0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Figure 2.2 Life cycle of </a:t>
            </a:r>
            <a:r>
              <a:rPr lang="en-US" sz="2000" i="1" dirty="0" err="1"/>
              <a:t>Pisum</a:t>
            </a:r>
            <a:r>
              <a:rPr lang="en-US" sz="2000" i="1" dirty="0"/>
              <a:t> </a:t>
            </a:r>
            <a:r>
              <a:rPr lang="en-US" sz="2000" i="1" dirty="0" err="1"/>
              <a:t>sativum</a:t>
            </a:r>
            <a:r>
              <a:rPr lang="en-US" sz="2000" dirty="0" smtClean="0"/>
              <a:t>. Self fertilization.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12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4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79704"/>
            <a:ext cx="8546592" cy="54985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</p:spPr>
        <p:txBody>
          <a:bodyPr/>
          <a:lstStyle/>
          <a:p>
            <a:r>
              <a:rPr lang="en-US" dirty="0"/>
              <a:t>Table 2.4 The Chi-Square Table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77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66383" y="1353635"/>
            <a:ext cx="50127" cy="529756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7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193800"/>
            <a:ext cx="7232650" cy="4291013"/>
          </a:xfrm>
        </p:spPr>
        <p:txBody>
          <a:bodyPr>
            <a:normAutofit/>
          </a:bodyPr>
          <a:lstStyle/>
          <a:p>
            <a:r>
              <a:rPr lang="es-PR" sz="2800" dirty="0" smtClean="0">
                <a:solidFill>
                  <a:srgbClr val="000000"/>
                </a:solidFill>
              </a:rPr>
              <a:t>The probability is in the 95%.</a:t>
            </a:r>
          </a:p>
          <a:p>
            <a:r>
              <a:rPr lang="es-PR" sz="2800" dirty="0" smtClean="0">
                <a:solidFill>
                  <a:srgbClr val="000000"/>
                </a:solidFill>
              </a:rPr>
              <a:t>Less is the difference between observed and expected, less is the value of p.   </a:t>
            </a:r>
          </a:p>
          <a:p>
            <a:r>
              <a:rPr lang="es-PR" sz="2800" dirty="0" smtClean="0">
                <a:solidFill>
                  <a:srgbClr val="000000"/>
                </a:solidFill>
              </a:rPr>
              <a:t>We can not reject the null hypothesis.  Thus the data follow a </a:t>
            </a:r>
            <a:r>
              <a:rPr lang="es-PR" sz="2800" dirty="0">
                <a:solidFill>
                  <a:srgbClr val="000000"/>
                </a:solidFill>
              </a:rPr>
              <a:t>9:3:3:</a:t>
            </a:r>
            <a:r>
              <a:rPr lang="es-PR" sz="2800" dirty="0" smtClean="0">
                <a:solidFill>
                  <a:srgbClr val="000000"/>
                </a:solidFill>
              </a:rPr>
              <a:t>1.</a:t>
            </a:r>
            <a:endParaRPr lang="es-PR" sz="28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991600" cy="762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Example of Chi square goodness of fit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1325"/>
            <a:ext cx="6248400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5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868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Calculation of chi square goodness of fit, of data consisting of the Colors of 100 flowers, to a hypothesized color ratio of 3:1 (Yy x Yy)</a:t>
            </a:r>
          </a:p>
        </p:txBody>
      </p:sp>
      <p:pic>
        <p:nvPicPr>
          <p:cNvPr id="38916" name="Picture 11" descr="screenshot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64075"/>
            <a:ext cx="3429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Oval 12"/>
          <p:cNvSpPr>
            <a:spLocks noChangeArrowheads="1"/>
          </p:cNvSpPr>
          <p:nvPr/>
        </p:nvSpPr>
        <p:spPr bwMode="auto">
          <a:xfrm>
            <a:off x="8356600" y="4851400"/>
            <a:ext cx="3048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0" y="44958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l-GR">
                <a:latin typeface="Times New Roman" charset="0"/>
              </a:rPr>
              <a:t>χ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>
                <a:latin typeface="Times New Roman" charset="0"/>
              </a:rPr>
              <a:t> = </a:t>
            </a:r>
            <a:r>
              <a:rPr lang="el-GR" sz="2000">
                <a:latin typeface="Times New Roman" charset="0"/>
                <a:cs typeface="Times New Roman" charset="0"/>
              </a:rPr>
              <a:t>Σ</a:t>
            </a:r>
            <a:r>
              <a:rPr lang="en-US" sz="2000">
                <a:latin typeface="Times New Roman" charset="0"/>
                <a:cs typeface="Times New Roman" charset="0"/>
              </a:rPr>
              <a:t> </a:t>
            </a:r>
            <a:r>
              <a:rPr lang="en-US" sz="2000" u="sng">
                <a:latin typeface="Times New Roman" charset="0"/>
                <a:cs typeface="Times New Roman" charset="0"/>
              </a:rPr>
              <a:t>(O – E )</a:t>
            </a:r>
            <a:r>
              <a:rPr lang="en-US" sz="2000" baseline="30000">
                <a:latin typeface="Times New Roman" charset="0"/>
                <a:cs typeface="Times New Roman" charset="0"/>
              </a:rPr>
              <a:t>2</a:t>
            </a:r>
            <a:r>
              <a:rPr lang="en-US" sz="2000">
                <a:latin typeface="Times New Roman" charset="0"/>
                <a:cs typeface="Times New Roman" charset="0"/>
              </a:rPr>
              <a:t>		</a:t>
            </a:r>
            <a:endParaRPr lang="el-GR" u="sng">
              <a:latin typeface="Book Antiqua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Book Antiqua" charset="0"/>
                <a:cs typeface="Times New Roman" charset="0"/>
              </a:rPr>
              <a:t>	 E</a:t>
            </a:r>
          </a:p>
        </p:txBody>
      </p:sp>
    </p:spTree>
    <p:extLst>
      <p:ext uri="{BB962C8B-B14F-4D97-AF65-F5344CB8AC3E}">
        <p14:creationId xmlns:p14="http://schemas.microsoft.com/office/powerpoint/2010/main" val="154754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9">
            <a:off x="1016000" y="614363"/>
            <a:ext cx="7518400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371600" y="3581400"/>
            <a:ext cx="7162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5384800" y="873125"/>
            <a:ext cx="966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(YyRr x YyRr)</a:t>
            </a:r>
          </a:p>
        </p:txBody>
      </p:sp>
    </p:spTree>
    <p:extLst>
      <p:ext uri="{BB962C8B-B14F-4D97-AF65-F5344CB8AC3E}">
        <p14:creationId xmlns:p14="http://schemas.microsoft.com/office/powerpoint/2010/main" val="50678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9">
            <a:off x="1016000" y="614363"/>
            <a:ext cx="7518400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371600" y="3581400"/>
            <a:ext cx="7162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2941638" y="3733800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(250/16)9</a:t>
            </a:r>
          </a:p>
        </p:txBody>
      </p:sp>
    </p:spTree>
    <p:extLst>
      <p:ext uri="{BB962C8B-B14F-4D97-AF65-F5344CB8AC3E}">
        <p14:creationId xmlns:p14="http://schemas.microsoft.com/office/powerpoint/2010/main" val="331690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9">
            <a:off x="1016000" y="614363"/>
            <a:ext cx="7518400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371600" y="3581400"/>
            <a:ext cx="7162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941638" y="3733800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(250/16)9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114800" y="37338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(250/16)3</a:t>
            </a:r>
          </a:p>
        </p:txBody>
      </p:sp>
    </p:spTree>
    <p:extLst>
      <p:ext uri="{BB962C8B-B14F-4D97-AF65-F5344CB8AC3E}">
        <p14:creationId xmlns:p14="http://schemas.microsoft.com/office/powerpoint/2010/main" val="390824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9">
            <a:off x="228600" y="76200"/>
            <a:ext cx="7518400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57400" y="3276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(250/16)9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(250/16)3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4267200" y="3276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(250/16)3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5334000" y="3276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(250/16)1</a:t>
            </a:r>
          </a:p>
        </p:txBody>
      </p:sp>
      <p:pic>
        <p:nvPicPr>
          <p:cNvPr id="47111" name="Picture 9" descr="screenshot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64075"/>
            <a:ext cx="3429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Oval 10"/>
          <p:cNvSpPr>
            <a:spLocks noChangeArrowheads="1"/>
          </p:cNvSpPr>
          <p:nvPr/>
        </p:nvSpPr>
        <p:spPr bwMode="auto">
          <a:xfrm>
            <a:off x="8382000" y="51689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6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Binomial Expansion Formula — Example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For families with three children, predict the proportions with each possible combination of boys and girls</a:t>
            </a:r>
          </a:p>
          <a:p>
            <a:endParaRPr lang="en-US" altLang="en-US" dirty="0" smtClean="0"/>
          </a:p>
          <a:p>
            <a:r>
              <a:rPr lang="en-US" altLang="en-US" i="1" dirty="0" smtClean="0"/>
              <a:t>p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probability of a boy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½;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probability of </a:t>
            </a:r>
            <a:br>
              <a:rPr lang="en-US" altLang="en-US" dirty="0" smtClean="0"/>
            </a:br>
            <a:r>
              <a:rPr lang="en-US" altLang="en-US" dirty="0" smtClean="0"/>
              <a:t>a girl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½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Binomial expansion: (</a:t>
            </a:r>
            <a:r>
              <a:rPr lang="en-US" altLang="en-US" i="1" dirty="0" smtClean="0"/>
              <a:t>p </a:t>
            </a:r>
            <a:r>
              <a:rPr lang="en-US" altLang="en-US" dirty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3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2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3</a:t>
            </a:r>
            <a:r>
              <a:rPr lang="en-US" altLang="en-US" i="1" dirty="0" smtClean="0"/>
              <a:t>pq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q</a:t>
            </a:r>
            <a:r>
              <a:rPr lang="en-US" altLang="en-US" baseline="30000" dirty="0" smtClean="0"/>
              <a:t>3</a:t>
            </a:r>
          </a:p>
          <a:p>
            <a:endParaRPr lang="en-US" altLang="en-US" dirty="0" smtClean="0"/>
          </a:p>
          <a:p>
            <a:r>
              <a:rPr lang="en-US" altLang="en-US" i="1" dirty="0" smtClean="0"/>
              <a:t>p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1/8 (3 boys); 3</a:t>
            </a:r>
            <a:r>
              <a:rPr lang="en-US" altLang="en-US" i="1" dirty="0" smtClean="0"/>
              <a:t>p</a:t>
            </a:r>
            <a:r>
              <a:rPr lang="en-US" altLang="en-US" baseline="30000" dirty="0" smtClean="0"/>
              <a:t>2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3/8 (2 boys, 1 girl); 3</a:t>
            </a:r>
            <a:r>
              <a:rPr lang="en-US" altLang="en-US" i="1" dirty="0" smtClean="0"/>
              <a:t>pq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3/8 (1 boy, 2 girls); </a:t>
            </a:r>
            <a:r>
              <a:rPr lang="en-US" altLang="en-US" i="1" dirty="0" smtClean="0"/>
              <a:t>q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1/8 (3 girls)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17E2885-B408-4131-AEBA-1DEA0CAEE51F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7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02336"/>
            <a:ext cx="8546592" cy="60533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449262"/>
            <a:ext cx="9144000" cy="1143000"/>
          </a:xfrm>
        </p:spPr>
        <p:txBody>
          <a:bodyPr>
            <a:noAutofit/>
          </a:bodyPr>
          <a:lstStyle/>
          <a:p>
            <a:r>
              <a:rPr lang="en-US" sz="1800" dirty="0"/>
              <a:t>Figure 2.16 </a:t>
            </a:r>
            <a:r>
              <a:rPr lang="en-US" sz="1800" dirty="0" smtClean="0"/>
              <a:t>Binomial-probability calculation </a:t>
            </a:r>
            <a:r>
              <a:rPr lang="en-US" sz="1800" dirty="0"/>
              <a:t>of </a:t>
            </a:r>
            <a:r>
              <a:rPr lang="en-US" sz="1800" dirty="0" smtClean="0"/>
              <a:t>seed-color phenotype </a:t>
            </a:r>
            <a:r>
              <a:rPr lang="en-US" sz="1800" dirty="0"/>
              <a:t>in six-</a:t>
            </a:r>
            <a:r>
              <a:rPr lang="en-US" sz="1800" dirty="0" smtClean="0"/>
              <a:t>seeded pods</a:t>
            </a:r>
            <a:r>
              <a:rPr lang="en-US" sz="1800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69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 descr="02_06Figure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" y="362712"/>
            <a:ext cx="2177796" cy="2480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483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659180"/>
            <a:ext cx="6515100" cy="61155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/>
              <a:t>Figure 2.3 Artificial cross-</a:t>
            </a:r>
            <a:r>
              <a:rPr lang="en-US" sz="1600" dirty="0" smtClean="0"/>
              <a:t>fertilization of </a:t>
            </a:r>
            <a:r>
              <a:rPr lang="en-US" sz="1600" dirty="0"/>
              <a:t>pea plants.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CA415DB-3783-4A87-89EE-B5BD95361342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</a:t>
            </a:fld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5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22120"/>
            <a:ext cx="8546592" cy="3413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2.15 Pascal’s </a:t>
            </a:r>
            <a:r>
              <a:rPr lang="en-US" dirty="0" smtClean="0"/>
              <a:t>triangle of </a:t>
            </a:r>
            <a:r>
              <a:rPr lang="en-US" dirty="0"/>
              <a:t>binomial coefficients (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i="1" dirty="0"/>
              <a:t>q</a:t>
            </a:r>
            <a:r>
              <a:rPr lang="en-US" dirty="0" smtClean="0"/>
              <a:t>) raised </a:t>
            </a:r>
            <a:r>
              <a:rPr lang="en-US" dirty="0"/>
              <a:t>to the </a:t>
            </a:r>
            <a:r>
              <a:rPr lang="en-US" i="1" dirty="0"/>
              <a:t>n</a:t>
            </a:r>
            <a:r>
              <a:rPr lang="en-US" dirty="0"/>
              <a:t>th power.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68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 descr="Screen Shot 2016-09-12 at 10.50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4" y="5262880"/>
            <a:ext cx="4254500" cy="16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07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362712"/>
            <a:ext cx="5413248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3656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Figure 2.18 Common pedigree symbols.</a:t>
            </a: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86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0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1 at 2.1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800"/>
            <a:ext cx="9144000" cy="18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6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1 at 2.1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1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5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9-11 at 2.1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637"/>
            <a:ext cx="9144000" cy="42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5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9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14600"/>
            <a:ext cx="8546592" cy="1828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2.19 Autosomal dominant inheritance.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89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8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Autosomal Dominant Inheritance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000" dirty="0" smtClean="0"/>
              <a:t>Autosomal dominant inheritance has six characteristics:</a:t>
            </a:r>
          </a:p>
          <a:p>
            <a:endParaRPr lang="en-US" altLang="en-US" sz="2000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sz="2000" dirty="0" smtClean="0"/>
              <a:t>Each individual who has the disease has at least one affected parent</a:t>
            </a:r>
          </a:p>
          <a:p>
            <a:pPr marL="539750" indent="-514350">
              <a:buFont typeface="+mj-lt"/>
              <a:buAutoNum type="arabicPeriod"/>
            </a:pPr>
            <a:endParaRPr lang="en-US" altLang="en-US" sz="2000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sz="2000" dirty="0" smtClean="0"/>
              <a:t>Males and females are affected in equal numbers</a:t>
            </a:r>
          </a:p>
          <a:p>
            <a:pPr marL="539750" indent="-514350">
              <a:buFont typeface="+mj-lt"/>
              <a:buAutoNum type="arabicPeriod"/>
            </a:pPr>
            <a:endParaRPr lang="en-US" altLang="en-US" sz="2000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sz="2000" dirty="0" smtClean="0"/>
              <a:t>Either gender can transmit the disease allele</a:t>
            </a:r>
          </a:p>
          <a:p>
            <a:pPr marL="539750" indent="-514350">
              <a:buFont typeface="+mj-lt"/>
              <a:buAutoNum type="arabicPeriod"/>
            </a:pPr>
            <a:endParaRPr lang="en-US" altLang="en-US" sz="2000" dirty="0" smtClean="0"/>
          </a:p>
          <a:p>
            <a:pPr marL="539750" indent="-514350">
              <a:buFont typeface="+mj-lt"/>
              <a:buAutoNum type="arabicPeriod" startAt="4"/>
            </a:pPr>
            <a:r>
              <a:rPr lang="en-US" altLang="en-US" sz="2000" dirty="0"/>
              <a:t>In crosses where one parent is affected and the other is not, approximately half the offspring express the disease</a:t>
            </a:r>
          </a:p>
          <a:p>
            <a:pPr marL="539750" indent="-514350">
              <a:buFont typeface="+mj-lt"/>
              <a:buAutoNum type="arabicPeriod" startAt="4"/>
            </a:pPr>
            <a:endParaRPr lang="en-US" altLang="en-US" sz="2000" dirty="0"/>
          </a:p>
          <a:p>
            <a:pPr marL="539750" indent="-514350">
              <a:buFont typeface="+mj-lt"/>
              <a:buAutoNum type="arabicPeriod" startAt="4"/>
            </a:pPr>
            <a:r>
              <a:rPr lang="en-US" altLang="en-US" sz="2000" dirty="0"/>
              <a:t>Two unaffected parents will not have any children with the disease</a:t>
            </a:r>
          </a:p>
          <a:p>
            <a:pPr marL="539750" indent="-514350">
              <a:buFont typeface="+mj-lt"/>
              <a:buAutoNum type="arabicPeriod" startAt="4"/>
            </a:pPr>
            <a:endParaRPr lang="en-US" altLang="en-US" sz="2000" dirty="0"/>
          </a:p>
          <a:p>
            <a:pPr marL="539750" indent="-514350">
              <a:buFont typeface="+mj-lt"/>
              <a:buAutoNum type="arabicPeriod" startAt="4"/>
            </a:pPr>
            <a:r>
              <a:rPr lang="en-US" altLang="en-US" sz="2000" dirty="0"/>
              <a:t>Two affected parents may produce unaffected children</a:t>
            </a:r>
          </a:p>
          <a:p>
            <a:pPr marL="539750" indent="-514350">
              <a:buFont typeface="+mj-lt"/>
              <a:buAutoNum type="arabicPeriod"/>
            </a:pPr>
            <a:endParaRPr lang="en-US" altLang="en-US" sz="2000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38471DA-BD01-4043-B9AF-6CAC68464BC6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2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65960"/>
            <a:ext cx="8546592" cy="29260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2.20 Autosomal recessive inheritance.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92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7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Autosomal Recessive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400"/>
              </a:spcAft>
            </a:pPr>
            <a:r>
              <a:rPr lang="en-US" sz="1900" dirty="0" smtClean="0"/>
              <a:t>Autosomal recessive inheritance has six key features:</a:t>
            </a:r>
          </a:p>
          <a:p>
            <a:pPr>
              <a:spcAft>
                <a:spcPts val="400"/>
              </a:spcAft>
            </a:pPr>
            <a:endParaRPr lang="en-US" sz="1900" dirty="0" smtClean="0"/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r>
              <a:rPr lang="en-US" sz="1900" dirty="0" smtClean="0"/>
              <a:t>Individuals who have the disease are often born to parents who do not</a:t>
            </a:r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endParaRPr lang="en-US" sz="1900" dirty="0" smtClean="0"/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r>
              <a:rPr lang="en-US" sz="1900" dirty="0" smtClean="0"/>
              <a:t>If only one parent has the disorder, the risk that a child will have it depends on the genotype of the other parent</a:t>
            </a:r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endParaRPr lang="en-US" sz="1900" dirty="0" smtClean="0"/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r>
              <a:rPr lang="en-US" sz="1900" dirty="0" smtClean="0"/>
              <a:t>If both parents have the disorder, all children will have it</a:t>
            </a:r>
          </a:p>
          <a:p>
            <a:pPr marL="25400" indent="0">
              <a:spcAft>
                <a:spcPts val="400"/>
              </a:spcAft>
              <a:buNone/>
            </a:pPr>
            <a:endParaRPr lang="en-US" sz="1900" dirty="0" smtClean="0"/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r>
              <a:rPr lang="en-US" altLang="en-US" sz="1900" dirty="0" smtClean="0"/>
              <a:t>The </a:t>
            </a:r>
            <a:r>
              <a:rPr lang="en-US" altLang="en-US" sz="1900" dirty="0"/>
              <a:t>sex ratio of affected offspring is expected to be </a:t>
            </a:r>
            <a:r>
              <a:rPr lang="en-US" altLang="en-US" sz="1900" dirty="0" smtClean="0"/>
              <a:t>equal</a:t>
            </a:r>
          </a:p>
          <a:p>
            <a:pPr marL="25400" indent="0">
              <a:spcAft>
                <a:spcPts val="400"/>
              </a:spcAft>
              <a:buNone/>
            </a:pPr>
            <a:endParaRPr lang="en-US" altLang="en-US" sz="1900" dirty="0" smtClean="0"/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r>
              <a:rPr lang="en-US" altLang="en-US" sz="1900" dirty="0" smtClean="0"/>
              <a:t>The </a:t>
            </a:r>
            <a:r>
              <a:rPr lang="en-US" altLang="en-US" sz="1900" dirty="0"/>
              <a:t>disease is not usually seen in each generation, but if an affected child is produced by unaffected parents, the risk to subsequent children is ¼ </a:t>
            </a:r>
            <a:endParaRPr lang="en-US" altLang="en-US" sz="1900" dirty="0" smtClean="0"/>
          </a:p>
          <a:p>
            <a:pPr marL="25400" indent="0">
              <a:spcAft>
                <a:spcPts val="400"/>
              </a:spcAft>
              <a:buNone/>
            </a:pPr>
            <a:endParaRPr lang="en-US" altLang="en-US" sz="1900" dirty="0" smtClean="0"/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r>
              <a:rPr lang="en-US" altLang="en-US" sz="1900" dirty="0" smtClean="0"/>
              <a:t>If </a:t>
            </a:r>
            <a:r>
              <a:rPr lang="en-US" altLang="en-US" sz="1900" dirty="0"/>
              <a:t>the disease is rare in the population, unaffected parents of affected children are more likely to be related to one another</a:t>
            </a:r>
          </a:p>
          <a:p>
            <a:pPr marL="539750" indent="-514350">
              <a:spcAft>
                <a:spcPts val="400"/>
              </a:spcAft>
              <a:buFont typeface="+mj-lt"/>
              <a:buAutoNum type="arabicPeriod"/>
            </a:pPr>
            <a:endParaRPr lang="en-US" sz="1900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EB435A-1D84-428B-B2B1-FE3EFD4C8AB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59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9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4Figu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311"/>
            <a:ext cx="5062728" cy="65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94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2 at 11.1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7606"/>
          </a:xfrm>
          <a:prstGeom prst="rect">
            <a:avLst/>
          </a:prstGeom>
        </p:spPr>
      </p:pic>
      <p:pic>
        <p:nvPicPr>
          <p:cNvPr id="5" name="Picture 4" descr="Screen Shot 2016-09-11 at 2.1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612169"/>
            <a:ext cx="3949700" cy="2233131"/>
          </a:xfrm>
          <a:prstGeom prst="rect">
            <a:avLst/>
          </a:prstGeom>
        </p:spPr>
      </p:pic>
      <p:pic>
        <p:nvPicPr>
          <p:cNvPr id="6" name="Picture 5" descr="Screen Shot 2016-09-12 at 11.13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21250"/>
            <a:ext cx="43307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2 at 11.2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05"/>
            <a:ext cx="9144000" cy="4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tosis meiosis con dedo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" b="-1429"/>
          <a:stretch/>
        </p:blipFill>
        <p:spPr>
          <a:xfrm>
            <a:off x="2465169" y="603096"/>
            <a:ext cx="4274124" cy="5967037"/>
          </a:xfrm>
        </p:spPr>
      </p:pic>
    </p:spTree>
    <p:extLst>
      <p:ext uri="{BB962C8B-B14F-4D97-AF65-F5344CB8AC3E}">
        <p14:creationId xmlns:p14="http://schemas.microsoft.com/office/powerpoint/2010/main" val="299086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positiva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3" t="31974" r="6163" b="22197"/>
          <a:stretch/>
        </p:blipFill>
        <p:spPr>
          <a:xfrm>
            <a:off x="966220" y="1192520"/>
            <a:ext cx="7234904" cy="498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4946" y="3000901"/>
            <a:ext cx="1008478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G</a:t>
            </a:r>
            <a:r>
              <a:rPr lang="es-PR" dirty="0" smtClean="0"/>
              <a:t>1</a:t>
            </a:r>
            <a:endParaRPr lang="es-PR" dirty="0"/>
          </a:p>
        </p:txBody>
      </p:sp>
      <p:sp>
        <p:nvSpPr>
          <p:cNvPr id="6" name="TextBox 5"/>
          <p:cNvSpPr txBox="1"/>
          <p:nvPr/>
        </p:nvSpPr>
        <p:spPr>
          <a:xfrm>
            <a:off x="3756772" y="2366412"/>
            <a:ext cx="160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Citokinesis I</a:t>
            </a:r>
            <a:endParaRPr lang="es-PR" dirty="0"/>
          </a:p>
        </p:txBody>
      </p:sp>
      <p:sp>
        <p:nvSpPr>
          <p:cNvPr id="7" name="TextBox 6"/>
          <p:cNvSpPr txBox="1"/>
          <p:nvPr/>
        </p:nvSpPr>
        <p:spPr>
          <a:xfrm>
            <a:off x="6995475" y="3132199"/>
            <a:ext cx="17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Fecundacion</a:t>
            </a:r>
            <a:endParaRPr lang="es-PR" dirty="0"/>
          </a:p>
        </p:txBody>
      </p:sp>
      <p:sp>
        <p:nvSpPr>
          <p:cNvPr id="8" name="TextBox 7"/>
          <p:cNvSpPr txBox="1"/>
          <p:nvPr/>
        </p:nvSpPr>
        <p:spPr>
          <a:xfrm>
            <a:off x="3087449" y="2449572"/>
            <a:ext cx="669323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S</a:t>
            </a:r>
            <a:endParaRPr lang="es-PR" dirty="0"/>
          </a:p>
        </p:txBody>
      </p:sp>
      <p:sp>
        <p:nvSpPr>
          <p:cNvPr id="9" name="TextBox 8"/>
          <p:cNvSpPr txBox="1"/>
          <p:nvPr/>
        </p:nvSpPr>
        <p:spPr>
          <a:xfrm>
            <a:off x="3607367" y="1487553"/>
            <a:ext cx="216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>
                <a:solidFill>
                  <a:srgbClr val="B54721"/>
                </a:solidFill>
              </a:rPr>
              <a:t>G2, Meiosis I</a:t>
            </a:r>
            <a:endParaRPr lang="es-PR" dirty="0">
              <a:solidFill>
                <a:srgbClr val="B5472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9886" y="3132199"/>
            <a:ext cx="149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>
                <a:solidFill>
                  <a:schemeClr val="accent5"/>
                </a:solidFill>
              </a:rPr>
              <a:t>Meiosis II</a:t>
            </a:r>
            <a:endParaRPr lang="es-PR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69" y="4220053"/>
            <a:ext cx="179274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R" sz="1600" b="1" dirty="0" smtClean="0">
                <a:solidFill>
                  <a:srgbClr val="246657"/>
                </a:solidFill>
              </a:rPr>
              <a:t>--</a:t>
            </a:r>
            <a:r>
              <a:rPr lang="es-PR" sz="1600" b="1" dirty="0">
                <a:solidFill>
                  <a:srgbClr val="246657"/>
                </a:solidFill>
              </a:rPr>
              <a:t>--Haploide</a:t>
            </a:r>
            <a:r>
              <a:rPr lang="es-PR" sz="1600" b="1" dirty="0" smtClean="0">
                <a:solidFill>
                  <a:srgbClr val="246657"/>
                </a:solidFill>
              </a:rPr>
              <a:t>---</a:t>
            </a:r>
            <a:endParaRPr lang="es-PR" sz="1600" b="1" dirty="0">
              <a:solidFill>
                <a:srgbClr val="24665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7640" y="4060758"/>
            <a:ext cx="230298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R" sz="1400" b="1" dirty="0" smtClean="0">
                <a:solidFill>
                  <a:schemeClr val="accent1">
                    <a:lumMod val="75000"/>
                  </a:schemeClr>
                </a:solidFill>
              </a:rPr>
              <a:t>--- 1 sola cromatida-----</a:t>
            </a:r>
            <a:endParaRPr lang="es-P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6519" y="5331856"/>
            <a:ext cx="51323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R" sz="1200" b="1" dirty="0" smtClean="0">
                <a:solidFill>
                  <a:srgbClr val="246657"/>
                </a:solidFill>
              </a:rPr>
              <a:t>2n</a:t>
            </a:r>
            <a:endParaRPr lang="es-PR" sz="1200" b="1" dirty="0">
              <a:solidFill>
                <a:srgbClr val="24665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994" y="3390803"/>
            <a:ext cx="959761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R" sz="1400" b="1" dirty="0" smtClean="0">
                <a:solidFill>
                  <a:srgbClr val="246657"/>
                </a:solidFill>
              </a:rPr>
              <a:t>-</a:t>
            </a:r>
            <a:r>
              <a:rPr lang="es-PR" sz="1200" b="1" dirty="0" smtClean="0">
                <a:solidFill>
                  <a:srgbClr val="246657"/>
                </a:solidFill>
              </a:rPr>
              <a:t>Diploide-</a:t>
            </a:r>
            <a:endParaRPr lang="es-PR" sz="1200" b="1" dirty="0">
              <a:solidFill>
                <a:srgbClr val="24665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5243" y="3850721"/>
            <a:ext cx="160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Citokinesis II 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21684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9-12 at 8.4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0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79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2 at 11.31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3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5FigureA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31485"/>
            <a:ext cx="854659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9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5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795528"/>
            <a:ext cx="5559552" cy="52669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95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Figure </a:t>
            </a:r>
            <a:r>
              <a:rPr lang="en-US" sz="3200" dirty="0" smtClean="0"/>
              <a:t>2.5b </a:t>
            </a:r>
            <a:r>
              <a:rPr lang="en-US" sz="3200" dirty="0"/>
              <a:t>Reciprocal crosses and test cross.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21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1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4" y="362712"/>
            <a:ext cx="565099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699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Figure 2.6 Segregation of alleles for seed color.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25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1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1450</Words>
  <Application>Microsoft Macintosh PowerPoint</Application>
  <PresentationFormat>On-screen Show (4:3)</PresentationFormat>
  <Paragraphs>280</Paragraphs>
  <Slides>66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REPASO</vt:lpstr>
      <vt:lpstr>PowerPoint Presentation</vt:lpstr>
      <vt:lpstr>Monohybrid or dihybrid </vt:lpstr>
      <vt:lpstr>Figure 2.2 Life cycle of Pisum sativum. Self fertilization.</vt:lpstr>
      <vt:lpstr>Figure 2.3 Artificial cross-fertilization of pea plants.</vt:lpstr>
      <vt:lpstr>PowerPoint Presentation</vt:lpstr>
      <vt:lpstr>PowerPoint Presentation</vt:lpstr>
      <vt:lpstr>Figure 2.5b Reciprocal crosses and test cross.</vt:lpstr>
      <vt:lpstr>Figure 2.6 Segregation of alleles for seed color.</vt:lpstr>
      <vt:lpstr>Figure 2.7 Test-cross analysis of F1 plants.</vt:lpstr>
      <vt:lpstr>Figure 2.8 Determination of the genotype of F2 plants by the production of F3 progeny.</vt:lpstr>
      <vt:lpstr>PowerPoint Presentation</vt:lpstr>
      <vt:lpstr>An Aid to Prediction of Gamete Frequency</vt:lpstr>
      <vt:lpstr>Figure 2.11 Independent assortment of alleles at two loci.</vt:lpstr>
      <vt:lpstr>Figure 2.13 Mendel’s test cross to verify independent assortment.</vt:lpstr>
      <vt:lpstr>PowerPoint Presentation</vt:lpstr>
      <vt:lpstr>Figure 2.14 Trihybrid cross to verify independent assortment.</vt:lpstr>
      <vt:lpstr>Rr x Rr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segregation of traits</vt:lpstr>
      <vt:lpstr>PowerPoint Presentation</vt:lpstr>
      <vt:lpstr>PowerPoint Presentation</vt:lpstr>
      <vt:lpstr>Determinar genotipo: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2.4 The Chi-Square Table</vt:lpstr>
      <vt:lpstr>PowerPoint Presentation</vt:lpstr>
      <vt:lpstr>Example of Chi square goodness of 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Expansion Formula — Example</vt:lpstr>
      <vt:lpstr>Figure 2.16 Binomial-probability calculation of seed-color phenotype in six-seeded pods.</vt:lpstr>
      <vt:lpstr>Figure 2.15 Pascal’s triangle of binomial coefficients (p + q) raised to the nth power.</vt:lpstr>
      <vt:lpstr>Family tree</vt:lpstr>
      <vt:lpstr>Figure 2.18 Common pedigree symbols.</vt:lpstr>
      <vt:lpstr>PowerPoint Presentation</vt:lpstr>
      <vt:lpstr>PowerPoint Presentation</vt:lpstr>
      <vt:lpstr>PowerPoint Presentation</vt:lpstr>
      <vt:lpstr>Figure 2.19 Autosomal dominant inheritance.</vt:lpstr>
      <vt:lpstr>Autosomal Dominant Inheritance</vt:lpstr>
      <vt:lpstr>Figure 2.20 Autosomal recessive inheritance.</vt:lpstr>
      <vt:lpstr>Autosomal Recessive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UprRp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Papa</dc:creator>
  <cp:lastModifiedBy>Riccardo Papa</cp:lastModifiedBy>
  <cp:revision>28</cp:revision>
  <dcterms:created xsi:type="dcterms:W3CDTF">2016-09-11T16:58:55Z</dcterms:created>
  <dcterms:modified xsi:type="dcterms:W3CDTF">2016-09-12T19:56:38Z</dcterms:modified>
</cp:coreProperties>
</file>