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10" r:id="rId1"/>
    <p:sldMasterId id="2147483715" r:id="rId2"/>
    <p:sldMasterId id="2147483735" r:id="rId3"/>
    <p:sldMasterId id="2147483737" r:id="rId4"/>
    <p:sldMasterId id="2147483739" r:id="rId5"/>
    <p:sldMasterId id="2147483745" r:id="rId6"/>
    <p:sldMasterId id="2147483747" r:id="rId7"/>
    <p:sldMasterId id="2147483749" r:id="rId8"/>
    <p:sldMasterId id="2147483755" r:id="rId9"/>
    <p:sldMasterId id="2147483759" r:id="rId10"/>
    <p:sldMasterId id="2147483761" r:id="rId11"/>
    <p:sldMasterId id="2147483765" r:id="rId12"/>
    <p:sldMasterId id="2147483767" r:id="rId13"/>
  </p:sldMasterIdLst>
  <p:notesMasterIdLst>
    <p:notesMasterId r:id="rId98"/>
  </p:notesMasterIdLst>
  <p:handoutMasterIdLst>
    <p:handoutMasterId r:id="rId99"/>
  </p:handoutMasterIdLst>
  <p:sldIdLst>
    <p:sldId id="446" r:id="rId14"/>
    <p:sldId id="447" r:id="rId15"/>
    <p:sldId id="479" r:id="rId16"/>
    <p:sldId id="445" r:id="rId17"/>
    <p:sldId id="407" r:id="rId18"/>
    <p:sldId id="481" r:id="rId19"/>
    <p:sldId id="482" r:id="rId20"/>
    <p:sldId id="483" r:id="rId21"/>
    <p:sldId id="484" r:id="rId22"/>
    <p:sldId id="490" r:id="rId23"/>
    <p:sldId id="485" r:id="rId24"/>
    <p:sldId id="406" r:id="rId25"/>
    <p:sldId id="408" r:id="rId26"/>
    <p:sldId id="410" r:id="rId27"/>
    <p:sldId id="415" r:id="rId28"/>
    <p:sldId id="478" r:id="rId29"/>
    <p:sldId id="319" r:id="rId30"/>
    <p:sldId id="321" r:id="rId31"/>
    <p:sldId id="486" r:id="rId32"/>
    <p:sldId id="416" r:id="rId33"/>
    <p:sldId id="417" r:id="rId34"/>
    <p:sldId id="419" r:id="rId35"/>
    <p:sldId id="457" r:id="rId36"/>
    <p:sldId id="424" r:id="rId37"/>
    <p:sldId id="458" r:id="rId38"/>
    <p:sldId id="459" r:id="rId39"/>
    <p:sldId id="422" r:id="rId40"/>
    <p:sldId id="420" r:id="rId41"/>
    <p:sldId id="462" r:id="rId42"/>
    <p:sldId id="412" r:id="rId43"/>
    <p:sldId id="463" r:id="rId44"/>
    <p:sldId id="352" r:id="rId45"/>
    <p:sldId id="487" r:id="rId46"/>
    <p:sldId id="348" r:id="rId47"/>
    <p:sldId id="349" r:id="rId48"/>
    <p:sldId id="350" r:id="rId49"/>
    <p:sldId id="464" r:id="rId50"/>
    <p:sldId id="480" r:id="rId51"/>
    <p:sldId id="488" r:id="rId52"/>
    <p:sldId id="493" r:id="rId53"/>
    <p:sldId id="434" r:id="rId54"/>
    <p:sldId id="433" r:id="rId55"/>
    <p:sldId id="440" r:id="rId56"/>
    <p:sldId id="467" r:id="rId57"/>
    <p:sldId id="439" r:id="rId58"/>
    <p:sldId id="432" r:id="rId59"/>
    <p:sldId id="431" r:id="rId60"/>
    <p:sldId id="430" r:id="rId61"/>
    <p:sldId id="435" r:id="rId62"/>
    <p:sldId id="436" r:id="rId63"/>
    <p:sldId id="469" r:id="rId64"/>
    <p:sldId id="494" r:id="rId65"/>
    <p:sldId id="492" r:id="rId66"/>
    <p:sldId id="438" r:id="rId67"/>
    <p:sldId id="418" r:id="rId68"/>
    <p:sldId id="437" r:id="rId69"/>
    <p:sldId id="470" r:id="rId70"/>
    <p:sldId id="371" r:id="rId71"/>
    <p:sldId id="372" r:id="rId72"/>
    <p:sldId id="374" r:id="rId73"/>
    <p:sldId id="495" r:id="rId74"/>
    <p:sldId id="380" r:id="rId75"/>
    <p:sldId id="496" r:id="rId76"/>
    <p:sldId id="381" r:id="rId77"/>
    <p:sldId id="472" r:id="rId78"/>
    <p:sldId id="383" r:id="rId79"/>
    <p:sldId id="497" r:id="rId80"/>
    <p:sldId id="384" r:id="rId81"/>
    <p:sldId id="473" r:id="rId82"/>
    <p:sldId id="386" r:id="rId83"/>
    <p:sldId id="498" r:id="rId84"/>
    <p:sldId id="388" r:id="rId85"/>
    <p:sldId id="499" r:id="rId86"/>
    <p:sldId id="390" r:id="rId87"/>
    <p:sldId id="500" r:id="rId88"/>
    <p:sldId id="392" r:id="rId89"/>
    <p:sldId id="501" r:id="rId90"/>
    <p:sldId id="502" r:id="rId91"/>
    <p:sldId id="394" r:id="rId92"/>
    <p:sldId id="396" r:id="rId93"/>
    <p:sldId id="503" r:id="rId94"/>
    <p:sldId id="442" r:id="rId95"/>
    <p:sldId id="399" r:id="rId96"/>
    <p:sldId id="400" r:id="rId97"/>
  </p:sldIdLst>
  <p:sldSz cx="9144000" cy="6858000" type="screen4x3"/>
  <p:notesSz cx="6858000" cy="9144000"/>
  <p:custDataLst>
    <p:tags r:id="rId101"/>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p:defaultTextStyle>
  <p:extLst>
    <p:ext uri="{EFAFB233-063F-42B5-8137-9DF3F51BA10A}">
      <p15:sldGuideLst xmlns="" xmlns:p15="http://schemas.microsoft.com/office/powerpoint/2012/main">
        <p15:guide id="1" orient="horz" pos="711">
          <p15:clr>
            <a:srgbClr val="A4A3A4"/>
          </p15:clr>
        </p15:guide>
        <p15:guide id="2" orient="horz" pos="273">
          <p15:clr>
            <a:srgbClr val="A4A3A4"/>
          </p15:clr>
        </p15:guide>
        <p15:guide id="3" orient="horz" pos="1031">
          <p15:clr>
            <a:srgbClr val="A4A3A4"/>
          </p15:clr>
        </p15:guide>
        <p15:guide id="4" orient="horz" pos="1087">
          <p15:clr>
            <a:srgbClr val="A4A3A4"/>
          </p15:clr>
        </p15:guide>
        <p15:guide id="5" orient="horz" pos="3443">
          <p15:clr>
            <a:srgbClr val="A4A3A4"/>
          </p15:clr>
        </p15:guide>
        <p15:guide id="6" orient="horz" pos="1327">
          <p15:clr>
            <a:srgbClr val="A4A3A4"/>
          </p15:clr>
        </p15:guide>
        <p15:guide id="7" orient="horz" pos="2159">
          <p15:clr>
            <a:srgbClr val="A4A3A4"/>
          </p15:clr>
        </p15:guide>
        <p15:guide id="8" pos="2885">
          <p15:clr>
            <a:srgbClr val="A4A3A4"/>
          </p15:clr>
        </p15:guide>
        <p15:guide id="9" pos="303">
          <p15:clr>
            <a:srgbClr val="A4A3A4"/>
          </p15:clr>
        </p15:guide>
        <p15:guide id="10" pos="545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209"/>
    <a:srgbClr val="990066"/>
    <a:srgbClr val="009247"/>
    <a:srgbClr val="FFECD7"/>
    <a:srgbClr val="F4E06C"/>
    <a:srgbClr val="AF540D"/>
    <a:srgbClr val="C01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8" autoAdjust="0"/>
    <p:restoredTop sz="93657" autoAdjust="0"/>
  </p:normalViewPr>
  <p:slideViewPr>
    <p:cSldViewPr snapToGrid="0">
      <p:cViewPr varScale="1">
        <p:scale>
          <a:sx n="87" d="100"/>
          <a:sy n="87" d="100"/>
        </p:scale>
        <p:origin x="-1336" y="-112"/>
      </p:cViewPr>
      <p:guideLst>
        <p:guide orient="horz" pos="711"/>
        <p:guide orient="horz" pos="273"/>
        <p:guide orient="horz" pos="1031"/>
        <p:guide orient="horz" pos="1087"/>
        <p:guide orient="horz" pos="3443"/>
        <p:guide orient="horz" pos="1327"/>
        <p:guide orient="horz" pos="2159"/>
        <p:guide pos="2885"/>
        <p:guide pos="303"/>
        <p:guide pos="54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528" y="-48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01" Type="http://schemas.openxmlformats.org/officeDocument/2006/relationships/tags" Target="tags/tag1.xml"/><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73" Type="http://schemas.openxmlformats.org/officeDocument/2006/relationships/slide" Target="slides/slide60.xml"/><Relationship Id="rId74" Type="http://schemas.openxmlformats.org/officeDocument/2006/relationships/slide" Target="slides/slide61.xml"/><Relationship Id="rId75" Type="http://schemas.openxmlformats.org/officeDocument/2006/relationships/slide" Target="slides/slide62.xml"/><Relationship Id="rId76" Type="http://schemas.openxmlformats.org/officeDocument/2006/relationships/slide" Target="slides/slide63.xml"/><Relationship Id="rId77" Type="http://schemas.openxmlformats.org/officeDocument/2006/relationships/slide" Target="slides/slide64.xml"/><Relationship Id="rId78" Type="http://schemas.openxmlformats.org/officeDocument/2006/relationships/slide" Target="slides/slide65.xml"/><Relationship Id="rId79" Type="http://schemas.openxmlformats.org/officeDocument/2006/relationships/slide" Target="slides/slide66.xml"/><Relationship Id="rId90" Type="http://schemas.openxmlformats.org/officeDocument/2006/relationships/slide" Target="slides/slide77.xml"/><Relationship Id="rId91" Type="http://schemas.openxmlformats.org/officeDocument/2006/relationships/slide" Target="slides/slide78.xml"/><Relationship Id="rId92" Type="http://schemas.openxmlformats.org/officeDocument/2006/relationships/slide" Target="slides/slide79.xml"/><Relationship Id="rId93" Type="http://schemas.openxmlformats.org/officeDocument/2006/relationships/slide" Target="slides/slide80.xml"/><Relationship Id="rId94" Type="http://schemas.openxmlformats.org/officeDocument/2006/relationships/slide" Target="slides/slide81.xml"/><Relationship Id="rId95" Type="http://schemas.openxmlformats.org/officeDocument/2006/relationships/slide" Target="slides/slide82.xml"/><Relationship Id="rId96" Type="http://schemas.openxmlformats.org/officeDocument/2006/relationships/slide" Target="slides/slide83.xml"/><Relationship Id="rId97" Type="http://schemas.openxmlformats.org/officeDocument/2006/relationships/slide" Target="slides/slide84.xml"/><Relationship Id="rId98" Type="http://schemas.openxmlformats.org/officeDocument/2006/relationships/notesMaster" Target="notesMasters/notesMaster1.xml"/><Relationship Id="rId99" Type="http://schemas.openxmlformats.org/officeDocument/2006/relationships/handoutMaster" Target="handoutMasters/handoutMaster1.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100" Type="http://schemas.openxmlformats.org/officeDocument/2006/relationships/printerSettings" Target="printerSettings/printerSettings1.bin"/><Relationship Id="rId80" Type="http://schemas.openxmlformats.org/officeDocument/2006/relationships/slide" Target="slides/slide67.xml"/><Relationship Id="rId81" Type="http://schemas.openxmlformats.org/officeDocument/2006/relationships/slide" Target="slides/slide68.xml"/><Relationship Id="rId82" Type="http://schemas.openxmlformats.org/officeDocument/2006/relationships/slide" Target="slides/slide69.xml"/><Relationship Id="rId83" Type="http://schemas.openxmlformats.org/officeDocument/2006/relationships/slide" Target="slides/slide70.xml"/><Relationship Id="rId84" Type="http://schemas.openxmlformats.org/officeDocument/2006/relationships/slide" Target="slides/slide71.xml"/><Relationship Id="rId85" Type="http://schemas.openxmlformats.org/officeDocument/2006/relationships/slide" Target="slides/slide72.xml"/><Relationship Id="rId86" Type="http://schemas.openxmlformats.org/officeDocument/2006/relationships/slide" Target="slides/slide73.xml"/><Relationship Id="rId87" Type="http://schemas.openxmlformats.org/officeDocument/2006/relationships/slide" Target="slides/slide74.xml"/><Relationship Id="rId88" Type="http://schemas.openxmlformats.org/officeDocument/2006/relationships/slide" Target="slides/slide75.xml"/><Relationship Id="rId89"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0F0F7B13-DBFA-C442-B69B-F9A866D1FE57}" type="slidenum">
              <a:rPr lang="en-US"/>
              <a:pPr/>
              <a:t>‹#›</a:t>
            </a:fld>
            <a:endParaRPr lang="en-US"/>
          </a:p>
        </p:txBody>
      </p:sp>
    </p:spTree>
    <p:extLst>
      <p:ext uri="{BB962C8B-B14F-4D97-AF65-F5344CB8AC3E}">
        <p14:creationId xmlns:p14="http://schemas.microsoft.com/office/powerpoint/2010/main" val="290268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518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8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8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518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C2AAD134-06CA-2D4E-B5D9-C8C60A6672F6}" type="slidenum">
              <a:rPr lang="en-US"/>
              <a:pPr/>
              <a:t>‹#›</a:t>
            </a:fld>
            <a:endParaRPr lang="en-US"/>
          </a:p>
        </p:txBody>
      </p:sp>
    </p:spTree>
    <p:extLst>
      <p:ext uri="{BB962C8B-B14F-4D97-AF65-F5344CB8AC3E}">
        <p14:creationId xmlns:p14="http://schemas.microsoft.com/office/powerpoint/2010/main" val="2816332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075594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90227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91116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96090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57261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250189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965341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20863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88567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52787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800688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70469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02086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021890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58720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474443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238332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238505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904389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594227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3297050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02897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826251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8876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347647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526046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252329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875014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544793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685430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139821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533332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45440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974558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239721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5422899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526150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5567393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628595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628595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6421806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64218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9979067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9482714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9482714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7249040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7249040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1631400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1631400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1883469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1883469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9273044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9791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273253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07954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0845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2827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0000"/>
        </a:solidFill>
        <a:effectLst/>
      </p:bgPr>
    </p:bg>
    <p:spTree>
      <p:nvGrpSpPr>
        <p:cNvPr id="1" name=""/>
        <p:cNvGrpSpPr/>
        <p:nvPr/>
      </p:nvGrpSpPr>
      <p:grpSpPr>
        <a:xfrm>
          <a:off x="0" y="0"/>
          <a:ext cx="0" cy="0"/>
          <a:chOff x="0" y="0"/>
          <a:chExt cx="0" cy="0"/>
        </a:xfrm>
      </p:grpSpPr>
      <p:sp>
        <p:nvSpPr>
          <p:cNvPr id="508944" name="Rectangle 16"/>
          <p:cNvSpPr>
            <a:spLocks noGrp="1" noChangeArrowheads="1"/>
          </p:cNvSpPr>
          <p:nvPr>
            <p:ph type="subTitle" idx="1"/>
          </p:nvPr>
        </p:nvSpPr>
        <p:spPr>
          <a:xfrm>
            <a:off x="5363408" y="867317"/>
            <a:ext cx="3704392" cy="1854868"/>
          </a:xfrm>
        </p:spPr>
        <p:txBody>
          <a:bodyPr rIns="0" anchor="ctr"/>
          <a:lstStyle>
            <a:lvl1pPr algn="ctr">
              <a:buFont typeface="Wingdings" charset="2"/>
              <a:buNone/>
              <a:defRPr sz="14400" b="1">
                <a:solidFill>
                  <a:srgbClr val="6BA693"/>
                </a:solidFill>
                <a:latin typeface="Arial" panose="020B0604020202020204" pitchFamily="34" charset="0"/>
                <a:cs typeface="Arial" panose="020B0604020202020204" pitchFamily="34" charset="0"/>
              </a:defRPr>
            </a:lvl1pPr>
          </a:lstStyle>
          <a:p>
            <a:r>
              <a:rPr lang="en-US" smtClean="0"/>
              <a:t>Click to edit Master subtitle style</a:t>
            </a:r>
            <a:endParaRPr lang="en-US" dirty="0"/>
          </a:p>
        </p:txBody>
      </p:sp>
      <p:sp>
        <p:nvSpPr>
          <p:cNvPr id="5" name="Text Box 25"/>
          <p:cNvSpPr txBox="1">
            <a:spLocks noChangeArrowheads="1"/>
          </p:cNvSpPr>
          <p:nvPr/>
        </p:nvSpPr>
        <p:spPr bwMode="auto">
          <a:xfrm>
            <a:off x="5363408" y="5762793"/>
            <a:ext cx="3555168" cy="627063"/>
          </a:xfrm>
          <a:prstGeom prst="rect">
            <a:avLst/>
          </a:prstGeom>
          <a:noFill/>
          <a:ln w="9525">
            <a:noFill/>
            <a:miter lim="800000"/>
            <a:headEnd/>
            <a:tailEnd/>
          </a:ln>
        </p:spPr>
        <p:txBody>
          <a:bodyPr lIns="0" tIns="0" rIns="0" bIns="0" anchor="ctr"/>
          <a:lstStyle/>
          <a:p>
            <a:pPr algn="r" eaLnBrk="0" hangingPunct="0">
              <a:defRPr/>
            </a:pPr>
            <a:r>
              <a:rPr lang="en-US" sz="1800" dirty="0">
                <a:solidFill>
                  <a:schemeClr val="bg1"/>
                </a:solidFill>
                <a:latin typeface="Arial" charset="0"/>
                <a:ea typeface="ＭＳ Ｐゴシック" pitchFamily="84" charset="-128"/>
                <a:cs typeface="Arial" charset="0"/>
              </a:rPr>
              <a:t>Lectures by </a:t>
            </a:r>
            <a:r>
              <a:rPr lang="en-US" sz="1800" dirty="0" smtClean="0">
                <a:solidFill>
                  <a:schemeClr val="bg1"/>
                </a:solidFill>
                <a:latin typeface="Arial" charset="0"/>
                <a:ea typeface="ＭＳ Ｐゴシック" pitchFamily="84" charset="-128"/>
                <a:cs typeface="Arial" charset="0"/>
              </a:rPr>
              <a:t>Dr. Tara </a:t>
            </a:r>
            <a:r>
              <a:rPr lang="en-US" sz="1800" dirty="0" err="1" smtClean="0">
                <a:solidFill>
                  <a:schemeClr val="bg1"/>
                </a:solidFill>
                <a:latin typeface="Arial" charset="0"/>
                <a:ea typeface="ＭＳ Ｐゴシック" pitchFamily="84" charset="-128"/>
                <a:cs typeface="Arial" charset="0"/>
              </a:rPr>
              <a:t>Stoulig</a:t>
            </a:r>
            <a:endParaRPr lang="en-US" sz="1800" dirty="0">
              <a:solidFill>
                <a:schemeClr val="bg1"/>
              </a:solidFill>
              <a:latin typeface="Arial" charset="0"/>
              <a:ea typeface="ＭＳ Ｐゴシック" pitchFamily="84" charset="-128"/>
              <a:cs typeface="Arial" charset="0"/>
            </a:endParaRPr>
          </a:p>
          <a:p>
            <a:pPr algn="r" eaLnBrk="0" hangingPunct="0">
              <a:defRPr/>
            </a:pPr>
            <a:r>
              <a:rPr lang="en-US" sz="1800" dirty="0" smtClean="0">
                <a:solidFill>
                  <a:schemeClr val="bg1"/>
                </a:solidFill>
                <a:latin typeface="Arial" charset="0"/>
                <a:ea typeface="ＭＳ Ｐゴシック" pitchFamily="84" charset="-128"/>
                <a:cs typeface="Arial" charset="0"/>
              </a:rPr>
              <a:t>Southeastern</a:t>
            </a:r>
            <a:r>
              <a:rPr lang="en-US" sz="1800" baseline="0" dirty="0" smtClean="0">
                <a:solidFill>
                  <a:schemeClr val="bg1"/>
                </a:solidFill>
                <a:latin typeface="Arial" charset="0"/>
                <a:ea typeface="ＭＳ Ｐゴシック" pitchFamily="84" charset="-128"/>
                <a:cs typeface="Arial" charset="0"/>
              </a:rPr>
              <a:t> Louisiana</a:t>
            </a:r>
            <a:r>
              <a:rPr lang="en-US" sz="1800" dirty="0" smtClean="0">
                <a:solidFill>
                  <a:schemeClr val="bg1"/>
                </a:solidFill>
                <a:latin typeface="Arial" charset="0"/>
                <a:ea typeface="ＭＳ Ｐゴシック" pitchFamily="84" charset="-128"/>
                <a:cs typeface="Arial" charset="0"/>
              </a:rPr>
              <a:t> </a:t>
            </a:r>
            <a:r>
              <a:rPr lang="en-US" sz="1800" dirty="0">
                <a:solidFill>
                  <a:schemeClr val="bg1"/>
                </a:solidFill>
                <a:latin typeface="Arial" charset="0"/>
                <a:ea typeface="ＭＳ Ｐゴシック" pitchFamily="84" charset="-128"/>
                <a:cs typeface="Arial" charset="0"/>
              </a:rPr>
              <a:t>University</a:t>
            </a:r>
          </a:p>
        </p:txBody>
      </p:sp>
      <p:sp>
        <p:nvSpPr>
          <p:cNvPr id="9" name="Rectangle 30"/>
          <p:cNvSpPr>
            <a:spLocks noChangeArrowheads="1"/>
          </p:cNvSpPr>
          <p:nvPr/>
        </p:nvSpPr>
        <p:spPr bwMode="auto">
          <a:xfrm>
            <a:off x="5626768" y="6541754"/>
            <a:ext cx="3427413" cy="316246"/>
          </a:xfrm>
          <a:prstGeom prst="rect">
            <a:avLst/>
          </a:prstGeom>
          <a:noFill/>
          <a:ln w="9525">
            <a:noFill/>
            <a:miter lim="800000"/>
            <a:headEnd/>
            <a:tailEnd/>
          </a:ln>
        </p:spPr>
        <p:txBody>
          <a:bodyPr lIns="0" tIns="0" rIns="0" bIns="0" anchor="ctr"/>
          <a:lstStyle/>
          <a:p>
            <a:pPr algn="r" eaLnBrk="0" hangingPunct="0">
              <a:defRPr/>
            </a:pPr>
            <a:r>
              <a:rPr lang="en-US" sz="900" dirty="0" smtClean="0">
                <a:solidFill>
                  <a:schemeClr val="bg1"/>
                </a:solidFill>
                <a:latin typeface="Arial" charset="0"/>
                <a:cs typeface="Arial" charset="0"/>
              </a:rPr>
              <a:t>© 2015 </a:t>
            </a:r>
            <a:r>
              <a:rPr lang="en-US" sz="900" dirty="0">
                <a:solidFill>
                  <a:schemeClr val="bg1"/>
                </a:solidFill>
                <a:latin typeface="Arial" charset="0"/>
                <a:cs typeface="Arial" charset="0"/>
              </a:rPr>
              <a:t>Pearson Education Inc.</a:t>
            </a:r>
            <a:r>
              <a:rPr lang="en-US" sz="900" dirty="0">
                <a:solidFill>
                  <a:schemeClr val="bg1"/>
                </a:solidFill>
                <a:latin typeface="Arial" charset="0"/>
                <a:ea typeface="ＭＳ Ｐゴシック" pitchFamily="84" charset="-128"/>
                <a:cs typeface="Arial"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 y="0"/>
            <a:ext cx="5357813" cy="6858000"/>
          </a:xfrm>
          <a:prstGeom prst="rect">
            <a:avLst/>
          </a:prstGeom>
        </p:spPr>
      </p:pic>
      <p:sp>
        <p:nvSpPr>
          <p:cNvPr id="16" name="Rectangle 7"/>
          <p:cNvSpPr>
            <a:spLocks noChangeArrowheads="1"/>
          </p:cNvSpPr>
          <p:nvPr/>
        </p:nvSpPr>
        <p:spPr bwMode="auto">
          <a:xfrm>
            <a:off x="5363407" y="2883902"/>
            <a:ext cx="359326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ctr">
              <a:spcBef>
                <a:spcPct val="45000"/>
              </a:spcBef>
              <a:spcAft>
                <a:spcPct val="20000"/>
              </a:spcAft>
              <a:buClr>
                <a:schemeClr val="tx2"/>
              </a:buClr>
              <a:buFont typeface="Times" panose="02020603050405020304" pitchFamily="18" charset="0"/>
              <a:buNone/>
            </a:pPr>
            <a:r>
              <a:rPr lang="en-US" altLang="en-US" sz="2800" dirty="0" smtClean="0">
                <a:solidFill>
                  <a:schemeClr val="bg1"/>
                </a:solidFill>
              </a:rPr>
              <a:t>Gene Interaction</a:t>
            </a:r>
            <a:endParaRPr lang="en-US" altLang="en-US" sz="2800" dirty="0">
              <a:solidFill>
                <a:schemeClr val="bg1"/>
              </a:solidFill>
            </a:endParaRPr>
          </a:p>
        </p:txBody>
      </p:sp>
    </p:spTree>
    <p:extLst>
      <p:ext uri="{BB962C8B-B14F-4D97-AF65-F5344CB8AC3E}">
        <p14:creationId xmlns:p14="http://schemas.microsoft.com/office/powerpoint/2010/main" val="49150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52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590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270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273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53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523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68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17500" indent="-292100">
              <a:spcBef>
                <a:spcPts val="0"/>
              </a:spcBef>
              <a:spcAft>
                <a:spcPts val="600"/>
              </a:spcAft>
              <a:buFont typeface="Wingdings" panose="05000000000000000000" pitchFamily="2" charset="2"/>
              <a:buChar char="§"/>
              <a:defRPr/>
            </a:lvl1pPr>
            <a:lvl2pPr marL="749300" indent="-292100">
              <a:spcAft>
                <a:spcPts val="600"/>
              </a:spcAft>
              <a:buFont typeface="Wingdings" panose="05000000000000000000" pitchFamily="2" charset="2"/>
              <a:buChar char="§"/>
              <a:defRPr/>
            </a:lvl2pPr>
            <a:lvl3pPr marL="1206500" indent="-292100">
              <a:spcAft>
                <a:spcPts val="600"/>
              </a:spcAft>
              <a:buFont typeface="Wingdings" panose="05000000000000000000" pitchFamily="2" charset="2"/>
              <a:buChar char="§"/>
              <a:defRPr/>
            </a:lvl3pPr>
            <a:lvl4pPr marL="1663700" indent="-304800">
              <a:spcAft>
                <a:spcPts val="600"/>
              </a:spcAft>
              <a:buFont typeface="Wingdings" panose="05000000000000000000" pitchFamily="2" charset="2"/>
              <a:buChar char="§"/>
              <a:defRPr/>
            </a:lvl4pPr>
            <a:lvl5pPr marL="2120900" indent="-292100">
              <a:spcAft>
                <a:spcPts val="600"/>
              </a:spcAft>
              <a:buFont typeface="Wingdings" panose="05000000000000000000"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Line 6"/>
          <p:cNvSpPr>
            <a:spLocks noChangeShapeType="1"/>
          </p:cNvSpPr>
          <p:nvPr/>
        </p:nvSpPr>
        <p:spPr bwMode="auto">
          <a:xfrm>
            <a:off x="182563" y="1078368"/>
            <a:ext cx="8775700" cy="0"/>
          </a:xfrm>
          <a:prstGeom prst="line">
            <a:avLst/>
          </a:prstGeom>
          <a:noFill/>
          <a:ln w="508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Footer Placeholder 1"/>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2015 Pearson Education, Inc.</a:t>
            </a:r>
            <a:endParaRPr lang="en-US" dirty="0"/>
          </a:p>
        </p:txBody>
      </p:sp>
      <p:sp>
        <p:nvSpPr>
          <p:cNvPr id="8"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3BED-44A6-421E-B463-11896FF92C37}" type="slidenum">
              <a:rPr lang="en-US" smtClean="0"/>
              <a:t>‹#›</a:t>
            </a:fld>
            <a:endParaRPr lang="en-US"/>
          </a:p>
        </p:txBody>
      </p:sp>
    </p:spTree>
    <p:extLst>
      <p:ext uri="{BB962C8B-B14F-4D97-AF65-F5344CB8AC3E}">
        <p14:creationId xmlns:p14="http://schemas.microsoft.com/office/powerpoint/2010/main" val="150656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2015 Pearson Education, Inc.</a:t>
            </a:r>
            <a:endParaRPr lang="en-US" dirty="0"/>
          </a:p>
        </p:txBody>
      </p:sp>
      <p:sp>
        <p:nvSpPr>
          <p:cNvPr id="5" name="Line 6"/>
          <p:cNvSpPr>
            <a:spLocks noChangeShapeType="1"/>
          </p:cNvSpPr>
          <p:nvPr/>
        </p:nvSpPr>
        <p:spPr bwMode="auto">
          <a:xfrm>
            <a:off x="182563" y="1078368"/>
            <a:ext cx="8775700" cy="0"/>
          </a:xfrm>
          <a:prstGeom prst="line">
            <a:avLst/>
          </a:prstGeom>
          <a:noFill/>
          <a:ln w="508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3BED-44A6-421E-B463-11896FF92C37}" type="slidenum">
              <a:rPr lang="en-US" smtClean="0"/>
              <a:t>‹#›</a:t>
            </a:fld>
            <a:endParaRPr lang="en-US"/>
          </a:p>
        </p:txBody>
      </p:sp>
    </p:spTree>
    <p:extLst>
      <p:ext uri="{BB962C8B-B14F-4D97-AF65-F5344CB8AC3E}">
        <p14:creationId xmlns:p14="http://schemas.microsoft.com/office/powerpoint/2010/main" val="295259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2015 Pearson Education, Inc.</a:t>
            </a:r>
            <a:endParaRPr lang="en-US" dirty="0"/>
          </a:p>
        </p:txBody>
      </p:sp>
      <p:sp>
        <p:nvSpPr>
          <p:cNvPr id="4"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3BED-44A6-421E-B463-11896FF92C37}" type="slidenum">
              <a:rPr lang="en-US" smtClean="0"/>
              <a:t>‹#›</a:t>
            </a:fld>
            <a:endParaRPr lang="en-US"/>
          </a:p>
        </p:txBody>
      </p:sp>
    </p:spTree>
    <p:extLst>
      <p:ext uri="{BB962C8B-B14F-4D97-AF65-F5344CB8AC3E}">
        <p14:creationId xmlns:p14="http://schemas.microsoft.com/office/powerpoint/2010/main" val="70321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67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21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22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088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 2015 Pearson Education, Inc.</a:t>
            </a:r>
            <a:endParaRPr lang="en-US" dirty="0">
              <a:solidFill>
                <a:prstClr val="black"/>
              </a:solidFill>
            </a:endParaRPr>
          </a:p>
        </p:txBody>
      </p:sp>
      <p:sp>
        <p:nvSpPr>
          <p:cNvPr id="5"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D263-B741-4A2A-BA87-3856DC545E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537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09523"/>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8"/>
          <p:cNvSpPr>
            <a:spLocks noGrp="1" noChangeArrowheads="1"/>
          </p:cNvSpPr>
          <p:nvPr>
            <p:ph type="body" idx="1"/>
          </p:nvPr>
        </p:nvSpPr>
        <p:spPr bwMode="auto">
          <a:xfrm>
            <a:off x="190643" y="1117600"/>
            <a:ext cx="877570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2" name="Footer Placeholder 1"/>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2015 Pearson Education, Inc.</a:t>
            </a:r>
            <a:endParaRPr lang="en-US" dirty="0"/>
          </a:p>
        </p:txBody>
      </p:sp>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241102525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iming>
    <p:tnLst>
      <p:par>
        <p:cTn xmlns:p14="http://schemas.microsoft.com/office/powerpoint/2010/main" id="1" dur="indefinite" restart="never" nodeType="tmRoot"/>
      </p:par>
    </p:tnLst>
  </p:timing>
  <p:hf hdr="0" dt="0"/>
  <p:txStyles>
    <p:titleStyle>
      <a:lvl1pPr marL="450850" indent="-450850" algn="l" rtl="0" eaLnBrk="1" fontAlgn="base" hangingPunct="1">
        <a:lnSpc>
          <a:spcPct val="90000"/>
        </a:lnSpc>
        <a:spcBef>
          <a:spcPct val="0"/>
        </a:spcBef>
        <a:spcAft>
          <a:spcPct val="0"/>
        </a:spcAft>
        <a:defRPr sz="3200" b="1">
          <a:solidFill>
            <a:schemeClr val="accent2">
              <a:lumMod val="75000"/>
            </a:schemeClr>
          </a:solidFill>
          <a:latin typeface="Arial" charset="0"/>
          <a:ea typeface="+mj-ea"/>
          <a:cs typeface="+mj-cs"/>
        </a:defRPr>
      </a:lvl1pPr>
      <a:lvl2pPr marL="450850" indent="-450850" algn="l" rtl="0" eaLnBrk="1" fontAlgn="base" hangingPunct="1">
        <a:lnSpc>
          <a:spcPct val="90000"/>
        </a:lnSpc>
        <a:spcBef>
          <a:spcPct val="0"/>
        </a:spcBef>
        <a:spcAft>
          <a:spcPct val="0"/>
        </a:spcAft>
        <a:defRPr sz="3200">
          <a:solidFill>
            <a:srgbClr val="B42D2D"/>
          </a:solidFill>
          <a:latin typeface="Arial" charset="0"/>
          <a:ea typeface="Arial" charset="0"/>
          <a:cs typeface="Arial" charset="0"/>
        </a:defRPr>
      </a:lvl2pPr>
      <a:lvl3pPr marL="450850" indent="-450850" algn="l" rtl="0" eaLnBrk="1" fontAlgn="base" hangingPunct="1">
        <a:lnSpc>
          <a:spcPct val="90000"/>
        </a:lnSpc>
        <a:spcBef>
          <a:spcPct val="0"/>
        </a:spcBef>
        <a:spcAft>
          <a:spcPct val="0"/>
        </a:spcAft>
        <a:defRPr sz="3200">
          <a:solidFill>
            <a:srgbClr val="B42D2D"/>
          </a:solidFill>
          <a:latin typeface="Arial" charset="0"/>
          <a:ea typeface="Arial" charset="0"/>
          <a:cs typeface="Arial" charset="0"/>
        </a:defRPr>
      </a:lvl3pPr>
      <a:lvl4pPr marL="450850" indent="-450850" algn="l" rtl="0" eaLnBrk="1" fontAlgn="base" hangingPunct="1">
        <a:lnSpc>
          <a:spcPct val="90000"/>
        </a:lnSpc>
        <a:spcBef>
          <a:spcPct val="0"/>
        </a:spcBef>
        <a:spcAft>
          <a:spcPct val="0"/>
        </a:spcAft>
        <a:defRPr sz="3200">
          <a:solidFill>
            <a:srgbClr val="B42D2D"/>
          </a:solidFill>
          <a:latin typeface="Arial" charset="0"/>
          <a:ea typeface="Arial" charset="0"/>
          <a:cs typeface="Arial" charset="0"/>
        </a:defRPr>
      </a:lvl4pPr>
      <a:lvl5pPr marL="450850" indent="-450850" algn="l" rtl="0" eaLnBrk="1" fontAlgn="base" hangingPunct="1">
        <a:lnSpc>
          <a:spcPct val="90000"/>
        </a:lnSpc>
        <a:spcBef>
          <a:spcPct val="0"/>
        </a:spcBef>
        <a:spcAft>
          <a:spcPct val="0"/>
        </a:spcAft>
        <a:defRPr sz="3200">
          <a:solidFill>
            <a:srgbClr val="B42D2D"/>
          </a:solidFill>
          <a:latin typeface="Arial" charset="0"/>
          <a:ea typeface="Arial"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17500" indent="-292100" algn="l" rtl="0" eaLnBrk="1" fontAlgn="base" hangingPunct="1">
        <a:spcBef>
          <a:spcPct val="20000"/>
        </a:spcBef>
        <a:spcAft>
          <a:spcPct val="20000"/>
        </a:spcAft>
        <a:buClr>
          <a:schemeClr val="tx2"/>
        </a:buClr>
        <a:buFont typeface="Times" panose="02020603050405020304" pitchFamily="18" charset="0"/>
        <a:buChar char="•"/>
        <a:defRPr sz="2800">
          <a:solidFill>
            <a:schemeClr val="tx1"/>
          </a:solidFill>
          <a:latin typeface="Arial" charset="0"/>
          <a:ea typeface="+mn-ea"/>
          <a:cs typeface="+mn-cs"/>
        </a:defRPr>
      </a:lvl1pPr>
      <a:lvl2pPr marL="749300" indent="-292100" algn="l" rtl="0" eaLnBrk="1" fontAlgn="base" hangingPunct="1">
        <a:spcBef>
          <a:spcPct val="20000"/>
        </a:spcBef>
        <a:spcAft>
          <a:spcPct val="20000"/>
        </a:spcAft>
        <a:buClr>
          <a:schemeClr val="tx2"/>
        </a:buClr>
        <a:buFont typeface="Times" panose="02020603050405020304" pitchFamily="18" charset="0"/>
        <a:buChar char="•"/>
        <a:defRPr sz="2400">
          <a:solidFill>
            <a:schemeClr val="tx1"/>
          </a:solidFill>
          <a:latin typeface="Arial" charset="0"/>
          <a:ea typeface="+mn-ea"/>
          <a:cs typeface="+mn-cs"/>
        </a:defRPr>
      </a:lvl2pPr>
      <a:lvl3pPr marL="1206500" indent="-292100" algn="l" rtl="0" eaLnBrk="1" fontAlgn="base" hangingPunct="1">
        <a:spcBef>
          <a:spcPct val="20000"/>
        </a:spcBef>
        <a:spcAft>
          <a:spcPct val="20000"/>
        </a:spcAft>
        <a:buClr>
          <a:schemeClr val="tx2"/>
        </a:buClr>
        <a:buFont typeface="Times" panose="02020603050405020304" pitchFamily="18" charset="0"/>
        <a:buChar char="•"/>
        <a:defRPr sz="2000">
          <a:solidFill>
            <a:schemeClr val="tx1"/>
          </a:solidFill>
          <a:latin typeface="Arial" charset="0"/>
          <a:ea typeface="+mn-ea"/>
          <a:cs typeface="+mn-cs"/>
        </a:defRPr>
      </a:lvl3pPr>
      <a:lvl4pPr marL="1663700" indent="-304800" algn="l" rtl="0" eaLnBrk="1" fontAlgn="base" hangingPunct="1">
        <a:spcBef>
          <a:spcPct val="20000"/>
        </a:spcBef>
        <a:spcAft>
          <a:spcPct val="20000"/>
        </a:spcAft>
        <a:buClr>
          <a:schemeClr val="tx2"/>
        </a:buClr>
        <a:buFont typeface="Times" panose="02020603050405020304" pitchFamily="18" charset="0"/>
        <a:buChar char="•"/>
        <a:defRPr sz="2000">
          <a:solidFill>
            <a:schemeClr val="tx1"/>
          </a:solidFill>
          <a:latin typeface="Arial" charset="0"/>
          <a:ea typeface="+mn-ea"/>
          <a:cs typeface="+mn-cs"/>
        </a:defRPr>
      </a:lvl4pPr>
      <a:lvl5pPr marL="2120900" indent="-292100" algn="l" rtl="0" eaLnBrk="1" fontAlgn="base" hangingPunct="1">
        <a:spcBef>
          <a:spcPct val="20000"/>
        </a:spcBef>
        <a:spcAft>
          <a:spcPct val="20000"/>
        </a:spcAft>
        <a:buClr>
          <a:schemeClr val="tx2"/>
        </a:buClr>
        <a:buFont typeface="Times" panose="02020603050405020304" pitchFamily="18" charset="0"/>
        <a:buChar char="•"/>
        <a:defRPr sz="20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2546476008"/>
      </p:ext>
    </p:extLst>
  </p:cSld>
  <p:clrMap bg1="lt1" tx1="dk1" bg2="lt2" tx2="dk2" accent1="accent1" accent2="accent2" accent3="accent3" accent4="accent4" accent5="accent5" accent6="accent6" hlink="hlink" folHlink="folHlink"/>
  <p:sldLayoutIdLst>
    <p:sldLayoutId id="2147483760"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3620677081"/>
      </p:ext>
    </p:extLst>
  </p:cSld>
  <p:clrMap bg1="lt1" tx1="dk1" bg2="lt2" tx2="dk2" accent1="accent1" accent2="accent2" accent3="accent3" accent4="accent4" accent5="accent5" accent6="accent6" hlink="hlink" folHlink="folHlink"/>
  <p:sldLayoutIdLst>
    <p:sldLayoutId id="2147483762"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3017660942"/>
      </p:ext>
    </p:extLst>
  </p:cSld>
  <p:clrMap bg1="lt1" tx1="dk1" bg2="lt2" tx2="dk2" accent1="accent1" accent2="accent2" accent3="accent3" accent4="accent4" accent5="accent5" accent6="accent6" hlink="hlink" folHlink="folHlink"/>
  <p:sldLayoutIdLst>
    <p:sldLayoutId id="2147483766"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1243827462"/>
      </p:ext>
    </p:extLst>
  </p:cSld>
  <p:clrMap bg1="lt1" tx1="dk1" bg2="lt2" tx2="dk2" accent1="accent1" accent2="accent2" accent3="accent3" accent4="accent4" accent5="accent5" accent6="accent6" hlink="hlink" folHlink="folHlink"/>
  <p:sldLayoutIdLst>
    <p:sldLayoutId id="2147483768"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4168820886"/>
      </p:ext>
    </p:extLst>
  </p:cSld>
  <p:clrMap bg1="lt1" tx1="dk1" bg2="lt2" tx2="dk2" accent1="accent1" accent2="accent2" accent3="accent3" accent4="accent4" accent5="accent5" accent6="accent6" hlink="hlink" folHlink="folHlink"/>
  <p:sldLayoutIdLst>
    <p:sldLayoutId id="2147483716"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399879996"/>
      </p:ext>
    </p:extLst>
  </p:cSld>
  <p:clrMap bg1="lt1" tx1="dk1" bg2="lt2" tx2="dk2" accent1="accent1" accent2="accent2" accent3="accent3" accent4="accent4" accent5="accent5" accent6="accent6" hlink="hlink" folHlink="folHlink"/>
  <p:sldLayoutIdLst>
    <p:sldLayoutId id="2147483736"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1760666158"/>
      </p:ext>
    </p:extLst>
  </p:cSld>
  <p:clrMap bg1="lt1" tx1="dk1" bg2="lt2" tx2="dk2" accent1="accent1" accent2="accent2" accent3="accent3" accent4="accent4" accent5="accent5" accent6="accent6" hlink="hlink" folHlink="folHlink"/>
  <p:sldLayoutIdLst>
    <p:sldLayoutId id="2147483738"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2324221157"/>
      </p:ext>
    </p:extLst>
  </p:cSld>
  <p:clrMap bg1="lt1" tx1="dk1" bg2="lt2" tx2="dk2" accent1="accent1" accent2="accent2" accent3="accent3" accent4="accent4" accent5="accent5" accent6="accent6" hlink="hlink" folHlink="folHlink"/>
  <p:sldLayoutIdLst>
    <p:sldLayoutId id="2147483740"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195478095"/>
      </p:ext>
    </p:extLst>
  </p:cSld>
  <p:clrMap bg1="lt1" tx1="dk1" bg2="lt2" tx2="dk2" accent1="accent1" accent2="accent2" accent3="accent3" accent4="accent4" accent5="accent5" accent6="accent6" hlink="hlink" folHlink="folHlink"/>
  <p:sldLayoutIdLst>
    <p:sldLayoutId id="2147483746"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366620806"/>
      </p:ext>
    </p:extLst>
  </p:cSld>
  <p:clrMap bg1="lt1" tx1="dk1" bg2="lt2" tx2="dk2" accent1="accent1" accent2="accent2" accent3="accent3" accent4="accent4" accent5="accent5" accent6="accent6" hlink="hlink" folHlink="folHlink"/>
  <p:sldLayoutIdLst>
    <p:sldLayoutId id="2147483748"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745989429"/>
      </p:ext>
    </p:extLst>
  </p:cSld>
  <p:clrMap bg1="lt1" tx1="dk1" bg2="lt2" tx2="dk2" accent1="accent1" accent2="accent2" accent3="accent3" accent4="accent4" accent5="accent5" accent6="accent6" hlink="hlink" folHlink="folHlink"/>
  <p:sldLayoutIdLst>
    <p:sldLayoutId id="2147483750"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4" y="16934"/>
            <a:ext cx="9084733" cy="38099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934" y="6578601"/>
            <a:ext cx="3086100" cy="252944"/>
          </a:xfrm>
          <a:prstGeom prst="rect">
            <a:avLst/>
          </a:prstGeom>
        </p:spPr>
        <p:txBody>
          <a:bodyPr vert="horz" lIns="91440" tIns="45720" rIns="91440" bIns="45720" rtlCol="0" anchor="t" anchorCtr="0"/>
          <a:lstStyle>
            <a:lvl1pPr algn="l">
              <a:defRPr sz="900">
                <a:solidFill>
                  <a:schemeClr val="tx1"/>
                </a:solidFill>
              </a:defRPr>
            </a:lvl1pPr>
          </a:lstStyle>
          <a:p>
            <a:pPr fontAlgn="auto">
              <a:spcBef>
                <a:spcPts val="0"/>
              </a:spcBef>
              <a:spcAft>
                <a:spcPts val="0"/>
              </a:spcAft>
            </a:pPr>
            <a:r>
              <a:rPr lang="en-US" dirty="0" smtClean="0">
                <a:solidFill>
                  <a:prstClr val="black"/>
                </a:solidFill>
                <a:latin typeface="Arial"/>
                <a:ea typeface="+mn-ea"/>
                <a:cs typeface="+mn-cs"/>
              </a:rPr>
              <a:t>© 2015 Pearson Education, Inc.</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Arial"/>
                <a:ea typeface="+mn-ea"/>
                <a:cs typeface="+mn-cs"/>
              </a:rPr>
              <a:t>1</a:t>
            </a:r>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3502501091"/>
      </p:ext>
    </p:extLst>
  </p:cSld>
  <p:clrMap bg1="lt1" tx1="dk1" bg2="lt2" tx2="dk2" accent1="accent1" accent2="accent2" accent3="accent3" accent4="accent4" accent5="accent5" accent6="accent6" hlink="hlink" folHlink="folHlink"/>
  <p:sldLayoutIdLst>
    <p:sldLayoutId id="2147483756" r:id="rId1"/>
  </p:sldLayoutIdLst>
  <p:hf hdr="0" dt="0"/>
  <p:txStyles>
    <p:titleStyle>
      <a:lvl1pPr algn="l" defTabSz="914400" rtl="0" eaLnBrk="1" latinLnBrk="0" hangingPunct="1">
        <a:lnSpc>
          <a:spcPct val="90000"/>
        </a:lnSpc>
        <a:spcBef>
          <a:spcPct val="0"/>
        </a:spcBef>
        <a:buNone/>
        <a:defRPr sz="9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2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2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image" Target="../media/image2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5.xml"/><Relationship Id="rId3"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9.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2.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9.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9.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4.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9.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5.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9.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9.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7.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4</a:t>
            </a:r>
            <a:endParaRPr lang="en-US" dirty="0"/>
          </a:p>
        </p:txBody>
      </p:sp>
    </p:spTree>
    <p:extLst>
      <p:ext uri="{BB962C8B-B14F-4D97-AF65-F5344CB8AC3E}">
        <p14:creationId xmlns:p14="http://schemas.microsoft.com/office/powerpoint/2010/main" val="30757166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i7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389" y="1024878"/>
            <a:ext cx="4107097" cy="2164161"/>
          </a:xfrm>
          <a:prstGeom prst="rect">
            <a:avLst/>
          </a:prstGeom>
          <a:ln>
            <a:solidFill>
              <a:schemeClr val="tx1"/>
            </a:solidFill>
          </a:ln>
        </p:spPr>
      </p:pic>
      <p:pic>
        <p:nvPicPr>
          <p:cNvPr id="4" name="Picture 3" descr="sci7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471" y="4451492"/>
            <a:ext cx="4974638" cy="2313785"/>
          </a:xfrm>
          <a:prstGeom prst="rect">
            <a:avLst/>
          </a:prstGeom>
          <a:ln>
            <a:solidFill>
              <a:srgbClr val="000000"/>
            </a:solidFill>
          </a:ln>
        </p:spPr>
      </p:pic>
      <p:sp>
        <p:nvSpPr>
          <p:cNvPr id="5" name="TextBox 4"/>
          <p:cNvSpPr txBox="1"/>
          <p:nvPr/>
        </p:nvSpPr>
        <p:spPr>
          <a:xfrm>
            <a:off x="0" y="0"/>
            <a:ext cx="9049961" cy="954107"/>
          </a:xfrm>
          <a:prstGeom prst="rect">
            <a:avLst/>
          </a:prstGeom>
          <a:noFill/>
        </p:spPr>
        <p:txBody>
          <a:bodyPr wrap="square" rtlCol="0">
            <a:spAutoFit/>
          </a:bodyPr>
          <a:lstStyle/>
          <a:p>
            <a:r>
              <a:rPr lang="en-US" sz="1400" b="1" dirty="0"/>
              <a:t>Incomplete Dominance: </a:t>
            </a:r>
            <a:r>
              <a:rPr lang="en-US" sz="1400" dirty="0"/>
              <a:t> Mendel observed that there was no blending of alleles in inheritance (e.g., lavender flowers resulting from a cross between purple and white flowers).  However, some traits do blend together.  Another way of saying this is that heterozygous organisms express phenotypes with characteristics of both the dominant and the recessive allele.  Some flowers exhibit incomplete dominance.</a:t>
            </a:r>
            <a:endParaRPr lang="en-US" sz="1400" dirty="0"/>
          </a:p>
        </p:txBody>
      </p:sp>
      <p:sp>
        <p:nvSpPr>
          <p:cNvPr id="6" name="TextBox 5"/>
          <p:cNvSpPr txBox="1"/>
          <p:nvPr/>
        </p:nvSpPr>
        <p:spPr>
          <a:xfrm>
            <a:off x="0" y="3422970"/>
            <a:ext cx="9144000" cy="954107"/>
          </a:xfrm>
          <a:prstGeom prst="rect">
            <a:avLst/>
          </a:prstGeom>
          <a:noFill/>
        </p:spPr>
        <p:txBody>
          <a:bodyPr wrap="square" rtlCol="0">
            <a:spAutoFit/>
          </a:bodyPr>
          <a:lstStyle/>
          <a:p>
            <a:r>
              <a:rPr lang="en-US" sz="1400" b="1" dirty="0"/>
              <a:t>Co-dominance</a:t>
            </a:r>
            <a:r>
              <a:rPr lang="en-US" sz="1400" b="1" dirty="0" smtClean="0"/>
              <a:t>:</a:t>
            </a:r>
            <a:r>
              <a:rPr lang="en-US" sz="1400" dirty="0" smtClean="0"/>
              <a:t> </a:t>
            </a:r>
            <a:r>
              <a:rPr lang="en-US" sz="1400" u="sng" dirty="0"/>
              <a:t>occurs when the contributions of both alleles are visible in the phenotype</a:t>
            </a:r>
            <a:r>
              <a:rPr lang="en-US" sz="1400" dirty="0"/>
              <a:t>.</a:t>
            </a:r>
            <a:r>
              <a:rPr lang="en-US" sz="1400" dirty="0" smtClean="0"/>
              <a:t> </a:t>
            </a:r>
            <a:r>
              <a:rPr lang="en-US" sz="1400" dirty="0"/>
              <a:t>In some cases, neither allele is dominant over the other, but they also do not blend together.  In offspring expressing co-dominant traits, both traits are expressed equally.  Another way of saying this is to say that in co-dominance, there are three phenotypes:  two separate phenotypes and a third in which the other two phenotypes appear together.</a:t>
            </a:r>
            <a:endParaRPr lang="en-US" sz="1400" dirty="0"/>
          </a:p>
        </p:txBody>
      </p:sp>
      <p:pic>
        <p:nvPicPr>
          <p:cNvPr id="7" name="Picture 6" descr="440px-Co-dominance_Rhododendr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340" y="4460646"/>
            <a:ext cx="2371077" cy="2317189"/>
          </a:xfrm>
          <a:prstGeom prst="rect">
            <a:avLst/>
          </a:prstGeom>
        </p:spPr>
      </p:pic>
    </p:spTree>
    <p:extLst>
      <p:ext uri="{BB962C8B-B14F-4D97-AF65-F5344CB8AC3E}">
        <p14:creationId xmlns:p14="http://schemas.microsoft.com/office/powerpoint/2010/main" val="1752794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0872"/>
            <a:ext cx="9535942" cy="822325"/>
          </a:xfrm>
        </p:spPr>
        <p:txBody>
          <a:bodyPr/>
          <a:lstStyle/>
          <a:p>
            <a:r>
              <a:rPr lang="en-US" sz="6000" dirty="0" smtClean="0"/>
              <a:t>The Effects Of Mutations</a:t>
            </a:r>
            <a:endParaRPr lang="en-US" sz="6000"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5" name="Slide Number Placeholder 4"/>
          <p:cNvSpPr>
            <a:spLocks noGrp="1"/>
          </p:cNvSpPr>
          <p:nvPr>
            <p:ph type="sldNum" sz="quarter" idx="4"/>
          </p:nvPr>
        </p:nvSpPr>
        <p:spPr/>
        <p:txBody>
          <a:bodyPr/>
          <a:lstStyle/>
          <a:p>
            <a:fld id="{15DF3BED-44A6-421E-B463-11896FF92C37}" type="slidenum">
              <a:rPr lang="en-US" smtClean="0"/>
              <a:t>11</a:t>
            </a:fld>
            <a:endParaRPr lang="en-US"/>
          </a:p>
        </p:txBody>
      </p:sp>
    </p:spTree>
    <p:extLst>
      <p:ext uri="{BB962C8B-B14F-4D97-AF65-F5344CB8AC3E}">
        <p14:creationId xmlns:p14="http://schemas.microsoft.com/office/powerpoint/2010/main" val="310737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dirty="0" smtClean="0"/>
              <a:t>Example 1: </a:t>
            </a:r>
            <a:r>
              <a:rPr lang="en-US" u="sng" dirty="0" smtClean="0"/>
              <a:t>Mutant Allele Recessive </a:t>
            </a:r>
            <a:r>
              <a:rPr lang="en-US" dirty="0" smtClean="0"/>
              <a:t>to Wild Type</a:t>
            </a:r>
            <a:endParaRPr lang="en-US" dirty="0"/>
          </a:p>
        </p:txBody>
      </p:sp>
      <p:sp>
        <p:nvSpPr>
          <p:cNvPr id="11267" name="Rectangle 3"/>
          <p:cNvSpPr>
            <a:spLocks noGrp="1"/>
          </p:cNvSpPr>
          <p:nvPr>
            <p:ph idx="1"/>
          </p:nvPr>
        </p:nvSpPr>
        <p:spPr/>
        <p:txBody>
          <a:bodyPr/>
          <a:lstStyle/>
          <a:p>
            <a:r>
              <a:rPr lang="en-US" dirty="0" smtClean="0"/>
              <a:t>A wild-type allele (</a:t>
            </a:r>
            <a:r>
              <a:rPr lang="en-US" i="1" dirty="0" smtClean="0"/>
              <a:t>R</a:t>
            </a:r>
            <a:r>
              <a:rPr lang="en-US" baseline="30000" dirty="0" smtClean="0">
                <a:sym typeface="Symbol" panose="05050102010706020507" pitchFamily="18" charset="2"/>
              </a:rPr>
              <a:t></a:t>
            </a:r>
            <a:r>
              <a:rPr lang="en-US" dirty="0" smtClean="0"/>
              <a:t>) produces an active enzyme (50 units), and a mutant allele (</a:t>
            </a:r>
            <a:r>
              <a:rPr lang="en-US" i="1" dirty="0" smtClean="0"/>
              <a:t>r</a:t>
            </a:r>
            <a:r>
              <a:rPr lang="en-US" dirty="0" smtClean="0"/>
              <a:t>) produces little or no active enzyme (0 units)</a:t>
            </a:r>
          </a:p>
          <a:p>
            <a:endParaRPr lang="en-US" dirty="0" smtClean="0"/>
          </a:p>
          <a:p>
            <a:r>
              <a:rPr lang="en-US" b="1" dirty="0" smtClean="0"/>
              <a:t>40 or more units of enzyme activity will produce a wild-type </a:t>
            </a:r>
            <a:r>
              <a:rPr lang="en-US" sz="3200" b="1" u="sng" dirty="0" smtClean="0"/>
              <a:t>phenotype</a:t>
            </a:r>
            <a:r>
              <a:rPr lang="en-US" b="1" dirty="0" smtClean="0"/>
              <a:t>,</a:t>
            </a:r>
            <a:r>
              <a:rPr lang="en-US" dirty="0" smtClean="0"/>
              <a:t> </a:t>
            </a:r>
            <a:r>
              <a:rPr lang="en-US" dirty="0" smtClean="0">
                <a:solidFill>
                  <a:srgbClr val="FF0000"/>
                </a:solidFill>
              </a:rPr>
              <a:t>thus </a:t>
            </a:r>
            <a:r>
              <a:rPr lang="en-US" i="1" dirty="0">
                <a:solidFill>
                  <a:srgbClr val="FF0000"/>
                </a:solidFill>
              </a:rPr>
              <a:t>R</a:t>
            </a:r>
            <a:r>
              <a:rPr lang="en-US" baseline="30000" dirty="0" smtClean="0">
                <a:solidFill>
                  <a:srgbClr val="FF0000"/>
                </a:solidFill>
                <a:sym typeface="Symbol" panose="05050102010706020507" pitchFamily="18" charset="2"/>
              </a:rPr>
              <a:t></a:t>
            </a:r>
            <a:r>
              <a:rPr lang="en-US" i="1" dirty="0" smtClean="0">
                <a:solidFill>
                  <a:srgbClr val="FF0000"/>
                </a:solidFill>
              </a:rPr>
              <a:t>R</a:t>
            </a:r>
            <a:r>
              <a:rPr lang="en-US" baseline="30000" dirty="0" smtClean="0">
                <a:solidFill>
                  <a:srgbClr val="FF0000"/>
                </a:solidFill>
                <a:sym typeface="Symbol" panose="05050102010706020507" pitchFamily="18" charset="2"/>
              </a:rPr>
              <a:t></a:t>
            </a:r>
            <a:r>
              <a:rPr lang="en-US" dirty="0" smtClean="0">
                <a:solidFill>
                  <a:srgbClr val="FF0000"/>
                </a:solidFill>
                <a:sym typeface="Symbol" panose="05050102010706020507" pitchFamily="18" charset="2"/>
              </a:rPr>
              <a:t> </a:t>
            </a:r>
            <a:r>
              <a:rPr lang="en-US" dirty="0" smtClean="0">
                <a:solidFill>
                  <a:srgbClr val="FF0000"/>
                </a:solidFill>
              </a:rPr>
              <a:t>(100 units) or </a:t>
            </a:r>
          </a:p>
          <a:p>
            <a:pPr marL="25400" indent="0">
              <a:buNone/>
            </a:pPr>
            <a:r>
              <a:rPr lang="en-US" i="1" dirty="0">
                <a:solidFill>
                  <a:srgbClr val="FF0000"/>
                </a:solidFill>
              </a:rPr>
              <a:t> </a:t>
            </a:r>
            <a:r>
              <a:rPr lang="en-US" i="1" dirty="0" smtClean="0">
                <a:solidFill>
                  <a:srgbClr val="FF0000"/>
                </a:solidFill>
              </a:rPr>
              <a:t>  </a:t>
            </a:r>
            <a:r>
              <a:rPr lang="en-US" i="1" dirty="0" err="1" smtClean="0">
                <a:solidFill>
                  <a:srgbClr val="FF0000"/>
                </a:solidFill>
              </a:rPr>
              <a:t>R</a:t>
            </a:r>
            <a:r>
              <a:rPr lang="en-US" baseline="30000" dirty="0" err="1" smtClean="0">
                <a:solidFill>
                  <a:srgbClr val="FF0000"/>
                </a:solidFill>
                <a:sym typeface="Symbol" panose="05050102010706020507" pitchFamily="18" charset="2"/>
              </a:rPr>
              <a:t></a:t>
            </a:r>
            <a:r>
              <a:rPr lang="en-US" i="1" dirty="0" err="1" smtClean="0">
                <a:solidFill>
                  <a:srgbClr val="FF0000"/>
                </a:solidFill>
              </a:rPr>
              <a:t>r</a:t>
            </a:r>
            <a:r>
              <a:rPr lang="en-US" dirty="0" smtClean="0">
                <a:solidFill>
                  <a:srgbClr val="FF0000"/>
                </a:solidFill>
              </a:rPr>
              <a:t> (50 units) individuals are wild type</a:t>
            </a:r>
          </a:p>
          <a:p>
            <a:endParaRPr lang="en-US" dirty="0" smtClean="0"/>
          </a:p>
          <a:p>
            <a:r>
              <a:rPr lang="en-US" i="1" dirty="0" smtClean="0"/>
              <a:t>r</a:t>
            </a:r>
            <a:r>
              <a:rPr lang="en-US" dirty="0" smtClean="0"/>
              <a:t>/</a:t>
            </a:r>
            <a:r>
              <a:rPr lang="en-US" i="1" dirty="0" smtClean="0"/>
              <a:t>r</a:t>
            </a:r>
            <a:r>
              <a:rPr lang="en-US" dirty="0" smtClean="0"/>
              <a:t> individuals (0 units) have the mutant phenotype; thus the mutant allele is recessive</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dirty="0" smtClean="0"/>
              <a:t>Example 2: </a:t>
            </a:r>
            <a:r>
              <a:rPr lang="en-US" u="sng" dirty="0" smtClean="0"/>
              <a:t>Mutant Allele Dominant </a:t>
            </a:r>
            <a:r>
              <a:rPr lang="en-US" dirty="0" smtClean="0"/>
              <a:t>to Wild Type</a:t>
            </a:r>
            <a:endParaRPr lang="en-US" dirty="0"/>
          </a:p>
        </p:txBody>
      </p:sp>
      <p:sp>
        <p:nvSpPr>
          <p:cNvPr id="12291" name="Rectangle 3"/>
          <p:cNvSpPr>
            <a:spLocks noGrp="1"/>
          </p:cNvSpPr>
          <p:nvPr>
            <p:ph idx="1"/>
          </p:nvPr>
        </p:nvSpPr>
        <p:spPr/>
        <p:txBody>
          <a:bodyPr/>
          <a:lstStyle/>
          <a:p>
            <a:r>
              <a:rPr lang="en-US" dirty="0" smtClean="0"/>
              <a:t>An allele (</a:t>
            </a:r>
            <a:r>
              <a:rPr lang="en-US" i="1" dirty="0" smtClean="0"/>
              <a:t>T</a:t>
            </a:r>
            <a:r>
              <a:rPr lang="en-US" i="1" baseline="-25000" dirty="0" smtClean="0"/>
              <a:t>1</a:t>
            </a:r>
            <a:r>
              <a:rPr lang="en-US" dirty="0" smtClean="0"/>
              <a:t>) produces an active enzyme (10 units), and a mutant allele (</a:t>
            </a:r>
            <a:r>
              <a:rPr lang="en-US" i="1" dirty="0" smtClean="0"/>
              <a:t>T</a:t>
            </a:r>
            <a:r>
              <a:rPr lang="en-US" i="1" baseline="-25000" dirty="0" smtClean="0"/>
              <a:t>2</a:t>
            </a:r>
            <a:r>
              <a:rPr lang="en-US" dirty="0" smtClean="0"/>
              <a:t>) produces less active enzyme (5 units)</a:t>
            </a:r>
          </a:p>
          <a:p>
            <a:endParaRPr lang="en-US" dirty="0" smtClean="0"/>
          </a:p>
          <a:p>
            <a:r>
              <a:rPr lang="en-US" b="1" dirty="0" smtClean="0"/>
              <a:t>18 or more units of enzyme activity will produce a wild-type </a:t>
            </a:r>
            <a:r>
              <a:rPr lang="en-US" sz="3200" b="1" u="sng" dirty="0" smtClean="0"/>
              <a:t>phenotype</a:t>
            </a:r>
            <a:r>
              <a:rPr lang="en-US" b="1" dirty="0" smtClean="0">
                <a:solidFill>
                  <a:srgbClr val="FF0000"/>
                </a:solidFill>
              </a:rPr>
              <a:t>, </a:t>
            </a:r>
            <a:r>
              <a:rPr lang="en-US" dirty="0" smtClean="0">
                <a:solidFill>
                  <a:srgbClr val="FF0000"/>
                </a:solidFill>
              </a:rPr>
              <a:t>thus </a:t>
            </a:r>
            <a:r>
              <a:rPr lang="en-US" dirty="0">
                <a:solidFill>
                  <a:srgbClr val="FF0000"/>
                </a:solidFill>
              </a:rPr>
              <a:t>only </a:t>
            </a:r>
            <a:r>
              <a:rPr lang="en-US" i="1" dirty="0" smtClean="0">
                <a:solidFill>
                  <a:srgbClr val="FF0000"/>
                </a:solidFill>
              </a:rPr>
              <a:t>T</a:t>
            </a:r>
            <a:r>
              <a:rPr lang="en-US" i="1" baseline="-25000" dirty="0" smtClean="0">
                <a:solidFill>
                  <a:srgbClr val="FF0000"/>
                </a:solidFill>
              </a:rPr>
              <a:t>1</a:t>
            </a:r>
            <a:r>
              <a:rPr lang="en-US" i="1" dirty="0" smtClean="0">
                <a:solidFill>
                  <a:srgbClr val="FF0000"/>
                </a:solidFill>
              </a:rPr>
              <a:t>T</a:t>
            </a:r>
            <a:r>
              <a:rPr lang="en-US" i="1" baseline="-25000" dirty="0" smtClean="0">
                <a:solidFill>
                  <a:srgbClr val="FF0000"/>
                </a:solidFill>
              </a:rPr>
              <a:t>1</a:t>
            </a:r>
            <a:r>
              <a:rPr lang="en-US" dirty="0" smtClean="0">
                <a:solidFill>
                  <a:srgbClr val="FF0000"/>
                </a:solidFill>
              </a:rPr>
              <a:t> (20 units)  individuals will be wild type</a:t>
            </a:r>
          </a:p>
          <a:p>
            <a:endParaRPr lang="en-US" dirty="0" smtClean="0"/>
          </a:p>
          <a:p>
            <a:r>
              <a:rPr lang="en-US" i="1" dirty="0" smtClean="0"/>
              <a:t>T</a:t>
            </a:r>
            <a:r>
              <a:rPr lang="en-US" i="1" baseline="-25000" dirty="0" smtClean="0"/>
              <a:t>1</a:t>
            </a:r>
            <a:r>
              <a:rPr lang="en-US" i="1" dirty="0" smtClean="0"/>
              <a:t>T</a:t>
            </a:r>
            <a:r>
              <a:rPr lang="en-US" i="1" baseline="-25000" dirty="0" smtClean="0"/>
              <a:t>2</a:t>
            </a:r>
            <a:r>
              <a:rPr lang="en-US" dirty="0" smtClean="0"/>
              <a:t> (15 units) and </a:t>
            </a:r>
            <a:r>
              <a:rPr lang="en-US" i="1" dirty="0" smtClean="0"/>
              <a:t>T</a:t>
            </a:r>
            <a:r>
              <a:rPr lang="en-US" i="1" baseline="-25000" dirty="0" smtClean="0"/>
              <a:t>2</a:t>
            </a:r>
            <a:r>
              <a:rPr lang="en-US" i="1" dirty="0"/>
              <a:t>T</a:t>
            </a:r>
            <a:r>
              <a:rPr lang="en-US" i="1" baseline="-25000" dirty="0"/>
              <a:t>2</a:t>
            </a:r>
            <a:r>
              <a:rPr lang="en-US" dirty="0" smtClean="0"/>
              <a:t> (10 units) individuals have a mutant phenotype because neither produces enough enzyme</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smtClean="0"/>
              <a:t>Effects of Mutation</a:t>
            </a:r>
            <a:endParaRPr lang="en-US"/>
          </a:p>
        </p:txBody>
      </p:sp>
      <p:sp>
        <p:nvSpPr>
          <p:cNvPr id="14339" name="Rectangle 3"/>
          <p:cNvSpPr>
            <a:spLocks noGrp="1"/>
          </p:cNvSpPr>
          <p:nvPr>
            <p:ph idx="1"/>
          </p:nvPr>
        </p:nvSpPr>
        <p:spPr/>
        <p:txBody>
          <a:bodyPr/>
          <a:lstStyle/>
          <a:p>
            <a:endParaRPr lang="en-US" dirty="0" smtClean="0"/>
          </a:p>
          <a:p>
            <a:r>
              <a:rPr lang="en-US" dirty="0" smtClean="0"/>
              <a:t>Mutant alleles can be:</a:t>
            </a:r>
          </a:p>
          <a:p>
            <a:pPr lvl="1"/>
            <a:r>
              <a:rPr lang="en-US" sz="2800" b="1" dirty="0" smtClean="0"/>
              <a:t>Loss-of-function</a:t>
            </a:r>
            <a:r>
              <a:rPr lang="en-US" dirty="0" smtClean="0"/>
              <a:t>, in which there is a significant decrease or complete loss of functional gene product</a:t>
            </a:r>
          </a:p>
          <a:p>
            <a:pPr lvl="1"/>
            <a:endParaRPr lang="en-US" dirty="0" smtClean="0"/>
          </a:p>
          <a:p>
            <a:pPr lvl="1"/>
            <a:r>
              <a:rPr lang="en-US" sz="2800" b="1" dirty="0" smtClean="0"/>
              <a:t>Gain-of-function</a:t>
            </a:r>
            <a:r>
              <a:rPr lang="en-US" dirty="0" smtClean="0"/>
              <a:t>, in which the gene product acquires a new function or expresses increased wild-type activity</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smtClean="0"/>
              <a:t>Loss-of-Function Mutations</a:t>
            </a:r>
            <a:endParaRPr lang="en-US"/>
          </a:p>
        </p:txBody>
      </p:sp>
      <p:sp>
        <p:nvSpPr>
          <p:cNvPr id="16387" name="Rectangle 3"/>
          <p:cNvSpPr>
            <a:spLocks noGrp="1"/>
          </p:cNvSpPr>
          <p:nvPr>
            <p:ph idx="1"/>
          </p:nvPr>
        </p:nvSpPr>
        <p:spPr/>
        <p:txBody>
          <a:bodyPr/>
          <a:lstStyle/>
          <a:p>
            <a:r>
              <a:rPr lang="en-US" sz="3200" b="1" dirty="0" smtClean="0"/>
              <a:t>Loss-of-function mutations:</a:t>
            </a:r>
            <a:r>
              <a:rPr lang="en-US" dirty="0" smtClean="0"/>
              <a:t> </a:t>
            </a:r>
          </a:p>
          <a:p>
            <a:pPr marL="25400" indent="0">
              <a:buNone/>
            </a:pPr>
            <a:r>
              <a:rPr lang="en-US" dirty="0" smtClean="0"/>
              <a:t>1) Can produce no functional gene product ( also called </a:t>
            </a:r>
            <a:r>
              <a:rPr lang="en-US" b="1" dirty="0" smtClean="0"/>
              <a:t>null</a:t>
            </a:r>
            <a:r>
              <a:rPr lang="en-US" dirty="0" smtClean="0"/>
              <a:t> </a:t>
            </a:r>
            <a:r>
              <a:rPr lang="en-US" b="1" dirty="0" smtClean="0"/>
              <a:t>mutations</a:t>
            </a:r>
            <a:r>
              <a:rPr lang="en-US" dirty="0" smtClean="0"/>
              <a:t>, or </a:t>
            </a:r>
            <a:r>
              <a:rPr lang="en-US" b="1" dirty="0" err="1" smtClean="0"/>
              <a:t>amorphic</a:t>
            </a:r>
            <a:r>
              <a:rPr lang="en-US" dirty="0" smtClean="0"/>
              <a:t> </a:t>
            </a:r>
            <a:r>
              <a:rPr lang="en-US" b="1" dirty="0" smtClean="0"/>
              <a:t>mutations</a:t>
            </a:r>
            <a:r>
              <a:rPr lang="en-US" dirty="0" smtClean="0"/>
              <a:t>), are often lethal when homozygous</a:t>
            </a:r>
          </a:p>
          <a:p>
            <a:endParaRPr lang="en-US" dirty="0" smtClean="0"/>
          </a:p>
          <a:p>
            <a:pPr marL="25400" indent="0">
              <a:buNone/>
            </a:pPr>
            <a:r>
              <a:rPr lang="en-US" dirty="0" smtClean="0"/>
              <a:t>2) Can produce a partial loss of function (</a:t>
            </a:r>
            <a:r>
              <a:rPr lang="en-US" b="1" dirty="0" smtClean="0"/>
              <a:t>leaky</a:t>
            </a:r>
            <a:r>
              <a:rPr lang="en-US" dirty="0" smtClean="0"/>
              <a:t> </a:t>
            </a:r>
            <a:r>
              <a:rPr lang="en-US" b="1" dirty="0" smtClean="0"/>
              <a:t>mutations</a:t>
            </a:r>
            <a:r>
              <a:rPr lang="en-US" dirty="0" smtClean="0"/>
              <a:t> or </a:t>
            </a:r>
            <a:r>
              <a:rPr lang="en-US" b="1" dirty="0" err="1" smtClean="0"/>
              <a:t>hypomorphic</a:t>
            </a:r>
            <a:r>
              <a:rPr lang="en-US" dirty="0" smtClean="0"/>
              <a:t> </a:t>
            </a:r>
            <a:r>
              <a:rPr lang="en-US" b="1" dirty="0" smtClean="0"/>
              <a:t>mutations)</a:t>
            </a:r>
            <a:r>
              <a:rPr lang="en-US" dirty="0"/>
              <a:t>,</a:t>
            </a:r>
            <a:r>
              <a:rPr lang="en-US" dirty="0" smtClean="0"/>
              <a:t> the change in the phenotype depends on the level of activity of the leaky mutation</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_01Figure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3" y="1156512"/>
            <a:ext cx="8682372" cy="1622526"/>
          </a:xfrm>
          <a:prstGeom prst="rect">
            <a:avLst/>
          </a:prstGeom>
        </p:spPr>
      </p:pic>
      <p:sp>
        <p:nvSpPr>
          <p:cNvPr id="4" name="Title 3"/>
          <p:cNvSpPr>
            <a:spLocks noGrp="1"/>
          </p:cNvSpPr>
          <p:nvPr>
            <p:ph type="title"/>
          </p:nvPr>
        </p:nvSpPr>
        <p:spPr/>
        <p:txBody>
          <a:bodyPr/>
          <a:lstStyle/>
          <a:p>
            <a:r>
              <a:rPr lang="en-US" dirty="0" smtClean="0"/>
              <a:t>The </a:t>
            </a:r>
            <a:r>
              <a:rPr lang="en-US" dirty="0"/>
              <a:t>functional consequences of mutation.</a:t>
            </a:r>
          </a:p>
        </p:txBody>
      </p:sp>
      <p:pic>
        <p:nvPicPr>
          <p:cNvPr id="6" name="Picture 5" descr="04_01FigureB-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9" y="3168858"/>
            <a:ext cx="8931595" cy="1388793"/>
          </a:xfrm>
          <a:prstGeom prst="rect">
            <a:avLst/>
          </a:prstGeom>
        </p:spPr>
      </p:pic>
      <p:pic>
        <p:nvPicPr>
          <p:cNvPr id="7" name="Picture 6" descr="04_01FigureC-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8" y="5168258"/>
            <a:ext cx="8944500" cy="1684271"/>
          </a:xfrm>
          <a:prstGeom prst="rect">
            <a:avLst/>
          </a:prstGeom>
        </p:spPr>
      </p:pic>
    </p:spTree>
    <p:extLst>
      <p:ext uri="{BB962C8B-B14F-4D97-AF65-F5344CB8AC3E}">
        <p14:creationId xmlns:p14="http://schemas.microsoft.com/office/powerpoint/2010/main" val="12184255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smtClean="0"/>
              <a:t>Dominant Negative Mutations</a:t>
            </a:r>
            <a:endParaRPr lang="en-US"/>
          </a:p>
        </p:txBody>
      </p:sp>
      <p:sp>
        <p:nvSpPr>
          <p:cNvPr id="18435" name="Rectangle 3"/>
          <p:cNvSpPr>
            <a:spLocks noGrp="1"/>
          </p:cNvSpPr>
          <p:nvPr>
            <p:ph idx="1"/>
          </p:nvPr>
        </p:nvSpPr>
        <p:spPr/>
        <p:txBody>
          <a:bodyPr/>
          <a:lstStyle/>
          <a:p>
            <a:r>
              <a:rPr lang="en-US" sz="2000" dirty="0" err="1" smtClean="0"/>
              <a:t>Multimeric</a:t>
            </a:r>
            <a:r>
              <a:rPr lang="en-US" sz="2000" dirty="0" smtClean="0"/>
              <a:t> proteins, composed of two or more polypeptides that join together to form a functional protein, are particularly subject to </a:t>
            </a:r>
            <a:r>
              <a:rPr lang="en-US" sz="2000" b="1" dirty="0" smtClean="0"/>
              <a:t>dominant</a:t>
            </a:r>
            <a:r>
              <a:rPr lang="en-US" sz="2000" dirty="0" smtClean="0"/>
              <a:t> </a:t>
            </a:r>
            <a:r>
              <a:rPr lang="en-US" sz="2000" b="1" dirty="0" smtClean="0"/>
              <a:t>negative</a:t>
            </a:r>
            <a:r>
              <a:rPr lang="en-US" sz="2000" dirty="0" smtClean="0"/>
              <a:t> </a:t>
            </a:r>
            <a:r>
              <a:rPr lang="en-US" sz="2000" b="1" dirty="0" smtClean="0"/>
              <a:t>mutations. </a:t>
            </a:r>
            <a:r>
              <a:rPr lang="en-US" sz="2000" dirty="0" smtClean="0"/>
              <a:t>These mutations are dominant due to loss of function of the </a:t>
            </a:r>
            <a:r>
              <a:rPr lang="en-US" sz="2000" dirty="0" err="1" smtClean="0"/>
              <a:t>multimeric</a:t>
            </a:r>
            <a:r>
              <a:rPr lang="en-US" sz="2000" dirty="0" smtClean="0"/>
              <a:t> protein, which results from an amino acid change in one subunit.</a:t>
            </a:r>
            <a:r>
              <a:rPr lang="en-US" sz="2000" dirty="0"/>
              <a:t> </a:t>
            </a:r>
            <a:r>
              <a:rPr lang="en-US" sz="2000" dirty="0" smtClean="0"/>
              <a:t>They effect on the protein as a whole</a:t>
            </a:r>
            <a:endParaRPr lang="en-US" sz="2000" dirty="0"/>
          </a:p>
        </p:txBody>
      </p:sp>
      <p:sp>
        <p:nvSpPr>
          <p:cNvPr id="2" name="Slide Number Placeholder 1"/>
          <p:cNvSpPr>
            <a:spLocks noGrp="1"/>
          </p:cNvSpPr>
          <p:nvPr>
            <p:ph type="sldNum" sz="quarter" idx="4"/>
          </p:nvPr>
        </p:nvSpPr>
        <p:spPr/>
        <p:txBody>
          <a:bodyPr/>
          <a:lstStyle/>
          <a:p>
            <a:fld id="{15DF3BED-44A6-421E-B463-11896FF92C37}" type="slidenum">
              <a:rPr lang="en-US" smtClean="0"/>
              <a:t>17</a:t>
            </a:fld>
            <a:endParaRPr lang="en-US"/>
          </a:p>
        </p:txBody>
      </p:sp>
      <p:pic>
        <p:nvPicPr>
          <p:cNvPr id="6" name="Picture 5" descr="04_01FigureD-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9" y="3055685"/>
            <a:ext cx="9129810" cy="31778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ceholder 2"/>
          <p:cNvSpPr>
            <a:spLocks noGrp="1"/>
          </p:cNvSpPr>
          <p:nvPr>
            <p:ph type="title"/>
          </p:nvPr>
        </p:nvSpPr>
        <p:spPr/>
        <p:txBody>
          <a:bodyPr/>
          <a:lstStyle/>
          <a:p>
            <a:r>
              <a:rPr lang="en-US" dirty="0" smtClean="0"/>
              <a:t>Gain-of-Function Mutations</a:t>
            </a:r>
            <a:endParaRPr lang="en-US" dirty="0"/>
          </a:p>
        </p:txBody>
      </p:sp>
      <p:sp>
        <p:nvSpPr>
          <p:cNvPr id="20483" name="Placeholder 3"/>
          <p:cNvSpPr>
            <a:spLocks noGrp="1"/>
          </p:cNvSpPr>
          <p:nvPr>
            <p:ph idx="1"/>
          </p:nvPr>
        </p:nvSpPr>
        <p:spPr/>
        <p:txBody>
          <a:bodyPr/>
          <a:lstStyle/>
          <a:p>
            <a:r>
              <a:rPr lang="en-US" sz="2400" dirty="0" smtClean="0"/>
              <a:t>Gain-of-function mutations are:</a:t>
            </a:r>
          </a:p>
          <a:p>
            <a:r>
              <a:rPr lang="en-US" sz="2400" b="1" dirty="0" err="1" smtClean="0"/>
              <a:t>Hypermorphic</a:t>
            </a:r>
            <a:r>
              <a:rPr lang="en-US" sz="2400" dirty="0" smtClean="0"/>
              <a:t> mutations produce </a:t>
            </a:r>
            <a:r>
              <a:rPr lang="en-US" sz="2400" u="sng" dirty="0" smtClean="0"/>
              <a:t>more gene activity than normal</a:t>
            </a:r>
          </a:p>
          <a:p>
            <a:endParaRPr lang="en-US" sz="2400" u="sng" dirty="0"/>
          </a:p>
          <a:p>
            <a:endParaRPr lang="en-US" sz="2400" u="sng" dirty="0" smtClean="0"/>
          </a:p>
          <a:p>
            <a:endParaRPr lang="en-US" sz="2400" dirty="0"/>
          </a:p>
          <a:p>
            <a:endParaRPr lang="en-US" sz="2400" dirty="0" smtClean="0"/>
          </a:p>
          <a:p>
            <a:r>
              <a:rPr lang="en-US" sz="2400" b="1" dirty="0" err="1" smtClean="0"/>
              <a:t>Neomorphic</a:t>
            </a:r>
            <a:r>
              <a:rPr lang="en-US" sz="2400" dirty="0" smtClean="0"/>
              <a:t> mutations acquire </a:t>
            </a:r>
            <a:r>
              <a:rPr lang="en-US" sz="2400" u="sng" dirty="0" smtClean="0"/>
              <a:t>novel gene activities not found in the wild type</a:t>
            </a:r>
            <a:endParaRPr lang="en-US" sz="2400" u="sng" dirty="0"/>
          </a:p>
        </p:txBody>
      </p:sp>
      <p:sp>
        <p:nvSpPr>
          <p:cNvPr id="2" name="Slide Number Placeholder 1"/>
          <p:cNvSpPr>
            <a:spLocks noGrp="1"/>
          </p:cNvSpPr>
          <p:nvPr>
            <p:ph type="sldNum" sz="quarter" idx="4"/>
          </p:nvPr>
        </p:nvSpPr>
        <p:spPr/>
        <p:txBody>
          <a:bodyPr/>
          <a:lstStyle/>
          <a:p>
            <a:fld id="{15DF3BED-44A6-421E-B463-11896FF92C37}" type="slidenum">
              <a:rPr lang="en-US" smtClean="0"/>
              <a:t>18</a:t>
            </a:fld>
            <a:endParaRPr lang="en-US"/>
          </a:p>
        </p:txBody>
      </p:sp>
      <p:pic>
        <p:nvPicPr>
          <p:cNvPr id="6" name="Picture 5" descr="04_01Figure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4" y="2364068"/>
            <a:ext cx="8604073" cy="1785867"/>
          </a:xfrm>
          <a:prstGeom prst="rect">
            <a:avLst/>
          </a:prstGeom>
        </p:spPr>
      </p:pic>
      <p:pic>
        <p:nvPicPr>
          <p:cNvPr id="7" name="Picture 6" descr="04_01FigureF-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15" y="5055083"/>
            <a:ext cx="8945348" cy="17801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52" y="2837827"/>
            <a:ext cx="8775700" cy="822325"/>
          </a:xfrm>
        </p:spPr>
        <p:txBody>
          <a:bodyPr/>
          <a:lstStyle/>
          <a:p>
            <a:r>
              <a:rPr lang="en-US" sz="5400" dirty="0" smtClean="0"/>
              <a:t>The Importance of Alleles</a:t>
            </a:r>
            <a:endParaRPr lang="en-US" sz="5400"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5" name="Slide Number Placeholder 4"/>
          <p:cNvSpPr>
            <a:spLocks noGrp="1"/>
          </p:cNvSpPr>
          <p:nvPr>
            <p:ph type="sldNum" sz="quarter" idx="4"/>
          </p:nvPr>
        </p:nvSpPr>
        <p:spPr/>
        <p:txBody>
          <a:bodyPr/>
          <a:lstStyle/>
          <a:p>
            <a:fld id="{15DF3BED-44A6-421E-B463-11896FF92C37}" type="slidenum">
              <a:rPr lang="en-US" smtClean="0"/>
              <a:t>19</a:t>
            </a:fld>
            <a:endParaRPr lang="en-US"/>
          </a:p>
        </p:txBody>
      </p:sp>
    </p:spTree>
    <p:extLst>
      <p:ext uri="{BB962C8B-B14F-4D97-AF65-F5344CB8AC3E}">
        <p14:creationId xmlns:p14="http://schemas.microsoft.com/office/powerpoint/2010/main" val="1487337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_00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53" y="207433"/>
            <a:ext cx="7524094" cy="6353418"/>
          </a:xfrm>
          <a:prstGeom prst="rect">
            <a:avLst/>
          </a:prstGeom>
        </p:spPr>
      </p:pic>
      <p:sp>
        <p:nvSpPr>
          <p:cNvPr id="4" name="Title 3"/>
          <p:cNvSpPr>
            <a:spLocks noGrp="1"/>
          </p:cNvSpPr>
          <p:nvPr>
            <p:ph type="title"/>
          </p:nvPr>
        </p:nvSpPr>
        <p:spPr/>
        <p:txBody>
          <a:bodyPr/>
          <a:lstStyle/>
          <a:p>
            <a:r>
              <a:rPr lang="en-US" dirty="0" smtClean="0"/>
              <a:t>Chapter 4 Opener</a:t>
            </a:r>
            <a:endParaRPr lang="en-US" dirty="0"/>
          </a:p>
        </p:txBody>
      </p:sp>
      <p:sp>
        <p:nvSpPr>
          <p:cNvPr id="5" name="Footer Placeholder 4"/>
          <p:cNvSpPr>
            <a:spLocks noGrp="1"/>
          </p:cNvSpPr>
          <p:nvPr>
            <p:ph type="ftr" sz="quarter" idx="11"/>
          </p:nvPr>
        </p:nvSpPr>
        <p:spPr/>
        <p:txBody>
          <a:bodyPr/>
          <a:lstStyle/>
          <a:p>
            <a:r>
              <a:rPr lang="en-US" smtClean="0">
                <a:solidFill>
                  <a:prstClr val="black"/>
                </a:solidFill>
              </a:rPr>
              <a:t>© 2015 Pearson Education, Inc.</a:t>
            </a:r>
            <a:endParaRPr lang="en-US">
              <a:solidFill>
                <a:prstClr val="black"/>
              </a:solidFill>
            </a:endParaRPr>
          </a:p>
        </p:txBody>
      </p:sp>
      <p:sp>
        <p:nvSpPr>
          <p:cNvPr id="2" name="Slide Number Placeholder 1"/>
          <p:cNvSpPr>
            <a:spLocks noGrp="1"/>
          </p:cNvSpPr>
          <p:nvPr>
            <p:ph type="sldNum" sz="quarter" idx="4"/>
          </p:nvPr>
        </p:nvSpPr>
        <p:spPr/>
        <p:txBody>
          <a:bodyPr/>
          <a:lstStyle/>
          <a:p>
            <a:fld id="{3175D263-B741-4A2A-BA87-3856DC545E47}"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4391223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en-US" smtClean="0"/>
              <a:t>Allelic Series</a:t>
            </a:r>
            <a:endParaRPr lang="en-US"/>
          </a:p>
        </p:txBody>
      </p:sp>
      <p:sp>
        <p:nvSpPr>
          <p:cNvPr id="30723" name="Rectangle 3"/>
          <p:cNvSpPr>
            <a:spLocks noGrp="1"/>
          </p:cNvSpPr>
          <p:nvPr>
            <p:ph idx="1"/>
          </p:nvPr>
        </p:nvSpPr>
        <p:spPr/>
        <p:txBody>
          <a:bodyPr/>
          <a:lstStyle/>
          <a:p>
            <a:r>
              <a:rPr lang="en-US" dirty="0" smtClean="0"/>
              <a:t>In populations the number of alleles is theoretically unlimited and some genes have many. A locus with more than two alleles is said to have multiple alleles</a:t>
            </a:r>
          </a:p>
          <a:p>
            <a:endParaRPr lang="en-US" dirty="0"/>
          </a:p>
          <a:p>
            <a:r>
              <a:rPr lang="en-US" dirty="0" smtClean="0"/>
              <a:t>One of the best example is the color coat in mammals</a:t>
            </a:r>
          </a:p>
          <a:p>
            <a:endParaRPr lang="en-US" dirty="0" smtClean="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dirty="0" smtClean="0"/>
              <a:t>The </a:t>
            </a:r>
            <a:r>
              <a:rPr lang="en-US" i="1" dirty="0" smtClean="0"/>
              <a:t>C</a:t>
            </a:r>
            <a:r>
              <a:rPr lang="en-US" dirty="0" smtClean="0"/>
              <a:t>-Gene System for Mammalian Coat Color</a:t>
            </a:r>
            <a:endParaRPr lang="en-US" dirty="0"/>
          </a:p>
        </p:txBody>
      </p:sp>
      <p:sp>
        <p:nvSpPr>
          <p:cNvPr id="31747" name="Rectangle 3"/>
          <p:cNvSpPr>
            <a:spLocks noGrp="1"/>
          </p:cNvSpPr>
          <p:nvPr>
            <p:ph idx="1"/>
          </p:nvPr>
        </p:nvSpPr>
        <p:spPr/>
        <p:txBody>
          <a:bodyPr/>
          <a:lstStyle/>
          <a:p>
            <a:r>
              <a:rPr lang="en-US" dirty="0" smtClean="0"/>
              <a:t>Many genes are required to produce and distribute pigment to the hair follicles or skin cells, where they give rise to skin or coat color</a:t>
            </a:r>
          </a:p>
          <a:p>
            <a:endParaRPr lang="en-US" sz="2400" dirty="0" smtClean="0"/>
          </a:p>
          <a:p>
            <a:r>
              <a:rPr lang="en-US" dirty="0" smtClean="0"/>
              <a:t>The </a:t>
            </a:r>
            <a:r>
              <a:rPr lang="en-US" i="1" dirty="0" smtClean="0"/>
              <a:t>C</a:t>
            </a:r>
            <a:r>
              <a:rPr lang="en-US" dirty="0" smtClean="0"/>
              <a:t> gene is responsible for coat color in mammals like cats, rabbits, and mice</a:t>
            </a:r>
          </a:p>
          <a:p>
            <a:endParaRPr lang="en-US" sz="2400" dirty="0" smtClean="0"/>
          </a:p>
          <a:p>
            <a:r>
              <a:rPr lang="en-US" dirty="0" smtClean="0"/>
              <a:t>It produces an enzyme active in the production of melanin</a:t>
            </a:r>
          </a:p>
          <a:p>
            <a:endParaRPr lang="en-US" sz="2400" dirty="0" smtClean="0"/>
          </a:p>
          <a:p>
            <a:r>
              <a:rPr lang="en-US" dirty="0" smtClean="0"/>
              <a:t>The gene has dozens of alleles, but four that form an allelic series are discussed</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dirty="0" smtClean="0"/>
              <a:t>The Allelic Series of the </a:t>
            </a:r>
            <a:r>
              <a:rPr lang="en-US" i="1" dirty="0" smtClean="0"/>
              <a:t>C</a:t>
            </a:r>
            <a:r>
              <a:rPr lang="en-US" dirty="0" smtClean="0"/>
              <a:t> Gene (in rabbits)</a:t>
            </a:r>
            <a:endParaRPr lang="en-US" dirty="0"/>
          </a:p>
        </p:txBody>
      </p:sp>
      <p:sp>
        <p:nvSpPr>
          <p:cNvPr id="32771" name="Rectangle 3"/>
          <p:cNvSpPr>
            <a:spLocks noGrp="1"/>
          </p:cNvSpPr>
          <p:nvPr>
            <p:ph idx="1"/>
          </p:nvPr>
        </p:nvSpPr>
        <p:spPr/>
        <p:txBody>
          <a:bodyPr/>
          <a:lstStyle/>
          <a:p>
            <a:r>
              <a:rPr lang="en-US" sz="4400" b="1" i="1" u="sng" dirty="0" smtClean="0"/>
              <a:t>C, </a:t>
            </a:r>
            <a:r>
              <a:rPr lang="en-US" sz="4400" b="1" i="1" u="sng" dirty="0" err="1" smtClean="0"/>
              <a:t>c</a:t>
            </a:r>
            <a:r>
              <a:rPr lang="en-US" sz="4400" b="1" i="1" u="sng" baseline="30000" dirty="0" err="1" smtClean="0"/>
              <a:t>ch</a:t>
            </a:r>
            <a:r>
              <a:rPr lang="en-US" sz="4400" b="1" i="1" u="sng" dirty="0" smtClean="0"/>
              <a:t>, </a:t>
            </a:r>
            <a:r>
              <a:rPr lang="en-US" sz="4400" b="1" i="1" u="sng" dirty="0" err="1" smtClean="0"/>
              <a:t>c</a:t>
            </a:r>
            <a:r>
              <a:rPr lang="en-US" sz="4400" b="1" i="1" u="sng" baseline="30000" dirty="0" err="1" smtClean="0"/>
              <a:t>h</a:t>
            </a:r>
            <a:r>
              <a:rPr lang="en-US" sz="4400" b="1" i="1" u="sng" dirty="0" smtClean="0"/>
              <a:t>, </a:t>
            </a:r>
            <a:r>
              <a:rPr lang="en-US" sz="4400" b="1" i="1" u="sng" dirty="0"/>
              <a:t>c</a:t>
            </a:r>
            <a:endParaRPr lang="en-US" sz="4400" dirty="0" smtClean="0"/>
          </a:p>
          <a:p>
            <a:r>
              <a:rPr lang="en-US" dirty="0" smtClean="0"/>
              <a:t>The wild-type allele, </a:t>
            </a:r>
            <a:r>
              <a:rPr lang="en-US" sz="3200" b="1" i="1" u="sng" dirty="0" smtClean="0"/>
              <a:t>C</a:t>
            </a:r>
            <a:r>
              <a:rPr lang="en-US" dirty="0" smtClean="0"/>
              <a:t>, produces a functional enzyme and full coat color</a:t>
            </a:r>
          </a:p>
          <a:p>
            <a:endParaRPr lang="en-US" dirty="0" smtClean="0"/>
          </a:p>
          <a:p>
            <a:r>
              <a:rPr lang="en-US" sz="3200" b="1" i="1" u="sng" dirty="0" err="1" smtClean="0"/>
              <a:t>c</a:t>
            </a:r>
            <a:r>
              <a:rPr lang="en-US" sz="3200" b="1" i="1" u="sng" baseline="30000" dirty="0" err="1" smtClean="0"/>
              <a:t>ch</a:t>
            </a:r>
            <a:r>
              <a:rPr lang="en-US" dirty="0" smtClean="0"/>
              <a:t> produces a </a:t>
            </a:r>
            <a:r>
              <a:rPr lang="ja-JP" altLang="en-US" dirty="0" smtClean="0"/>
              <a:t>“</a:t>
            </a:r>
            <a:r>
              <a:rPr lang="en-US" dirty="0" smtClean="0"/>
              <a:t>dilute</a:t>
            </a:r>
            <a:r>
              <a:rPr lang="ja-JP" altLang="en-US" dirty="0" smtClean="0"/>
              <a:t>”</a:t>
            </a:r>
            <a:r>
              <a:rPr lang="en-US" dirty="0" smtClean="0"/>
              <a:t> phenotype called chinchilla</a:t>
            </a:r>
          </a:p>
          <a:p>
            <a:endParaRPr lang="en-US" dirty="0" smtClean="0"/>
          </a:p>
          <a:p>
            <a:r>
              <a:rPr lang="en-US" sz="3200" b="1" i="1" u="sng" dirty="0" err="1" smtClean="0"/>
              <a:t>c</a:t>
            </a:r>
            <a:r>
              <a:rPr lang="en-US" sz="3200" b="1" i="1" u="sng" baseline="30000" dirty="0" err="1" smtClean="0"/>
              <a:t>h</a:t>
            </a:r>
            <a:r>
              <a:rPr lang="en-US" dirty="0" smtClean="0"/>
              <a:t> produces a phenotype called Himalayan with little pigment on the body but full color on the extremities</a:t>
            </a:r>
          </a:p>
          <a:p>
            <a:endParaRPr lang="en-US" dirty="0" smtClean="0"/>
          </a:p>
          <a:p>
            <a:r>
              <a:rPr lang="en-US" sz="3200" b="1" i="1" u="sng" dirty="0" smtClean="0"/>
              <a:t>c</a:t>
            </a:r>
            <a:r>
              <a:rPr lang="en-US" dirty="0" smtClean="0"/>
              <a:t> is a fully recessive null allele and produces an albino phenotype</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_05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271016"/>
            <a:ext cx="8546592" cy="4315968"/>
          </a:xfrm>
          <a:prstGeom prst="rect">
            <a:avLst/>
          </a:prstGeom>
        </p:spPr>
      </p:pic>
      <p:sp>
        <p:nvSpPr>
          <p:cNvPr id="4" name="Title 3"/>
          <p:cNvSpPr>
            <a:spLocks noGrp="1"/>
          </p:cNvSpPr>
          <p:nvPr>
            <p:ph type="title"/>
          </p:nvPr>
        </p:nvSpPr>
        <p:spPr/>
        <p:txBody>
          <a:bodyPr>
            <a:normAutofit/>
          </a:bodyPr>
          <a:lstStyle/>
          <a:p>
            <a:r>
              <a:rPr lang="en-US" dirty="0"/>
              <a:t>Figure 4.5 Allelic series </a:t>
            </a:r>
            <a:r>
              <a:rPr lang="en-US" dirty="0" smtClean="0"/>
              <a:t>for coat</a:t>
            </a:r>
            <a:r>
              <a:rPr lang="en-US" dirty="0"/>
              <a:t>-color determination </a:t>
            </a:r>
            <a:r>
              <a:rPr lang="en-US" dirty="0" smtClean="0"/>
              <a:t>in mammals</a:t>
            </a:r>
            <a:r>
              <a:rPr lang="en-US" dirty="0"/>
              <a:t>.</a:t>
            </a:r>
          </a:p>
        </p:txBody>
      </p:sp>
      <p:sp>
        <p:nvSpPr>
          <p:cNvPr id="5" name="Footer Placeholder 4"/>
          <p:cNvSpPr>
            <a:spLocks noGrp="1"/>
          </p:cNvSpPr>
          <p:nvPr>
            <p:ph type="ftr" sz="quarter" idx="11"/>
          </p:nvPr>
        </p:nvSpPr>
        <p:spPr/>
        <p:txBody>
          <a:bodyPr/>
          <a:lstStyle/>
          <a:p>
            <a:r>
              <a:rPr lang="en-US" smtClean="0">
                <a:solidFill>
                  <a:prstClr val="black"/>
                </a:solidFill>
              </a:rPr>
              <a:t>© 2015 Pearson Education, Inc.</a:t>
            </a:r>
            <a:endParaRPr lang="en-US">
              <a:solidFill>
                <a:prstClr val="black"/>
              </a:solidFill>
            </a:endParaRPr>
          </a:p>
        </p:txBody>
      </p:sp>
      <p:sp>
        <p:nvSpPr>
          <p:cNvPr id="2" name="Slide Number Placeholder 1"/>
          <p:cNvSpPr>
            <a:spLocks noGrp="1"/>
          </p:cNvSpPr>
          <p:nvPr>
            <p:ph type="sldNum" sz="quarter" idx="4"/>
          </p:nvPr>
        </p:nvSpPr>
        <p:spPr/>
        <p:txBody>
          <a:bodyPr/>
          <a:lstStyle/>
          <a:p>
            <a:fld id="{3175D263-B741-4A2A-BA87-3856DC545E47}"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4181083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smtClean="0"/>
              <a:t>Dominance Relationships in the Allelic Series</a:t>
            </a:r>
            <a:endParaRPr lang="en-US"/>
          </a:p>
        </p:txBody>
      </p:sp>
      <p:sp>
        <p:nvSpPr>
          <p:cNvPr id="34819" name="Rectangle 3"/>
          <p:cNvSpPr>
            <a:spLocks noGrp="1"/>
          </p:cNvSpPr>
          <p:nvPr>
            <p:ph idx="1"/>
          </p:nvPr>
        </p:nvSpPr>
        <p:spPr/>
        <p:txBody>
          <a:bodyPr/>
          <a:lstStyle/>
          <a:p>
            <a:r>
              <a:rPr lang="en-US" dirty="0" smtClean="0"/>
              <a:t>Crosses among different genotypes has revealed the dominance relationship of the alleles</a:t>
            </a:r>
          </a:p>
          <a:p>
            <a:endParaRPr lang="en-US" dirty="0" smtClean="0"/>
          </a:p>
          <a:p>
            <a:r>
              <a:rPr lang="en-US" dirty="0" smtClean="0"/>
              <a:t>The </a:t>
            </a:r>
            <a:r>
              <a:rPr lang="en-US" i="1" dirty="0" smtClean="0"/>
              <a:t>C</a:t>
            </a:r>
            <a:r>
              <a:rPr lang="en-US" dirty="0" smtClean="0"/>
              <a:t> allele is dominant over all the others</a:t>
            </a:r>
          </a:p>
          <a:p>
            <a:endParaRPr lang="en-US" dirty="0" smtClean="0"/>
          </a:p>
          <a:p>
            <a:r>
              <a:rPr lang="en-US" dirty="0" smtClean="0"/>
              <a:t>The </a:t>
            </a:r>
            <a:r>
              <a:rPr lang="en-US" i="1" dirty="0" err="1" smtClean="0"/>
              <a:t>c</a:t>
            </a:r>
            <a:r>
              <a:rPr lang="en-US" i="1" baseline="30000" dirty="0" err="1" smtClean="0"/>
              <a:t>ch</a:t>
            </a:r>
            <a:r>
              <a:rPr lang="en-US" dirty="0" smtClean="0"/>
              <a:t> allele is partially dominant (incomplete dominance) over </a:t>
            </a:r>
            <a:r>
              <a:rPr lang="en-US" i="1" dirty="0" err="1" smtClean="0"/>
              <a:t>c</a:t>
            </a:r>
            <a:r>
              <a:rPr lang="en-US" i="1" baseline="30000" dirty="0" err="1" smtClean="0"/>
              <a:t>h</a:t>
            </a:r>
            <a:endParaRPr lang="en-US" i="1" baseline="30000" dirty="0" smtClean="0"/>
          </a:p>
          <a:p>
            <a:endParaRPr lang="en-US" dirty="0" smtClean="0"/>
          </a:p>
          <a:p>
            <a:r>
              <a:rPr lang="en-US" dirty="0" smtClean="0"/>
              <a:t>All the alleles are dominant over the </a:t>
            </a:r>
            <a:r>
              <a:rPr lang="en-US" i="1" dirty="0" smtClean="0"/>
              <a:t>c</a:t>
            </a:r>
            <a:r>
              <a:rPr lang="en-US" dirty="0" smtClean="0"/>
              <a:t> allele</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_06Figure-L.jpg"/>
          <p:cNvPicPr>
            <a:picLocks noChangeAspect="1"/>
          </p:cNvPicPr>
          <p:nvPr/>
        </p:nvPicPr>
        <p:blipFill rotWithShape="1">
          <a:blip r:embed="rId3">
            <a:extLst>
              <a:ext uri="{28A0092B-C50C-407E-A947-70E740481C1C}">
                <a14:useLocalDpi xmlns:a14="http://schemas.microsoft.com/office/drawing/2010/main" val="0"/>
              </a:ext>
            </a:extLst>
          </a:blip>
          <a:srcRect b="49769"/>
          <a:stretch/>
        </p:blipFill>
        <p:spPr>
          <a:xfrm>
            <a:off x="481094" y="1218358"/>
            <a:ext cx="8156412" cy="4539818"/>
          </a:xfrm>
          <a:prstGeom prst="rect">
            <a:avLst/>
          </a:prstGeom>
        </p:spPr>
      </p:pic>
      <p:sp>
        <p:nvSpPr>
          <p:cNvPr id="4" name="Title 3"/>
          <p:cNvSpPr>
            <a:spLocks noGrp="1"/>
          </p:cNvSpPr>
          <p:nvPr>
            <p:ph type="title"/>
          </p:nvPr>
        </p:nvSpPr>
        <p:spPr/>
        <p:txBody>
          <a:bodyPr/>
          <a:lstStyle/>
          <a:p>
            <a:r>
              <a:rPr lang="en-US" dirty="0"/>
              <a:t>Figure 4.6 The genetics of </a:t>
            </a:r>
            <a:r>
              <a:rPr lang="en-US" i="1" dirty="0"/>
              <a:t>C</a:t>
            </a:r>
            <a:r>
              <a:rPr lang="en-US" dirty="0"/>
              <a:t>-gene dominance.</a:t>
            </a:r>
          </a:p>
        </p:txBody>
      </p:sp>
      <p:sp>
        <p:nvSpPr>
          <p:cNvPr id="5" name="Footer Placeholder 4"/>
          <p:cNvSpPr>
            <a:spLocks noGrp="1"/>
          </p:cNvSpPr>
          <p:nvPr>
            <p:ph type="ftr" sz="quarter" idx="11"/>
          </p:nvPr>
        </p:nvSpPr>
        <p:spPr/>
        <p:txBody>
          <a:bodyPr/>
          <a:lstStyle/>
          <a:p>
            <a:r>
              <a:rPr lang="en-US" smtClean="0">
                <a:solidFill>
                  <a:prstClr val="black"/>
                </a:solidFill>
              </a:rPr>
              <a:t>© 2015 Pearson Education, Inc.</a:t>
            </a:r>
            <a:endParaRPr lang="en-US">
              <a:solidFill>
                <a:prstClr val="black"/>
              </a:solidFill>
            </a:endParaRPr>
          </a:p>
        </p:txBody>
      </p:sp>
      <p:sp>
        <p:nvSpPr>
          <p:cNvPr id="2" name="Slide Number Placeholder 1"/>
          <p:cNvSpPr>
            <a:spLocks noGrp="1"/>
          </p:cNvSpPr>
          <p:nvPr>
            <p:ph type="sldNum" sz="quarter" idx="4"/>
          </p:nvPr>
        </p:nvSpPr>
        <p:spPr/>
        <p:txBody>
          <a:bodyPr/>
          <a:lstStyle/>
          <a:p>
            <a:fld id="{3175D263-B741-4A2A-BA87-3856DC545E47}" type="slidenum">
              <a:rPr lang="en-US" smtClean="0">
                <a:solidFill>
                  <a:prstClr val="black">
                    <a:tint val="75000"/>
                  </a:prstClr>
                </a:solidFill>
              </a:rPr>
              <a:pPr/>
              <a:t>25</a:t>
            </a:fld>
            <a:endParaRPr lang="en-US">
              <a:solidFill>
                <a:prstClr val="black">
                  <a:tint val="75000"/>
                </a:prstClr>
              </a:solidFill>
            </a:endParaRPr>
          </a:p>
        </p:txBody>
      </p:sp>
      <p:sp>
        <p:nvSpPr>
          <p:cNvPr id="6" name="TextBox 5"/>
          <p:cNvSpPr txBox="1"/>
          <p:nvPr/>
        </p:nvSpPr>
        <p:spPr>
          <a:xfrm>
            <a:off x="533041" y="752634"/>
            <a:ext cx="1610211" cy="400110"/>
          </a:xfrm>
          <a:prstGeom prst="rect">
            <a:avLst/>
          </a:prstGeom>
          <a:noFill/>
        </p:spPr>
        <p:txBody>
          <a:bodyPr wrap="none" rtlCol="0">
            <a:spAutoFit/>
          </a:bodyPr>
          <a:lstStyle/>
          <a:p>
            <a:r>
              <a:rPr lang="en-US" sz="2000" dirty="0" err="1" smtClean="0"/>
              <a:t>C_Dominant</a:t>
            </a:r>
            <a:endParaRPr lang="en-US" sz="2000" dirty="0"/>
          </a:p>
        </p:txBody>
      </p:sp>
      <p:sp>
        <p:nvSpPr>
          <p:cNvPr id="7" name="TextBox 6"/>
          <p:cNvSpPr txBox="1"/>
          <p:nvPr/>
        </p:nvSpPr>
        <p:spPr>
          <a:xfrm>
            <a:off x="3303611" y="732554"/>
            <a:ext cx="1610211" cy="400110"/>
          </a:xfrm>
          <a:prstGeom prst="rect">
            <a:avLst/>
          </a:prstGeom>
          <a:noFill/>
        </p:spPr>
        <p:txBody>
          <a:bodyPr wrap="none" rtlCol="0">
            <a:spAutoFit/>
          </a:bodyPr>
          <a:lstStyle/>
          <a:p>
            <a:r>
              <a:rPr lang="en-US" sz="2000" dirty="0" err="1" smtClean="0"/>
              <a:t>C_Dominant</a:t>
            </a:r>
            <a:endParaRPr lang="en-US" sz="2000" dirty="0"/>
          </a:p>
        </p:txBody>
      </p:sp>
      <p:sp>
        <p:nvSpPr>
          <p:cNvPr id="8" name="TextBox 7"/>
          <p:cNvSpPr txBox="1"/>
          <p:nvPr/>
        </p:nvSpPr>
        <p:spPr>
          <a:xfrm>
            <a:off x="5749327" y="716875"/>
            <a:ext cx="1610211" cy="400110"/>
          </a:xfrm>
          <a:prstGeom prst="rect">
            <a:avLst/>
          </a:prstGeom>
          <a:noFill/>
        </p:spPr>
        <p:txBody>
          <a:bodyPr wrap="none" rtlCol="0">
            <a:spAutoFit/>
          </a:bodyPr>
          <a:lstStyle/>
          <a:p>
            <a:r>
              <a:rPr lang="en-US" sz="2000" dirty="0" err="1" smtClean="0"/>
              <a:t>C_Dominant</a:t>
            </a:r>
            <a:endParaRPr lang="en-US" sz="2000" dirty="0"/>
          </a:p>
        </p:txBody>
      </p:sp>
    </p:spTree>
    <p:extLst>
      <p:ext uri="{BB962C8B-B14F-4D97-AF65-F5344CB8AC3E}">
        <p14:creationId xmlns:p14="http://schemas.microsoft.com/office/powerpoint/2010/main" val="31431269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_06Figure-L.jpg"/>
          <p:cNvPicPr>
            <a:picLocks noChangeAspect="1"/>
          </p:cNvPicPr>
          <p:nvPr/>
        </p:nvPicPr>
        <p:blipFill rotWithShape="1">
          <a:blip r:embed="rId3">
            <a:extLst>
              <a:ext uri="{28A0092B-C50C-407E-A947-70E740481C1C}">
                <a14:useLocalDpi xmlns:a14="http://schemas.microsoft.com/office/drawing/2010/main" val="0"/>
              </a:ext>
            </a:extLst>
          </a:blip>
          <a:srcRect t="49862"/>
          <a:stretch/>
        </p:blipFill>
        <p:spPr>
          <a:xfrm>
            <a:off x="515396" y="1258785"/>
            <a:ext cx="8096605" cy="4498254"/>
          </a:xfrm>
          <a:prstGeom prst="rect">
            <a:avLst/>
          </a:prstGeom>
        </p:spPr>
      </p:pic>
      <p:sp>
        <p:nvSpPr>
          <p:cNvPr id="4" name="Title 3"/>
          <p:cNvSpPr>
            <a:spLocks noGrp="1"/>
          </p:cNvSpPr>
          <p:nvPr>
            <p:ph type="title"/>
          </p:nvPr>
        </p:nvSpPr>
        <p:spPr/>
        <p:txBody>
          <a:bodyPr/>
          <a:lstStyle/>
          <a:p>
            <a:r>
              <a:rPr lang="en-US" dirty="0"/>
              <a:t>Figure 4.6 The genetics of </a:t>
            </a:r>
            <a:r>
              <a:rPr lang="en-US" i="1" dirty="0"/>
              <a:t>C</a:t>
            </a:r>
            <a:r>
              <a:rPr lang="en-US" dirty="0"/>
              <a:t>-gene dominance.</a:t>
            </a:r>
          </a:p>
        </p:txBody>
      </p:sp>
      <p:sp>
        <p:nvSpPr>
          <p:cNvPr id="5" name="Footer Placeholder 4"/>
          <p:cNvSpPr>
            <a:spLocks noGrp="1"/>
          </p:cNvSpPr>
          <p:nvPr>
            <p:ph type="ftr" sz="quarter" idx="11"/>
          </p:nvPr>
        </p:nvSpPr>
        <p:spPr/>
        <p:txBody>
          <a:bodyPr/>
          <a:lstStyle/>
          <a:p>
            <a:r>
              <a:rPr lang="en-US" smtClean="0">
                <a:solidFill>
                  <a:prstClr val="black"/>
                </a:solidFill>
              </a:rPr>
              <a:t>© 2015 Pearson Education, Inc.</a:t>
            </a:r>
            <a:endParaRPr lang="en-US">
              <a:solidFill>
                <a:prstClr val="black"/>
              </a:solidFill>
            </a:endParaRPr>
          </a:p>
        </p:txBody>
      </p:sp>
      <p:sp>
        <p:nvSpPr>
          <p:cNvPr id="2" name="Slide Number Placeholder 1"/>
          <p:cNvSpPr>
            <a:spLocks noGrp="1"/>
          </p:cNvSpPr>
          <p:nvPr>
            <p:ph type="sldNum" sz="quarter" idx="4"/>
          </p:nvPr>
        </p:nvSpPr>
        <p:spPr/>
        <p:txBody>
          <a:bodyPr/>
          <a:lstStyle/>
          <a:p>
            <a:fld id="{3175D263-B741-4A2A-BA87-3856DC545E47}" type="slidenum">
              <a:rPr lang="en-US" smtClean="0">
                <a:solidFill>
                  <a:prstClr val="black">
                    <a:tint val="75000"/>
                  </a:prstClr>
                </a:solidFill>
              </a:rPr>
              <a:pPr/>
              <a:t>26</a:t>
            </a:fld>
            <a:endParaRPr lang="en-US">
              <a:solidFill>
                <a:prstClr val="black">
                  <a:tint val="75000"/>
                </a:prstClr>
              </a:solidFill>
            </a:endParaRPr>
          </a:p>
        </p:txBody>
      </p:sp>
      <p:sp>
        <p:nvSpPr>
          <p:cNvPr id="6" name="TextBox 5"/>
          <p:cNvSpPr txBox="1"/>
          <p:nvPr/>
        </p:nvSpPr>
        <p:spPr>
          <a:xfrm>
            <a:off x="313554" y="595835"/>
            <a:ext cx="1696746" cy="646331"/>
          </a:xfrm>
          <a:prstGeom prst="rect">
            <a:avLst/>
          </a:prstGeom>
          <a:noFill/>
        </p:spPr>
        <p:txBody>
          <a:bodyPr wrap="none" rtlCol="0">
            <a:spAutoFit/>
          </a:bodyPr>
          <a:lstStyle/>
          <a:p>
            <a:r>
              <a:rPr lang="en-US" sz="1800" i="1" dirty="0" err="1" smtClean="0"/>
              <a:t>C</a:t>
            </a:r>
            <a:r>
              <a:rPr lang="en-US" sz="1800" i="1" baseline="30000" dirty="0" err="1" smtClean="0"/>
              <a:t>ch</a:t>
            </a:r>
            <a:r>
              <a:rPr lang="en-US" sz="1800" i="1" dirty="0" err="1" smtClean="0"/>
              <a:t>C</a:t>
            </a:r>
            <a:r>
              <a:rPr lang="en-US" sz="1800" i="1" baseline="30000" dirty="0" err="1" smtClean="0"/>
              <a:t>h</a:t>
            </a:r>
            <a:endParaRPr lang="en-US" sz="1800" dirty="0"/>
          </a:p>
          <a:p>
            <a:r>
              <a:rPr lang="en-US" sz="1800" dirty="0" smtClean="0"/>
              <a:t>Co-dominance</a:t>
            </a:r>
            <a:endParaRPr lang="en-US" sz="1800" dirty="0"/>
          </a:p>
        </p:txBody>
      </p:sp>
      <p:sp>
        <p:nvSpPr>
          <p:cNvPr id="7" name="TextBox 6"/>
          <p:cNvSpPr txBox="1"/>
          <p:nvPr/>
        </p:nvSpPr>
        <p:spPr>
          <a:xfrm>
            <a:off x="3068447" y="701195"/>
            <a:ext cx="1324800" cy="646331"/>
          </a:xfrm>
          <a:prstGeom prst="rect">
            <a:avLst/>
          </a:prstGeom>
          <a:noFill/>
        </p:spPr>
        <p:txBody>
          <a:bodyPr wrap="none" rtlCol="0">
            <a:spAutoFit/>
          </a:bodyPr>
          <a:lstStyle/>
          <a:p>
            <a:r>
              <a:rPr lang="en-US" sz="1800" i="1" dirty="0" err="1" smtClean="0"/>
              <a:t>C</a:t>
            </a:r>
            <a:r>
              <a:rPr lang="en-US" sz="1800" i="1" baseline="30000" dirty="0" err="1" smtClean="0"/>
              <a:t>ch</a:t>
            </a:r>
            <a:r>
              <a:rPr lang="en-US" sz="1800" i="1" dirty="0" err="1"/>
              <a:t>c</a:t>
            </a:r>
            <a:endParaRPr lang="en-US" sz="1800" dirty="0"/>
          </a:p>
          <a:p>
            <a:r>
              <a:rPr lang="en-US" sz="1800" dirty="0" smtClean="0"/>
              <a:t>dominance</a:t>
            </a:r>
            <a:endParaRPr lang="en-US" sz="1800" dirty="0"/>
          </a:p>
        </p:txBody>
      </p:sp>
      <p:sp>
        <p:nvSpPr>
          <p:cNvPr id="8" name="TextBox 7"/>
          <p:cNvSpPr txBox="1"/>
          <p:nvPr/>
        </p:nvSpPr>
        <p:spPr>
          <a:xfrm>
            <a:off x="6199604" y="696796"/>
            <a:ext cx="1324800" cy="646331"/>
          </a:xfrm>
          <a:prstGeom prst="rect">
            <a:avLst/>
          </a:prstGeom>
          <a:noFill/>
        </p:spPr>
        <p:txBody>
          <a:bodyPr wrap="none" rtlCol="0">
            <a:spAutoFit/>
          </a:bodyPr>
          <a:lstStyle/>
          <a:p>
            <a:r>
              <a:rPr lang="en-US" sz="1800" i="1" dirty="0" err="1" smtClean="0"/>
              <a:t>C</a:t>
            </a:r>
            <a:r>
              <a:rPr lang="en-US" sz="1800" i="1" baseline="30000" dirty="0" err="1" smtClean="0"/>
              <a:t>h</a:t>
            </a:r>
            <a:r>
              <a:rPr lang="en-US" sz="1800" i="1" dirty="0" err="1" smtClean="0"/>
              <a:t>c</a:t>
            </a:r>
            <a:endParaRPr lang="en-US" sz="1800" dirty="0"/>
          </a:p>
          <a:p>
            <a:r>
              <a:rPr lang="en-US" sz="1800" dirty="0" smtClean="0"/>
              <a:t>dominance</a:t>
            </a:r>
            <a:endParaRPr lang="en-US" sz="1800" dirty="0"/>
          </a:p>
        </p:txBody>
      </p:sp>
    </p:spTree>
    <p:extLst>
      <p:ext uri="{BB962C8B-B14F-4D97-AF65-F5344CB8AC3E}">
        <p14:creationId xmlns:p14="http://schemas.microsoft.com/office/powerpoint/2010/main" val="31431269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en-US" smtClean="0"/>
              <a:t>Lethal Alleles</a:t>
            </a:r>
            <a:endParaRPr lang="en-US"/>
          </a:p>
        </p:txBody>
      </p:sp>
      <p:sp>
        <p:nvSpPr>
          <p:cNvPr id="38915" name="Rectangle 3"/>
          <p:cNvSpPr>
            <a:spLocks noGrp="1"/>
          </p:cNvSpPr>
          <p:nvPr>
            <p:ph idx="1"/>
          </p:nvPr>
        </p:nvSpPr>
        <p:spPr/>
        <p:txBody>
          <a:bodyPr/>
          <a:lstStyle/>
          <a:p>
            <a:r>
              <a:rPr lang="en-US" dirty="0" smtClean="0"/>
              <a:t>Some single-gene mutations are so detrimental that they cause death in the organism</a:t>
            </a:r>
          </a:p>
          <a:p>
            <a:endParaRPr lang="en-US" dirty="0" smtClean="0"/>
          </a:p>
          <a:p>
            <a:r>
              <a:rPr lang="en-US" dirty="0" smtClean="0"/>
              <a:t>These are caused by </a:t>
            </a:r>
            <a:r>
              <a:rPr lang="en-US" b="1" dirty="0" smtClean="0"/>
              <a:t>lethal</a:t>
            </a:r>
            <a:r>
              <a:rPr lang="en-US" dirty="0" smtClean="0"/>
              <a:t> </a:t>
            </a:r>
            <a:r>
              <a:rPr lang="en-US" b="1" dirty="0" smtClean="0"/>
              <a:t>mutations</a:t>
            </a:r>
            <a:r>
              <a:rPr lang="en-US" dirty="0" smtClean="0"/>
              <a:t>, which are inherited as recessive alleles (only the homozygotes die)</a:t>
            </a:r>
          </a:p>
          <a:p>
            <a:endParaRPr lang="en-US" dirty="0" smtClean="0"/>
          </a:p>
          <a:p>
            <a:r>
              <a:rPr lang="en-US" u="sng" dirty="0" smtClean="0"/>
              <a:t>Lethal alleles can be detected as distortions in segregation ratios caused by one or more missing classes of progeny</a:t>
            </a:r>
            <a:endParaRPr lang="en-US" u="sng"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smtClean="0"/>
              <a:t>Lethal Alleles: The Agouti Locus</a:t>
            </a:r>
            <a:endParaRPr lang="en-US"/>
          </a:p>
        </p:txBody>
      </p:sp>
      <p:sp>
        <p:nvSpPr>
          <p:cNvPr id="41987" name="Rectangle 3"/>
          <p:cNvSpPr>
            <a:spLocks noGrp="1"/>
          </p:cNvSpPr>
          <p:nvPr>
            <p:ph idx="1"/>
          </p:nvPr>
        </p:nvSpPr>
        <p:spPr>
          <a:xfrm>
            <a:off x="190643" y="1117601"/>
            <a:ext cx="3795123" cy="4465626"/>
          </a:xfrm>
        </p:spPr>
        <p:txBody>
          <a:bodyPr/>
          <a:lstStyle/>
          <a:p>
            <a:r>
              <a:rPr lang="en-US" sz="2200" dirty="0" smtClean="0"/>
              <a:t>In mice, wild-type coat color is agouti </a:t>
            </a:r>
            <a:r>
              <a:rPr lang="en-US" sz="2200" b="1" i="1" dirty="0" smtClean="0"/>
              <a:t>A</a:t>
            </a:r>
            <a:r>
              <a:rPr lang="en-US" sz="2200" dirty="0" smtClean="0"/>
              <a:t>, produced by a combination of yellow and black pigments along each hair</a:t>
            </a:r>
          </a:p>
          <a:p>
            <a:endParaRPr lang="en-US" sz="2200" dirty="0" smtClean="0"/>
          </a:p>
          <a:p>
            <a:r>
              <a:rPr lang="en-US" sz="2200" dirty="0" smtClean="0"/>
              <a:t>The mutant allele of agouti, </a:t>
            </a:r>
            <a:r>
              <a:rPr lang="en-US" sz="2200" b="1" i="1" dirty="0" smtClean="0"/>
              <a:t>A</a:t>
            </a:r>
            <a:r>
              <a:rPr lang="en-US" sz="2200" b="1" i="1" baseline="30000" dirty="0" smtClean="0"/>
              <a:t>Y</a:t>
            </a:r>
            <a:r>
              <a:rPr lang="en-US" sz="2200" dirty="0" smtClean="0"/>
              <a:t>, is dominant and causes yellow pigment to be deposited along the entire hair, resulting in a yellow coat</a:t>
            </a:r>
          </a:p>
          <a:p>
            <a:endParaRPr lang="en-US" sz="2200" dirty="0" smtClean="0"/>
          </a:p>
        </p:txBody>
      </p:sp>
      <p:pic>
        <p:nvPicPr>
          <p:cNvPr id="6" name="Picture 5" descr="04_08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266" y="1140849"/>
            <a:ext cx="3963518" cy="4341779"/>
          </a:xfrm>
          <a:prstGeom prst="rect">
            <a:avLst/>
          </a:prstGeom>
        </p:spPr>
      </p:pic>
      <p:sp>
        <p:nvSpPr>
          <p:cNvPr id="3" name="Rectangle 2"/>
          <p:cNvSpPr/>
          <p:nvPr/>
        </p:nvSpPr>
        <p:spPr>
          <a:xfrm>
            <a:off x="425137" y="5825606"/>
            <a:ext cx="8338517" cy="830997"/>
          </a:xfrm>
          <a:prstGeom prst="rect">
            <a:avLst/>
          </a:prstGeom>
          <a:solidFill>
            <a:srgbClr val="F9D209"/>
          </a:solidFill>
        </p:spPr>
        <p:txBody>
          <a:bodyPr wrap="square">
            <a:spAutoFit/>
          </a:bodyPr>
          <a:lstStyle/>
          <a:p>
            <a:r>
              <a:rPr lang="en-US" dirty="0"/>
              <a:t>The </a:t>
            </a:r>
            <a:r>
              <a:rPr lang="en-US" i="1" dirty="0"/>
              <a:t>A</a:t>
            </a:r>
            <a:r>
              <a:rPr lang="en-US" i="1" baseline="30000" dirty="0"/>
              <a:t>Y</a:t>
            </a:r>
            <a:r>
              <a:rPr lang="en-US" dirty="0"/>
              <a:t> allele is a recessive embryonic lethal, so all yellow mice are heterozygous…..Can you tell me why?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_09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56" y="210312"/>
            <a:ext cx="8095488" cy="6437376"/>
          </a:xfrm>
          <a:prstGeom prst="rect">
            <a:avLst/>
          </a:prstGeom>
        </p:spPr>
      </p:pic>
      <p:sp>
        <p:nvSpPr>
          <p:cNvPr id="4" name="Title 3"/>
          <p:cNvSpPr>
            <a:spLocks noGrp="1"/>
          </p:cNvSpPr>
          <p:nvPr>
            <p:ph type="title"/>
          </p:nvPr>
        </p:nvSpPr>
        <p:spPr/>
        <p:txBody>
          <a:bodyPr/>
          <a:lstStyle/>
          <a:p>
            <a:r>
              <a:rPr lang="en-US" dirty="0"/>
              <a:t>Figure 4.9 Dominance and lethality </a:t>
            </a:r>
            <a:r>
              <a:rPr lang="en-US" dirty="0" smtClean="0"/>
              <a:t>of </a:t>
            </a:r>
            <a:r>
              <a:rPr lang="en-US" i="1" dirty="0" smtClean="0"/>
              <a:t>A</a:t>
            </a:r>
            <a:r>
              <a:rPr lang="en-US" i="1" baseline="30000" dirty="0" smtClean="0"/>
              <a:t>Y</a:t>
            </a:r>
            <a:r>
              <a:rPr lang="en-US" dirty="0"/>
              <a:t>.</a:t>
            </a:r>
          </a:p>
        </p:txBody>
      </p:sp>
      <p:sp>
        <p:nvSpPr>
          <p:cNvPr id="2" name="Slide Number Placeholder 1"/>
          <p:cNvSpPr>
            <a:spLocks noGrp="1"/>
          </p:cNvSpPr>
          <p:nvPr>
            <p:ph type="sldNum" sz="quarter" idx="4"/>
          </p:nvPr>
        </p:nvSpPr>
        <p:spPr/>
        <p:txBody>
          <a:bodyPr/>
          <a:lstStyle/>
          <a:p>
            <a:fld id="{3175D263-B741-4A2A-BA87-3856DC545E47}" type="slidenum">
              <a:rPr lang="en-US" smtClean="0">
                <a:solidFill>
                  <a:prstClr val="black">
                    <a:tint val="75000"/>
                  </a:prstClr>
                </a:solidFill>
              </a:rPr>
              <a:pPr/>
              <a:t>29</a:t>
            </a:fld>
            <a:endParaRPr lang="en-US">
              <a:solidFill>
                <a:prstClr val="black">
                  <a:tint val="75000"/>
                </a:prstClr>
              </a:solidFill>
            </a:endParaRPr>
          </a:p>
        </p:txBody>
      </p:sp>
      <p:cxnSp>
        <p:nvCxnSpPr>
          <p:cNvPr id="7" name="Straight Connector 6"/>
          <p:cNvCxnSpPr/>
          <p:nvPr/>
        </p:nvCxnSpPr>
        <p:spPr>
          <a:xfrm flipV="1">
            <a:off x="7443449" y="3785025"/>
            <a:ext cx="1131605" cy="1219759"/>
          </a:xfrm>
          <a:prstGeom prst="line">
            <a:avLst/>
          </a:prstGeom>
          <a:ln w="31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430875" y="3785025"/>
            <a:ext cx="1156752" cy="12197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077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Gene interaction</a:t>
            </a:r>
          </a:p>
          <a:p>
            <a:r>
              <a:rPr lang="en-US" dirty="0" smtClean="0"/>
              <a:t>Alleles, mutations and gene product</a:t>
            </a:r>
          </a:p>
          <a:p>
            <a:r>
              <a:rPr lang="en-US" dirty="0" smtClean="0"/>
              <a:t>Dominance, </a:t>
            </a:r>
            <a:r>
              <a:rPr lang="en-US" dirty="0" err="1" smtClean="0"/>
              <a:t>codominance</a:t>
            </a:r>
            <a:r>
              <a:rPr lang="en-US" dirty="0" smtClean="0"/>
              <a:t>, incomplete penetrance </a:t>
            </a:r>
          </a:p>
          <a:p>
            <a:r>
              <a:rPr lang="en-US" dirty="0" smtClean="0"/>
              <a:t>Lethal alleles</a:t>
            </a:r>
          </a:p>
          <a:p>
            <a:r>
              <a:rPr lang="en-US" dirty="0" smtClean="0"/>
              <a:t>Sex determined traits</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5" name="Slide Number Placeholder 4"/>
          <p:cNvSpPr>
            <a:spLocks noGrp="1"/>
          </p:cNvSpPr>
          <p:nvPr>
            <p:ph type="sldNum" sz="quarter" idx="4"/>
          </p:nvPr>
        </p:nvSpPr>
        <p:spPr/>
        <p:txBody>
          <a:bodyPr/>
          <a:lstStyle/>
          <a:p>
            <a:fld id="{15DF3BED-44A6-421E-B463-11896FF92C37}" type="slidenum">
              <a:rPr lang="en-US" smtClean="0"/>
              <a:t>3</a:t>
            </a:fld>
            <a:endParaRPr lang="en-US"/>
          </a:p>
        </p:txBody>
      </p:sp>
    </p:spTree>
    <p:extLst>
      <p:ext uri="{BB962C8B-B14F-4D97-AF65-F5344CB8AC3E}">
        <p14:creationId xmlns:p14="http://schemas.microsoft.com/office/powerpoint/2010/main" val="32411393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dirty="0" smtClean="0"/>
              <a:t>Molecular Basis of the </a:t>
            </a:r>
            <a:r>
              <a:rPr lang="en-US" i="1" dirty="0"/>
              <a:t>A</a:t>
            </a:r>
            <a:r>
              <a:rPr lang="en-US" i="1" baseline="30000" dirty="0"/>
              <a:t>Y</a:t>
            </a:r>
            <a:r>
              <a:rPr lang="en-US" dirty="0" smtClean="0"/>
              <a:t> Lethality</a:t>
            </a:r>
            <a:endParaRPr lang="en-US" dirty="0"/>
          </a:p>
        </p:txBody>
      </p:sp>
      <p:sp>
        <p:nvSpPr>
          <p:cNvPr id="45059" name="Rectangle 3"/>
          <p:cNvSpPr>
            <a:spLocks noGrp="1"/>
          </p:cNvSpPr>
          <p:nvPr>
            <p:ph idx="1"/>
          </p:nvPr>
        </p:nvSpPr>
        <p:spPr/>
        <p:txBody>
          <a:bodyPr/>
          <a:lstStyle/>
          <a:p>
            <a:r>
              <a:rPr lang="en-US" b="1" dirty="0" smtClean="0"/>
              <a:t>The </a:t>
            </a:r>
            <a:r>
              <a:rPr lang="en-US" b="1" i="1" dirty="0"/>
              <a:t>A</a:t>
            </a:r>
            <a:r>
              <a:rPr lang="en-US" b="1" i="1" baseline="30000" dirty="0"/>
              <a:t>Y</a:t>
            </a:r>
            <a:r>
              <a:rPr lang="en-US" b="1" dirty="0" smtClean="0"/>
              <a:t> mutation is caused by a deletion that affects two genes, </a:t>
            </a:r>
            <a:r>
              <a:rPr lang="en-US" b="1" i="1" u="sng" dirty="0" smtClean="0"/>
              <a:t>Agouti</a:t>
            </a:r>
            <a:r>
              <a:rPr lang="en-US" b="1" dirty="0" smtClean="0"/>
              <a:t> and </a:t>
            </a:r>
            <a:r>
              <a:rPr lang="en-US" b="1" i="1" u="sng" dirty="0" err="1" smtClean="0"/>
              <a:t>Raly</a:t>
            </a:r>
            <a:endParaRPr lang="en-US" b="1" i="1" u="sng" dirty="0" smtClean="0"/>
          </a:p>
          <a:p>
            <a:endParaRPr lang="en-US" b="1" dirty="0" smtClean="0"/>
          </a:p>
          <a:p>
            <a:r>
              <a:rPr lang="en-US" i="1" u="sng" dirty="0" err="1" smtClean="0"/>
              <a:t>Raly</a:t>
            </a:r>
            <a:r>
              <a:rPr lang="en-US" u="sng" dirty="0" smtClean="0"/>
              <a:t> produces a protein essential for mouse development</a:t>
            </a:r>
            <a:r>
              <a:rPr lang="en-US" dirty="0" smtClean="0"/>
              <a:t>; the deletion connects the </a:t>
            </a:r>
            <a:r>
              <a:rPr lang="en-US" i="1" dirty="0" err="1" smtClean="0"/>
              <a:t>Raly</a:t>
            </a:r>
            <a:r>
              <a:rPr lang="en-US" dirty="0" smtClean="0"/>
              <a:t> promoter to the </a:t>
            </a:r>
            <a:r>
              <a:rPr lang="en-US" i="1" dirty="0" smtClean="0"/>
              <a:t>Agouti</a:t>
            </a:r>
            <a:r>
              <a:rPr lang="en-US" dirty="0" smtClean="0"/>
              <a:t> gene</a:t>
            </a:r>
          </a:p>
          <a:p>
            <a:endParaRPr lang="en-US" dirty="0" smtClean="0"/>
          </a:p>
          <a:p>
            <a:r>
              <a:rPr lang="en-US" dirty="0" smtClean="0"/>
              <a:t>homozygotes die due to lack of the </a:t>
            </a:r>
            <a:r>
              <a:rPr lang="en-US" i="1" dirty="0" err="1" smtClean="0"/>
              <a:t>Raly</a:t>
            </a:r>
            <a:r>
              <a:rPr lang="en-US" dirty="0" smtClean="0"/>
              <a:t> protein</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_10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351432"/>
            <a:ext cx="8485632" cy="6437376"/>
          </a:xfrm>
          <a:prstGeom prst="rect">
            <a:avLst/>
          </a:prstGeom>
        </p:spPr>
      </p:pic>
      <p:sp>
        <p:nvSpPr>
          <p:cNvPr id="4" name="Title 3"/>
          <p:cNvSpPr>
            <a:spLocks noGrp="1"/>
          </p:cNvSpPr>
          <p:nvPr>
            <p:ph type="title"/>
          </p:nvPr>
        </p:nvSpPr>
        <p:spPr/>
        <p:txBody>
          <a:bodyPr/>
          <a:lstStyle/>
          <a:p>
            <a:r>
              <a:rPr lang="en-US" dirty="0"/>
              <a:t>Figure </a:t>
            </a:r>
            <a:r>
              <a:rPr lang="en-US" dirty="0" smtClean="0"/>
              <a:t>4.10 Mutation </a:t>
            </a:r>
            <a:r>
              <a:rPr lang="en-US" dirty="0"/>
              <a:t>of </a:t>
            </a:r>
            <a:r>
              <a:rPr lang="en-US" i="1" dirty="0" err="1"/>
              <a:t>Raly</a:t>
            </a:r>
            <a:r>
              <a:rPr lang="en-US" i="1" dirty="0"/>
              <a:t> </a:t>
            </a:r>
            <a:r>
              <a:rPr lang="en-US" dirty="0"/>
              <a:t>and </a:t>
            </a:r>
            <a:r>
              <a:rPr lang="en-US" i="1" dirty="0"/>
              <a:t>Agouti </a:t>
            </a:r>
            <a:r>
              <a:rPr lang="en-US" dirty="0" smtClean="0"/>
              <a:t>producing yellow </a:t>
            </a:r>
            <a:r>
              <a:rPr lang="en-US" dirty="0"/>
              <a:t>coat.</a:t>
            </a:r>
          </a:p>
        </p:txBody>
      </p:sp>
      <p:sp>
        <p:nvSpPr>
          <p:cNvPr id="5" name="Footer Placeholder 4"/>
          <p:cNvSpPr>
            <a:spLocks noGrp="1"/>
          </p:cNvSpPr>
          <p:nvPr>
            <p:ph type="ftr" sz="quarter" idx="11"/>
          </p:nvPr>
        </p:nvSpPr>
        <p:spPr/>
        <p:txBody>
          <a:bodyPr/>
          <a:lstStyle/>
          <a:p>
            <a:r>
              <a:rPr lang="en-US" smtClean="0">
                <a:solidFill>
                  <a:prstClr val="black"/>
                </a:solidFill>
              </a:rPr>
              <a:t>© 2015 Pearson Education, Inc.</a:t>
            </a:r>
            <a:endParaRPr lang="en-US">
              <a:solidFill>
                <a:prstClr val="black"/>
              </a:solidFill>
            </a:endParaRPr>
          </a:p>
        </p:txBody>
      </p:sp>
      <p:sp>
        <p:nvSpPr>
          <p:cNvPr id="2" name="Slide Number Placeholder 1"/>
          <p:cNvSpPr>
            <a:spLocks noGrp="1"/>
          </p:cNvSpPr>
          <p:nvPr>
            <p:ph type="sldNum" sz="quarter" idx="4"/>
          </p:nvPr>
        </p:nvSpPr>
        <p:spPr/>
        <p:txBody>
          <a:bodyPr/>
          <a:lstStyle/>
          <a:p>
            <a:fld id="{3175D263-B741-4A2A-BA87-3856DC545E47}" type="slidenum">
              <a:rPr lang="en-US" smtClean="0">
                <a:solidFill>
                  <a:prstClr val="black">
                    <a:tint val="75000"/>
                  </a:prstClr>
                </a:solidFill>
              </a:rPr>
              <a:pPr/>
              <a:t>31</a:t>
            </a:fld>
            <a:endParaRPr lang="en-US">
              <a:solidFill>
                <a:prstClr val="black">
                  <a:tint val="75000"/>
                </a:prstClr>
              </a:solidFill>
            </a:endParaRPr>
          </a:p>
        </p:txBody>
      </p:sp>
      <p:sp>
        <p:nvSpPr>
          <p:cNvPr id="6" name="TextBox 5"/>
          <p:cNvSpPr txBox="1"/>
          <p:nvPr/>
        </p:nvSpPr>
        <p:spPr>
          <a:xfrm>
            <a:off x="7196050" y="141120"/>
            <a:ext cx="1723849" cy="461665"/>
          </a:xfrm>
          <a:prstGeom prst="rect">
            <a:avLst/>
          </a:prstGeom>
          <a:solidFill>
            <a:srgbClr val="F9D209"/>
          </a:solidFill>
        </p:spPr>
        <p:txBody>
          <a:bodyPr wrap="none" rtlCol="0">
            <a:spAutoFit/>
          </a:bodyPr>
          <a:lstStyle/>
          <a:p>
            <a:r>
              <a:rPr lang="en-US" b="1" dirty="0" smtClean="0"/>
              <a:t>DELETION</a:t>
            </a:r>
            <a:endParaRPr lang="en-US" b="1" dirty="0"/>
          </a:p>
        </p:txBody>
      </p:sp>
    </p:spTree>
    <p:extLst>
      <p:ext uri="{BB962C8B-B14F-4D97-AF65-F5344CB8AC3E}">
        <p14:creationId xmlns:p14="http://schemas.microsoft.com/office/powerpoint/2010/main" val="33483137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ceholder 2"/>
          <p:cNvSpPr>
            <a:spLocks noGrp="1"/>
          </p:cNvSpPr>
          <p:nvPr>
            <p:ph type="title"/>
          </p:nvPr>
        </p:nvSpPr>
        <p:spPr/>
        <p:txBody>
          <a:bodyPr/>
          <a:lstStyle/>
          <a:p>
            <a:r>
              <a:rPr lang="en-US" smtClean="0"/>
              <a:t>Delayed Age of Onset</a:t>
            </a:r>
            <a:endParaRPr lang="en-US"/>
          </a:p>
        </p:txBody>
      </p:sp>
      <p:sp>
        <p:nvSpPr>
          <p:cNvPr id="51203" name="Placeholder 3"/>
          <p:cNvSpPr>
            <a:spLocks noGrp="1"/>
          </p:cNvSpPr>
          <p:nvPr>
            <p:ph idx="1"/>
          </p:nvPr>
        </p:nvSpPr>
        <p:spPr/>
        <p:txBody>
          <a:bodyPr/>
          <a:lstStyle/>
          <a:p>
            <a:r>
              <a:rPr lang="en-US" dirty="0" smtClean="0"/>
              <a:t>Dominant lethal alleles can sidestep natural selection if they have a delayed age of onset</a:t>
            </a:r>
          </a:p>
          <a:p>
            <a:endParaRPr lang="en-US" dirty="0" smtClean="0"/>
          </a:p>
          <a:p>
            <a:r>
              <a:rPr lang="en-US" dirty="0" smtClean="0"/>
              <a:t>The abnormalities they produce are not expressed until after the affected individual has reproduced</a:t>
            </a:r>
          </a:p>
          <a:p>
            <a:endParaRPr lang="en-US" dirty="0" smtClean="0"/>
          </a:p>
          <a:p>
            <a:r>
              <a:rPr lang="en-US" dirty="0" smtClean="0"/>
              <a:t>A prominent example is Huntington disease (HD), a fatal neurodegenerative disorder that does not usually show symptoms until the late thirties or early </a:t>
            </a:r>
            <a:r>
              <a:rPr lang="en-US" dirty="0" smtClean="0"/>
              <a:t>forties. They do not effect </a:t>
            </a:r>
            <a:r>
              <a:rPr lang="en-US" dirty="0"/>
              <a:t>distortions in segregation ratios</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28" y="2728068"/>
            <a:ext cx="8775700" cy="822325"/>
          </a:xfrm>
        </p:spPr>
        <p:txBody>
          <a:bodyPr/>
          <a:lstStyle/>
          <a:p>
            <a:r>
              <a:rPr lang="en-US" sz="5400" dirty="0" smtClean="0"/>
              <a:t>Sex Limited Traits</a:t>
            </a:r>
            <a:endParaRPr lang="en-US" sz="5400"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5" name="Slide Number Placeholder 4"/>
          <p:cNvSpPr>
            <a:spLocks noGrp="1"/>
          </p:cNvSpPr>
          <p:nvPr>
            <p:ph type="sldNum" sz="quarter" idx="4"/>
          </p:nvPr>
        </p:nvSpPr>
        <p:spPr/>
        <p:txBody>
          <a:bodyPr/>
          <a:lstStyle/>
          <a:p>
            <a:fld id="{15DF3BED-44A6-421E-B463-11896FF92C37}" type="slidenum">
              <a:rPr lang="en-US" smtClean="0"/>
              <a:t>33</a:t>
            </a:fld>
            <a:endParaRPr lang="en-US"/>
          </a:p>
        </p:txBody>
      </p:sp>
    </p:spTree>
    <p:extLst>
      <p:ext uri="{BB962C8B-B14F-4D97-AF65-F5344CB8AC3E}">
        <p14:creationId xmlns:p14="http://schemas.microsoft.com/office/powerpoint/2010/main" val="32627724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US" smtClean="0"/>
              <a:t>Sex-Limited Traits</a:t>
            </a:r>
            <a:endParaRPr lang="en-US"/>
          </a:p>
        </p:txBody>
      </p:sp>
      <p:sp>
        <p:nvSpPr>
          <p:cNvPr id="47107" name="Rectangle 3"/>
          <p:cNvSpPr>
            <a:spLocks noGrp="1"/>
          </p:cNvSpPr>
          <p:nvPr>
            <p:ph idx="1"/>
          </p:nvPr>
        </p:nvSpPr>
        <p:spPr/>
        <p:txBody>
          <a:bodyPr/>
          <a:lstStyle/>
          <a:p>
            <a:r>
              <a:rPr lang="en-US" dirty="0" smtClean="0"/>
              <a:t>The sex of an organism can influence gene expression</a:t>
            </a:r>
          </a:p>
          <a:p>
            <a:endParaRPr lang="en-US" dirty="0" smtClean="0"/>
          </a:p>
          <a:p>
            <a:r>
              <a:rPr lang="en-US" b="1" dirty="0" smtClean="0"/>
              <a:t>Sex-limited</a:t>
            </a:r>
            <a:r>
              <a:rPr lang="en-US" dirty="0" smtClean="0"/>
              <a:t> </a:t>
            </a:r>
            <a:r>
              <a:rPr lang="en-US" b="1" dirty="0" smtClean="0"/>
              <a:t>gene</a:t>
            </a:r>
            <a:r>
              <a:rPr lang="en-US" dirty="0" smtClean="0"/>
              <a:t> </a:t>
            </a:r>
            <a:r>
              <a:rPr lang="en-US" b="1" dirty="0" smtClean="0"/>
              <a:t>expression</a:t>
            </a:r>
            <a:r>
              <a:rPr lang="en-US" dirty="0" smtClean="0"/>
              <a:t> </a:t>
            </a:r>
            <a:r>
              <a:rPr lang="en-US" u="sng" dirty="0" smtClean="0"/>
              <a:t>is a pattern of expression limited to one sex or the other</a:t>
            </a:r>
          </a:p>
          <a:p>
            <a:endParaRPr lang="en-US" u="sng" dirty="0" smtClean="0"/>
          </a:p>
          <a:p>
            <a:r>
              <a:rPr lang="en-US" dirty="0" smtClean="0"/>
              <a:t>The traits involved are called </a:t>
            </a:r>
            <a:r>
              <a:rPr lang="en-US" b="1" dirty="0" smtClean="0"/>
              <a:t>sex-limited</a:t>
            </a:r>
            <a:r>
              <a:rPr lang="en-US" dirty="0" smtClean="0"/>
              <a:t> </a:t>
            </a:r>
            <a:r>
              <a:rPr lang="en-US" b="1" dirty="0" smtClean="0"/>
              <a:t>traits</a:t>
            </a:r>
            <a:r>
              <a:rPr lang="en-US" dirty="0" smtClean="0"/>
              <a:t>; both sexes carry the genes for such traits, but they are expressed in just one sex</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smtClean="0"/>
              <a:t>Sex-Limited Traits: Examples</a:t>
            </a:r>
            <a:endParaRPr lang="en-US"/>
          </a:p>
        </p:txBody>
      </p:sp>
      <p:sp>
        <p:nvSpPr>
          <p:cNvPr id="48131" name="Rectangle 3"/>
          <p:cNvSpPr>
            <a:spLocks noGrp="1"/>
          </p:cNvSpPr>
          <p:nvPr>
            <p:ph idx="1"/>
          </p:nvPr>
        </p:nvSpPr>
        <p:spPr/>
        <p:txBody>
          <a:bodyPr/>
          <a:lstStyle/>
          <a:p>
            <a:r>
              <a:rPr lang="en-US" b="1" dirty="0" smtClean="0"/>
              <a:t>Mammalian breasts </a:t>
            </a:r>
            <a:r>
              <a:rPr lang="en-US" dirty="0" smtClean="0"/>
              <a:t>and ability to produce milk are female-specific traits</a:t>
            </a:r>
          </a:p>
          <a:p>
            <a:endParaRPr lang="en-US" dirty="0" smtClean="0"/>
          </a:p>
          <a:p>
            <a:r>
              <a:rPr lang="en-US" b="1" dirty="0" smtClean="0"/>
              <a:t>Horn development </a:t>
            </a:r>
            <a:r>
              <a:rPr lang="en-US" dirty="0" smtClean="0"/>
              <a:t>is limited to males in some sheep, cows, and other hoofed animals</a:t>
            </a:r>
          </a:p>
          <a:p>
            <a:endParaRPr lang="en-US" dirty="0" smtClean="0"/>
          </a:p>
          <a:p>
            <a:r>
              <a:rPr lang="en-US" dirty="0" smtClean="0"/>
              <a:t>Behavioral traits, especially related to </a:t>
            </a:r>
            <a:r>
              <a:rPr lang="en-US" b="1" dirty="0" smtClean="0"/>
              <a:t>mating </a:t>
            </a:r>
            <a:r>
              <a:rPr lang="en-US" b="1" dirty="0" err="1" smtClean="0"/>
              <a:t>behaviour</a:t>
            </a:r>
            <a:r>
              <a:rPr lang="en-US" dirty="0" smtClean="0"/>
              <a:t>, are strongly influenced by sex</a:t>
            </a:r>
          </a:p>
          <a:p>
            <a:endParaRPr lang="en-US" dirty="0" smtClean="0"/>
          </a:p>
        </p:txBody>
      </p:sp>
      <p:sp>
        <p:nvSpPr>
          <p:cNvPr id="3" name="TextBox 2"/>
          <p:cNvSpPr txBox="1"/>
          <p:nvPr/>
        </p:nvSpPr>
        <p:spPr>
          <a:xfrm>
            <a:off x="438975" y="5331170"/>
            <a:ext cx="8215099" cy="1384995"/>
          </a:xfrm>
          <a:prstGeom prst="rect">
            <a:avLst/>
          </a:prstGeom>
          <a:solidFill>
            <a:srgbClr val="F9D209"/>
          </a:solidFill>
        </p:spPr>
        <p:txBody>
          <a:bodyPr wrap="square" rtlCol="0">
            <a:spAutoFit/>
          </a:bodyPr>
          <a:lstStyle/>
          <a:p>
            <a:pPr algn="just"/>
            <a:r>
              <a:rPr lang="en-US" sz="2800" b="1" u="sng" dirty="0"/>
              <a:t>Sex hormones </a:t>
            </a:r>
            <a:r>
              <a:rPr lang="en-US" sz="2800" b="1" dirty="0"/>
              <a:t>differentially influence expression of genes related to these and other sex-limited traits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en-US" smtClean="0"/>
              <a:t>Sex-Influenced Traits</a:t>
            </a:r>
            <a:endParaRPr lang="en-US"/>
          </a:p>
        </p:txBody>
      </p:sp>
      <p:sp>
        <p:nvSpPr>
          <p:cNvPr id="49155" name="Rectangle 3"/>
          <p:cNvSpPr>
            <a:spLocks noGrp="1"/>
          </p:cNvSpPr>
          <p:nvPr>
            <p:ph idx="1"/>
          </p:nvPr>
        </p:nvSpPr>
        <p:spPr/>
        <p:txBody>
          <a:bodyPr/>
          <a:lstStyle/>
          <a:p>
            <a:r>
              <a:rPr lang="en-US" b="1" dirty="0" smtClean="0"/>
              <a:t>Sex-influenced</a:t>
            </a:r>
            <a:r>
              <a:rPr lang="en-US" dirty="0" smtClean="0"/>
              <a:t> </a:t>
            </a:r>
            <a:r>
              <a:rPr lang="en-US" b="1" dirty="0" smtClean="0"/>
              <a:t>traits</a:t>
            </a:r>
            <a:r>
              <a:rPr lang="en-US" dirty="0" smtClean="0"/>
              <a:t> are those in which the </a:t>
            </a:r>
            <a:r>
              <a:rPr lang="en-US" u="sng" dirty="0" smtClean="0"/>
              <a:t>phenotype corresponding to a particular genotype differs depending on the sex of the organism</a:t>
            </a:r>
          </a:p>
          <a:p>
            <a:endParaRPr lang="en-US" dirty="0" smtClean="0"/>
          </a:p>
          <a:p>
            <a:r>
              <a:rPr lang="en-US" dirty="0" smtClean="0"/>
              <a:t>A chin beard in certain goat breeds is an example:</a:t>
            </a:r>
          </a:p>
          <a:p>
            <a:pPr lvl="1"/>
            <a:r>
              <a:rPr lang="en-US" dirty="0" smtClean="0"/>
              <a:t>In both sexes, </a:t>
            </a:r>
            <a:r>
              <a:rPr lang="en-US" i="1" dirty="0" smtClean="0"/>
              <a:t>B</a:t>
            </a:r>
            <a:r>
              <a:rPr lang="en-US" i="1" baseline="-25000" dirty="0" smtClean="0"/>
              <a:t>1</a:t>
            </a:r>
            <a:r>
              <a:rPr lang="en-US" i="1" dirty="0"/>
              <a:t>B</a:t>
            </a:r>
            <a:r>
              <a:rPr lang="en-US" i="1" baseline="-25000" dirty="0"/>
              <a:t>1</a:t>
            </a:r>
            <a:r>
              <a:rPr lang="en-US" dirty="0" smtClean="0"/>
              <a:t> individuals are beardless </a:t>
            </a:r>
            <a:r>
              <a:rPr lang="en-US" dirty="0"/>
              <a:t>and </a:t>
            </a:r>
            <a:r>
              <a:rPr lang="en-US" i="1" dirty="0" smtClean="0"/>
              <a:t>B</a:t>
            </a:r>
            <a:r>
              <a:rPr lang="en-US" i="1" baseline="-25000" dirty="0" smtClean="0"/>
              <a:t>2</a:t>
            </a:r>
            <a:r>
              <a:rPr lang="en-US" i="1" dirty="0" smtClean="0"/>
              <a:t>B</a:t>
            </a:r>
            <a:r>
              <a:rPr lang="en-US" i="1" baseline="-25000" dirty="0" smtClean="0"/>
              <a:t>2</a:t>
            </a:r>
            <a:r>
              <a:rPr lang="en-US" dirty="0" smtClean="0"/>
              <a:t> individuals are bearded</a:t>
            </a:r>
          </a:p>
          <a:p>
            <a:pPr lvl="1"/>
            <a:r>
              <a:rPr lang="en-US" dirty="0" smtClean="0"/>
              <a:t>Androgenic hormones influence phenotype </a:t>
            </a:r>
            <a:r>
              <a:rPr lang="en-US" dirty="0"/>
              <a:t>of </a:t>
            </a:r>
            <a:r>
              <a:rPr lang="en-US" i="1" dirty="0" smtClean="0"/>
              <a:t>B</a:t>
            </a:r>
            <a:r>
              <a:rPr lang="en-US" i="1" baseline="-25000" dirty="0" smtClean="0"/>
              <a:t>1</a:t>
            </a:r>
            <a:r>
              <a:rPr lang="en-US" i="1" dirty="0"/>
              <a:t>B</a:t>
            </a:r>
            <a:r>
              <a:rPr lang="en-US" i="1" baseline="-25000" dirty="0"/>
              <a:t>2</a:t>
            </a:r>
            <a:r>
              <a:rPr lang="en-US" dirty="0" smtClean="0"/>
              <a:t> individuals </a:t>
            </a:r>
          </a:p>
          <a:p>
            <a:pPr lvl="1"/>
            <a:r>
              <a:rPr lang="en-US" i="1" dirty="0"/>
              <a:t>B</a:t>
            </a:r>
            <a:r>
              <a:rPr lang="en-US" i="1" baseline="-25000" dirty="0"/>
              <a:t>1</a:t>
            </a:r>
            <a:r>
              <a:rPr lang="en-US" i="1" dirty="0"/>
              <a:t>B</a:t>
            </a:r>
            <a:r>
              <a:rPr lang="en-US" i="1" baseline="-25000" dirty="0"/>
              <a:t>2</a:t>
            </a:r>
            <a:r>
              <a:rPr lang="en-US" dirty="0" smtClean="0"/>
              <a:t> males are bearded, whereas </a:t>
            </a:r>
            <a:r>
              <a:rPr lang="en-US" i="1" dirty="0"/>
              <a:t>B</a:t>
            </a:r>
            <a:r>
              <a:rPr lang="en-US" i="1" baseline="-25000" dirty="0"/>
              <a:t>1</a:t>
            </a:r>
            <a:r>
              <a:rPr lang="en-US" i="1" dirty="0"/>
              <a:t>B</a:t>
            </a:r>
            <a:r>
              <a:rPr lang="en-US" i="1" baseline="-25000" dirty="0"/>
              <a:t>2</a:t>
            </a:r>
            <a:r>
              <a:rPr lang="en-US" dirty="0" smtClean="0"/>
              <a:t> females are beardless</a:t>
            </a:r>
          </a:p>
          <a:p>
            <a:pPr lvl="1"/>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_11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 y="630936"/>
            <a:ext cx="7894320" cy="5596128"/>
          </a:xfrm>
          <a:prstGeom prst="rect">
            <a:avLst/>
          </a:prstGeom>
        </p:spPr>
      </p:pic>
      <p:sp>
        <p:nvSpPr>
          <p:cNvPr id="4" name="Title 3"/>
          <p:cNvSpPr>
            <a:spLocks noGrp="1"/>
          </p:cNvSpPr>
          <p:nvPr>
            <p:ph type="title"/>
          </p:nvPr>
        </p:nvSpPr>
        <p:spPr/>
        <p:txBody>
          <a:bodyPr/>
          <a:lstStyle/>
          <a:p>
            <a:r>
              <a:rPr lang="en-US" dirty="0"/>
              <a:t>Figure 4.11 Sex-influenced inheritance of beard </a:t>
            </a:r>
            <a:r>
              <a:rPr lang="en-US" dirty="0" smtClean="0"/>
              <a:t>appearance in </a:t>
            </a:r>
            <a:r>
              <a:rPr lang="en-US" dirty="0"/>
              <a:t>goats.</a:t>
            </a:r>
          </a:p>
        </p:txBody>
      </p:sp>
      <p:sp>
        <p:nvSpPr>
          <p:cNvPr id="5" name="Footer Placeholder 4"/>
          <p:cNvSpPr>
            <a:spLocks noGrp="1"/>
          </p:cNvSpPr>
          <p:nvPr>
            <p:ph type="ftr" sz="quarter" idx="11"/>
          </p:nvPr>
        </p:nvSpPr>
        <p:spPr/>
        <p:txBody>
          <a:bodyPr/>
          <a:lstStyle/>
          <a:p>
            <a:r>
              <a:rPr lang="en-US" smtClean="0">
                <a:solidFill>
                  <a:prstClr val="black"/>
                </a:solidFill>
              </a:rPr>
              <a:t>© 2015 Pearson Education, Inc.</a:t>
            </a:r>
            <a:endParaRPr lang="en-US">
              <a:solidFill>
                <a:prstClr val="black"/>
              </a:solidFill>
            </a:endParaRPr>
          </a:p>
        </p:txBody>
      </p:sp>
      <p:sp>
        <p:nvSpPr>
          <p:cNvPr id="2" name="Slide Number Placeholder 1"/>
          <p:cNvSpPr>
            <a:spLocks noGrp="1"/>
          </p:cNvSpPr>
          <p:nvPr>
            <p:ph type="sldNum" sz="quarter" idx="4"/>
          </p:nvPr>
        </p:nvSpPr>
        <p:spPr/>
        <p:txBody>
          <a:bodyPr/>
          <a:lstStyle/>
          <a:p>
            <a:fld id="{3175D263-B741-4A2A-BA87-3856DC545E47}"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34110209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ex-influenced-and-sex-limited-traits-ppt-3-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75" y="501757"/>
            <a:ext cx="8102600" cy="6083300"/>
          </a:xfrm>
          <a:prstGeom prst="rect">
            <a:avLst/>
          </a:prstGeom>
        </p:spPr>
      </p:pic>
      <p:sp>
        <p:nvSpPr>
          <p:cNvPr id="4" name="TextBox 3"/>
          <p:cNvSpPr txBox="1"/>
          <p:nvPr/>
        </p:nvSpPr>
        <p:spPr>
          <a:xfrm>
            <a:off x="0" y="1489591"/>
            <a:ext cx="1824438" cy="461665"/>
          </a:xfrm>
          <a:prstGeom prst="rect">
            <a:avLst/>
          </a:prstGeom>
          <a:noFill/>
        </p:spPr>
        <p:txBody>
          <a:bodyPr wrap="none" rtlCol="0">
            <a:spAutoFit/>
          </a:bodyPr>
          <a:lstStyle/>
          <a:p>
            <a:r>
              <a:rPr lang="en-US" dirty="0" smtClean="0"/>
              <a:t>B</a:t>
            </a:r>
            <a:r>
              <a:rPr lang="en-US" baseline="30000" dirty="0" smtClean="0"/>
              <a:t>+</a:t>
            </a:r>
            <a:r>
              <a:rPr lang="en-US" dirty="0" smtClean="0"/>
              <a:t>B</a:t>
            </a:r>
            <a:r>
              <a:rPr lang="en-US" baseline="30000" dirty="0" smtClean="0"/>
              <a:t>+</a:t>
            </a:r>
            <a:r>
              <a:rPr lang="en-US" dirty="0" smtClean="0"/>
              <a:t> = B</a:t>
            </a:r>
            <a:r>
              <a:rPr lang="en-US" baseline="30000" dirty="0" smtClean="0"/>
              <a:t>2</a:t>
            </a:r>
            <a:r>
              <a:rPr lang="en-US" dirty="0" smtClean="0"/>
              <a:t>B</a:t>
            </a:r>
            <a:r>
              <a:rPr lang="en-US" baseline="30000" dirty="0" smtClean="0"/>
              <a:t>2</a:t>
            </a:r>
            <a:endParaRPr lang="en-US" baseline="30000" dirty="0"/>
          </a:p>
        </p:txBody>
      </p:sp>
      <p:sp>
        <p:nvSpPr>
          <p:cNvPr id="5" name="TextBox 4"/>
          <p:cNvSpPr txBox="1"/>
          <p:nvPr/>
        </p:nvSpPr>
        <p:spPr>
          <a:xfrm>
            <a:off x="15678" y="2101108"/>
            <a:ext cx="1813016" cy="461665"/>
          </a:xfrm>
          <a:prstGeom prst="rect">
            <a:avLst/>
          </a:prstGeom>
          <a:noFill/>
        </p:spPr>
        <p:txBody>
          <a:bodyPr wrap="none" rtlCol="0">
            <a:spAutoFit/>
          </a:bodyPr>
          <a:lstStyle/>
          <a:p>
            <a:r>
              <a:rPr lang="en-US" dirty="0" err="1" smtClean="0"/>
              <a:t>B</a:t>
            </a:r>
            <a:r>
              <a:rPr lang="en-US" baseline="30000" dirty="0" err="1" smtClean="0"/>
              <a:t>b</a:t>
            </a:r>
            <a:r>
              <a:rPr lang="en-US" dirty="0" err="1" smtClean="0"/>
              <a:t>B</a:t>
            </a:r>
            <a:r>
              <a:rPr lang="en-US" baseline="30000" dirty="0" err="1" smtClean="0"/>
              <a:t>b</a:t>
            </a:r>
            <a:r>
              <a:rPr lang="en-US" dirty="0" smtClean="0"/>
              <a:t> = B</a:t>
            </a:r>
            <a:r>
              <a:rPr lang="en-US" baseline="30000" dirty="0" smtClean="0"/>
              <a:t>1</a:t>
            </a:r>
            <a:r>
              <a:rPr lang="en-US" dirty="0" smtClean="0"/>
              <a:t>B</a:t>
            </a:r>
            <a:r>
              <a:rPr lang="en-US" baseline="30000" dirty="0" smtClean="0"/>
              <a:t>1</a:t>
            </a:r>
            <a:endParaRPr lang="en-US" baseline="30000" dirty="0"/>
          </a:p>
        </p:txBody>
      </p:sp>
    </p:spTree>
    <p:extLst>
      <p:ext uri="{BB962C8B-B14F-4D97-AF65-F5344CB8AC3E}">
        <p14:creationId xmlns:p14="http://schemas.microsoft.com/office/powerpoint/2010/main" val="3403518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64" y="2508549"/>
            <a:ext cx="8775700" cy="822325"/>
          </a:xfrm>
        </p:spPr>
        <p:txBody>
          <a:bodyPr/>
          <a:lstStyle/>
          <a:p>
            <a:pPr algn="ctr"/>
            <a:r>
              <a:rPr lang="en-US" dirty="0" smtClean="0"/>
              <a:t>Variable Phenotype but </a:t>
            </a:r>
            <a:r>
              <a:rPr lang="en-US" dirty="0"/>
              <a:t>I</a:t>
            </a:r>
            <a:r>
              <a:rPr lang="en-US" dirty="0" smtClean="0"/>
              <a:t>dentical Genotype</a:t>
            </a:r>
            <a:r>
              <a:rPr lang="en-US" dirty="0" smtClean="0"/>
              <a:t>!</a:t>
            </a:r>
            <a:br>
              <a:rPr lang="en-US" dirty="0" smtClean="0"/>
            </a:br>
            <a:r>
              <a:rPr lang="en-US" dirty="0"/>
              <a:t/>
            </a:r>
            <a:br>
              <a:rPr lang="en-US" dirty="0"/>
            </a:br>
            <a:r>
              <a:rPr lang="en-US" dirty="0" smtClean="0"/>
              <a:t>MORE COMPLEX GENETIC CONTROL</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5" name="Slide Number Placeholder 4"/>
          <p:cNvSpPr>
            <a:spLocks noGrp="1"/>
          </p:cNvSpPr>
          <p:nvPr>
            <p:ph type="sldNum" sz="quarter" idx="4"/>
          </p:nvPr>
        </p:nvSpPr>
        <p:spPr/>
        <p:txBody>
          <a:bodyPr/>
          <a:lstStyle/>
          <a:p>
            <a:fld id="{15DF3BED-44A6-421E-B463-11896FF92C37}" type="slidenum">
              <a:rPr lang="en-US" smtClean="0"/>
              <a:t>39</a:t>
            </a:fld>
            <a:endParaRPr lang="en-US"/>
          </a:p>
        </p:txBody>
      </p:sp>
    </p:spTree>
    <p:extLst>
      <p:ext uri="{BB962C8B-B14F-4D97-AF65-F5344CB8AC3E}">
        <p14:creationId xmlns:p14="http://schemas.microsoft.com/office/powerpoint/2010/main" val="35197542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mtClean="0"/>
              <a:t>Gene Interaction</a:t>
            </a:r>
            <a:endParaRPr lang="en-US"/>
          </a:p>
        </p:txBody>
      </p:sp>
      <p:sp>
        <p:nvSpPr>
          <p:cNvPr id="7171" name="Rectangle 3"/>
          <p:cNvSpPr>
            <a:spLocks noGrp="1"/>
          </p:cNvSpPr>
          <p:nvPr>
            <p:ph idx="1"/>
          </p:nvPr>
        </p:nvSpPr>
        <p:spPr/>
        <p:txBody>
          <a:bodyPr/>
          <a:lstStyle/>
          <a:p>
            <a:r>
              <a:rPr lang="en-US" dirty="0" smtClean="0"/>
              <a:t>The phrase </a:t>
            </a:r>
            <a:r>
              <a:rPr lang="en-US" i="1" dirty="0" smtClean="0"/>
              <a:t>gene</a:t>
            </a:r>
            <a:r>
              <a:rPr lang="en-US" dirty="0" smtClean="0"/>
              <a:t> </a:t>
            </a:r>
            <a:r>
              <a:rPr lang="en-US" i="1" dirty="0" smtClean="0"/>
              <a:t>interactions</a:t>
            </a:r>
            <a:r>
              <a:rPr lang="en-US" dirty="0" smtClean="0"/>
              <a:t> refers to the ways genes collaborate or interact to influence a phenotype</a:t>
            </a:r>
          </a:p>
          <a:p>
            <a:endParaRPr lang="en-US" dirty="0" smtClean="0"/>
          </a:p>
          <a:p>
            <a:r>
              <a:rPr lang="en-US" dirty="0" smtClean="0"/>
              <a:t>There are several important types of interactions:</a:t>
            </a:r>
          </a:p>
          <a:p>
            <a:r>
              <a:rPr lang="en-US" sz="1800" u="sng" dirty="0" smtClean="0"/>
              <a:t>Between alleles</a:t>
            </a:r>
            <a:r>
              <a:rPr lang="en-US" sz="1800" dirty="0" smtClean="0"/>
              <a:t>: There </a:t>
            </a:r>
            <a:r>
              <a:rPr lang="en-US" sz="1800" dirty="0"/>
              <a:t>may be more than two alleles for a given locus within a </a:t>
            </a:r>
            <a:r>
              <a:rPr lang="en-US" sz="1800" dirty="0" smtClean="0"/>
              <a:t>population. However, dominance </a:t>
            </a:r>
            <a:r>
              <a:rPr lang="en-US" sz="1800" dirty="0"/>
              <a:t>of one allele over another may not be complete</a:t>
            </a:r>
          </a:p>
          <a:p>
            <a:endParaRPr lang="en-US" sz="1800" dirty="0"/>
          </a:p>
          <a:p>
            <a:r>
              <a:rPr lang="en-US" sz="1800" u="sng" dirty="0"/>
              <a:t>Between </a:t>
            </a:r>
            <a:r>
              <a:rPr lang="en-US" sz="1800" u="sng" dirty="0" smtClean="0"/>
              <a:t>genes</a:t>
            </a:r>
            <a:r>
              <a:rPr lang="en-US" sz="1800" dirty="0" smtClean="0"/>
              <a:t>: Two </a:t>
            </a:r>
            <a:r>
              <a:rPr lang="en-US" sz="1800" dirty="0"/>
              <a:t>or more genes may affect a single </a:t>
            </a:r>
            <a:r>
              <a:rPr lang="en-US" sz="1800" dirty="0" smtClean="0"/>
              <a:t>trait. The </a:t>
            </a:r>
            <a:r>
              <a:rPr lang="en-US" sz="1800" dirty="0"/>
              <a:t>expression of a trait may depend on the interaction of more than one gene and/or the interaction of genes with </a:t>
            </a:r>
            <a:r>
              <a:rPr lang="en-US" sz="1800" dirty="0" err="1"/>
              <a:t>nongenic</a:t>
            </a:r>
            <a:r>
              <a:rPr lang="en-US" sz="1800" dirty="0"/>
              <a:t> factors</a:t>
            </a:r>
          </a:p>
          <a:p>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Same genotype control different phenotype:</a:t>
            </a:r>
          </a:p>
          <a:p>
            <a:r>
              <a:rPr lang="en-US" b="1" dirty="0" smtClean="0"/>
              <a:t> incomplete penetrance</a:t>
            </a:r>
            <a:endParaRPr lang="en-US" dirty="0"/>
          </a:p>
          <a:p>
            <a:r>
              <a:rPr lang="en-US" b="1" dirty="0" smtClean="0"/>
              <a:t>variable expressivity</a:t>
            </a:r>
          </a:p>
          <a:p>
            <a:r>
              <a:rPr lang="en-US" b="1" dirty="0" smtClean="0"/>
              <a:t>gene environment interaction</a:t>
            </a:r>
          </a:p>
          <a:p>
            <a:r>
              <a:rPr lang="en-US" b="1" dirty="0" err="1" smtClean="0"/>
              <a:t>pleiotropy</a:t>
            </a:r>
            <a:r>
              <a:rPr lang="en-US" b="1" dirty="0" smtClean="0"/>
              <a:t>  </a:t>
            </a:r>
          </a:p>
          <a:p>
            <a:endParaRPr lang="en-US" b="1"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5" name="Slide Number Placeholder 4"/>
          <p:cNvSpPr>
            <a:spLocks noGrp="1"/>
          </p:cNvSpPr>
          <p:nvPr>
            <p:ph type="sldNum" sz="quarter" idx="4"/>
          </p:nvPr>
        </p:nvSpPr>
        <p:spPr/>
        <p:txBody>
          <a:bodyPr/>
          <a:lstStyle/>
          <a:p>
            <a:fld id="{15DF3BED-44A6-421E-B463-11896FF92C37}" type="slidenum">
              <a:rPr lang="en-US" smtClean="0"/>
              <a:t>40</a:t>
            </a:fld>
            <a:endParaRPr lang="en-US"/>
          </a:p>
        </p:txBody>
      </p:sp>
    </p:spTree>
    <p:extLst>
      <p:ext uri="{BB962C8B-B14F-4D97-AF65-F5344CB8AC3E}">
        <p14:creationId xmlns:p14="http://schemas.microsoft.com/office/powerpoint/2010/main" val="132845484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smtClean="0"/>
              <a:t>4.2 Some Genes Produce Variable Phenotypes</a:t>
            </a:r>
            <a:endParaRPr lang="en-US"/>
          </a:p>
        </p:txBody>
      </p:sp>
      <p:sp>
        <p:nvSpPr>
          <p:cNvPr id="53251" name="Rectangle 3"/>
          <p:cNvSpPr>
            <a:spLocks noGrp="1"/>
          </p:cNvSpPr>
          <p:nvPr>
            <p:ph idx="1"/>
          </p:nvPr>
        </p:nvSpPr>
        <p:spPr/>
        <p:txBody>
          <a:bodyPr/>
          <a:lstStyle/>
          <a:p>
            <a:r>
              <a:rPr lang="en-US" dirty="0" smtClean="0"/>
              <a:t>Interpretation of genotypic and phenotypic ratios is based on the assumption that there is a strict correlation between phenotype and genotype</a:t>
            </a:r>
          </a:p>
          <a:p>
            <a:endParaRPr lang="en-US" dirty="0" smtClean="0"/>
          </a:p>
          <a:p>
            <a:r>
              <a:rPr lang="en-US" b="1" dirty="0" smtClean="0"/>
              <a:t>In some cases, however, </a:t>
            </a:r>
            <a:r>
              <a:rPr lang="en-US" b="1" u="sng" dirty="0" smtClean="0"/>
              <a:t>different phenotypes can result from the same genotype</a:t>
            </a:r>
          </a:p>
          <a:p>
            <a:endParaRPr lang="en-US" dirty="0" smtClean="0"/>
          </a:p>
          <a:p>
            <a:r>
              <a:rPr lang="en-US" sz="3600" b="1" i="1" u="sng" dirty="0" smtClean="0"/>
              <a:t>Incomplete</a:t>
            </a:r>
            <a:r>
              <a:rPr lang="en-US" sz="3600" b="1" u="sng" dirty="0" smtClean="0"/>
              <a:t> </a:t>
            </a:r>
            <a:r>
              <a:rPr lang="en-US" sz="3600" b="1" i="1" u="sng" dirty="0" smtClean="0"/>
              <a:t>penetrance</a:t>
            </a:r>
            <a:r>
              <a:rPr lang="en-US" sz="3600" b="1" u="sng" dirty="0" smtClean="0"/>
              <a:t> </a:t>
            </a:r>
            <a:r>
              <a:rPr lang="en-US" dirty="0" smtClean="0"/>
              <a:t>and </a:t>
            </a:r>
            <a:r>
              <a:rPr lang="en-US" sz="3600" b="1" i="1" u="sng" dirty="0" smtClean="0"/>
              <a:t>variable</a:t>
            </a:r>
            <a:r>
              <a:rPr lang="en-US" sz="3600" b="1" u="sng" dirty="0" smtClean="0"/>
              <a:t> </a:t>
            </a:r>
            <a:r>
              <a:rPr lang="en-US" sz="3600" b="1" i="1" u="sng" dirty="0" smtClean="0"/>
              <a:t>expressivity</a:t>
            </a:r>
            <a:r>
              <a:rPr lang="en-US" dirty="0" smtClean="0"/>
              <a:t> can complicate interpretation of genotypic and phenotypic ratios</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smtClean="0"/>
              <a:t>Incomplete Penetrance</a:t>
            </a:r>
            <a:endParaRPr lang="en-US"/>
          </a:p>
        </p:txBody>
      </p:sp>
      <p:sp>
        <p:nvSpPr>
          <p:cNvPr id="54275" name="Rectangle 3"/>
          <p:cNvSpPr>
            <a:spLocks noGrp="1"/>
          </p:cNvSpPr>
          <p:nvPr>
            <p:ph idx="1"/>
          </p:nvPr>
        </p:nvSpPr>
        <p:spPr/>
        <p:txBody>
          <a:bodyPr/>
          <a:lstStyle/>
          <a:p>
            <a:endParaRPr lang="en-US" dirty="0" smtClean="0"/>
          </a:p>
          <a:p>
            <a:endParaRPr lang="en-US" dirty="0"/>
          </a:p>
          <a:p>
            <a:pPr marL="25400" indent="0">
              <a:buNone/>
            </a:pPr>
            <a:endParaRPr lang="en-US" dirty="0" smtClean="0"/>
          </a:p>
          <a:p>
            <a:r>
              <a:rPr lang="en-US" dirty="0" smtClean="0"/>
              <a:t>An organism that does not produce the phenotype generally associated with the genotype is </a:t>
            </a:r>
            <a:r>
              <a:rPr lang="en-US" b="1" dirty="0" err="1" smtClean="0"/>
              <a:t>nonpenetrant</a:t>
            </a:r>
            <a:endParaRPr lang="en-US" b="1" dirty="0" smtClean="0"/>
          </a:p>
          <a:p>
            <a:endParaRPr lang="en-US" dirty="0" smtClean="0"/>
          </a:p>
          <a:p>
            <a:r>
              <a:rPr lang="en-US" dirty="0" smtClean="0"/>
              <a:t>Traits in which </a:t>
            </a:r>
            <a:r>
              <a:rPr lang="en-US" dirty="0" err="1" smtClean="0"/>
              <a:t>nonpenetrant</a:t>
            </a:r>
            <a:r>
              <a:rPr lang="en-US" dirty="0" smtClean="0"/>
              <a:t> individuals occasionally or routinely occur are said to display </a:t>
            </a:r>
            <a:r>
              <a:rPr lang="en-US" b="1" dirty="0" smtClean="0"/>
              <a:t>incomplete</a:t>
            </a:r>
            <a:r>
              <a:rPr lang="en-US" dirty="0" smtClean="0"/>
              <a:t> </a:t>
            </a:r>
            <a:r>
              <a:rPr lang="en-US" b="1" dirty="0" smtClean="0"/>
              <a:t>penetrance</a:t>
            </a:r>
            <a:endParaRPr lang="en-US" b="1"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42</a:t>
            </a:fld>
            <a:endParaRPr lang="en-US"/>
          </a:p>
        </p:txBody>
      </p:sp>
      <p:sp>
        <p:nvSpPr>
          <p:cNvPr id="3" name="TextBox 2"/>
          <p:cNvSpPr txBox="1"/>
          <p:nvPr/>
        </p:nvSpPr>
        <p:spPr>
          <a:xfrm>
            <a:off x="188131" y="1097595"/>
            <a:ext cx="8763817" cy="830997"/>
          </a:xfrm>
          <a:prstGeom prst="rect">
            <a:avLst/>
          </a:prstGeom>
          <a:solidFill>
            <a:srgbClr val="F9D209"/>
          </a:solidFill>
        </p:spPr>
        <p:txBody>
          <a:bodyPr wrap="square" rtlCol="0">
            <a:spAutoFit/>
          </a:bodyPr>
          <a:lstStyle/>
          <a:p>
            <a:r>
              <a:rPr lang="en-US" dirty="0"/>
              <a:t>An organism is </a:t>
            </a:r>
            <a:r>
              <a:rPr lang="en-US" b="1" dirty="0"/>
              <a:t>penetrant</a:t>
            </a:r>
            <a:r>
              <a:rPr lang="en-US" dirty="0"/>
              <a:t> for a trait when the phenotype is consistent with the genotype</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smtClean="0"/>
              <a:t>Incomplete Penetrance: Polydactyly</a:t>
            </a:r>
            <a:endParaRPr lang="en-US"/>
          </a:p>
        </p:txBody>
      </p:sp>
      <p:sp>
        <p:nvSpPr>
          <p:cNvPr id="55299" name="Rectangle 3"/>
          <p:cNvSpPr>
            <a:spLocks noGrp="1"/>
          </p:cNvSpPr>
          <p:nvPr>
            <p:ph idx="1"/>
          </p:nvPr>
        </p:nvSpPr>
        <p:spPr/>
        <p:txBody>
          <a:bodyPr/>
          <a:lstStyle/>
          <a:p>
            <a:r>
              <a:rPr lang="en-US" dirty="0" err="1" smtClean="0"/>
              <a:t>Polydactyly</a:t>
            </a:r>
            <a:r>
              <a:rPr lang="en-US" dirty="0" smtClean="0"/>
              <a:t> is an autosomal dominant condition in which affected individuals have more than five fingers and toes</a:t>
            </a:r>
          </a:p>
          <a:p>
            <a:endParaRPr lang="en-US" dirty="0"/>
          </a:p>
          <a:p>
            <a:endParaRPr lang="en-US" dirty="0" smtClean="0"/>
          </a:p>
          <a:p>
            <a:pPr marL="25400" indent="0">
              <a:buNone/>
            </a:pPr>
            <a:endParaRPr lang="en-US" dirty="0" smtClean="0"/>
          </a:p>
          <a:p>
            <a:endParaRPr lang="en-US" dirty="0" smtClean="0"/>
          </a:p>
          <a:p>
            <a:r>
              <a:rPr lang="en-US" dirty="0" smtClean="0"/>
              <a:t>The most common alternative number of digits is six</a:t>
            </a:r>
          </a:p>
          <a:p>
            <a:endParaRPr lang="en-US" dirty="0" smtClean="0"/>
          </a:p>
          <a:p>
            <a:r>
              <a:rPr lang="en-US" dirty="0" smtClean="0"/>
              <a:t>The dominant allele is </a:t>
            </a:r>
            <a:r>
              <a:rPr lang="en-US" dirty="0" err="1" smtClean="0"/>
              <a:t>nonpenetrant</a:t>
            </a:r>
            <a:r>
              <a:rPr lang="en-US" dirty="0" smtClean="0"/>
              <a:t> </a:t>
            </a:r>
            <a:r>
              <a:rPr lang="en-US" dirty="0" smtClean="0"/>
              <a:t>(do not express the </a:t>
            </a:r>
            <a:r>
              <a:rPr lang="en-US" dirty="0" err="1" smtClean="0"/>
              <a:t>phentype</a:t>
            </a:r>
            <a:r>
              <a:rPr lang="en-US" dirty="0" smtClean="0"/>
              <a:t>) in </a:t>
            </a:r>
            <a:r>
              <a:rPr lang="en-US" dirty="0" smtClean="0"/>
              <a:t>about </a:t>
            </a:r>
            <a:r>
              <a:rPr lang="en-US" dirty="0" smtClean="0"/>
              <a:t>25</a:t>
            </a:r>
            <a:r>
              <a:rPr lang="en-US" dirty="0" smtClean="0"/>
              <a:t>–30% of individuals carrying it</a:t>
            </a:r>
            <a:endParaRPr lang="en-US" dirty="0"/>
          </a:p>
        </p:txBody>
      </p:sp>
      <p:pic>
        <p:nvPicPr>
          <p:cNvPr id="6" name="Picture 5" descr="04_13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211" y="2015083"/>
            <a:ext cx="3893936" cy="25780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_14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905000"/>
            <a:ext cx="8546592" cy="3048000"/>
          </a:xfrm>
          <a:prstGeom prst="rect">
            <a:avLst/>
          </a:prstGeom>
        </p:spPr>
      </p:pic>
      <p:sp>
        <p:nvSpPr>
          <p:cNvPr id="4" name="Title 3"/>
          <p:cNvSpPr>
            <a:spLocks noGrp="1"/>
          </p:cNvSpPr>
          <p:nvPr>
            <p:ph type="title"/>
          </p:nvPr>
        </p:nvSpPr>
        <p:spPr/>
        <p:txBody>
          <a:bodyPr>
            <a:normAutofit/>
          </a:bodyPr>
          <a:lstStyle/>
          <a:p>
            <a:r>
              <a:rPr lang="en-US" dirty="0" smtClean="0"/>
              <a:t>Figure </a:t>
            </a:r>
            <a:r>
              <a:rPr lang="en-US" dirty="0"/>
              <a:t>4.14 Incomplete penetrance for </a:t>
            </a:r>
            <a:r>
              <a:rPr lang="en-US" dirty="0" err="1"/>
              <a:t>polydactyly</a:t>
            </a:r>
            <a:r>
              <a:rPr lang="en-US" dirty="0"/>
              <a:t>. Three </a:t>
            </a:r>
            <a:r>
              <a:rPr lang="en-US" dirty="0" err="1"/>
              <a:t>nonpenetrant</a:t>
            </a:r>
            <a:r>
              <a:rPr lang="en-US" dirty="0"/>
              <a:t> individuals (II-6, II-10, and III-10</a:t>
            </a:r>
            <a:r>
              <a:rPr lang="en-US" dirty="0" smtClean="0"/>
              <a:t>) are </a:t>
            </a:r>
            <a:r>
              <a:rPr lang="en-US" dirty="0"/>
              <a:t>seen in this family.</a:t>
            </a:r>
          </a:p>
        </p:txBody>
      </p:sp>
      <p:sp>
        <p:nvSpPr>
          <p:cNvPr id="5" name="Footer Placeholder 4"/>
          <p:cNvSpPr>
            <a:spLocks noGrp="1"/>
          </p:cNvSpPr>
          <p:nvPr>
            <p:ph type="ftr" sz="quarter" idx="11"/>
          </p:nvPr>
        </p:nvSpPr>
        <p:spPr/>
        <p:txBody>
          <a:bodyPr/>
          <a:lstStyle/>
          <a:p>
            <a:r>
              <a:rPr lang="en-US" smtClean="0">
                <a:solidFill>
                  <a:prstClr val="black"/>
                </a:solidFill>
              </a:rPr>
              <a:t>© 2015 Pearson Education, Inc.</a:t>
            </a:r>
            <a:endParaRPr lang="en-US">
              <a:solidFill>
                <a:prstClr val="black"/>
              </a:solidFill>
            </a:endParaRPr>
          </a:p>
        </p:txBody>
      </p:sp>
      <p:sp>
        <p:nvSpPr>
          <p:cNvPr id="3" name="Slide Number Placeholder 2"/>
          <p:cNvSpPr>
            <a:spLocks noGrp="1"/>
          </p:cNvSpPr>
          <p:nvPr>
            <p:ph type="sldNum" sz="quarter" idx="4"/>
          </p:nvPr>
        </p:nvSpPr>
        <p:spPr/>
        <p:txBody>
          <a:bodyPr/>
          <a:lstStyle/>
          <a:p>
            <a:fld id="{3175D263-B741-4A2A-BA87-3856DC545E47}"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349812923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en-US" smtClean="0"/>
              <a:t>Variable Expressivity</a:t>
            </a:r>
            <a:endParaRPr lang="en-US"/>
          </a:p>
        </p:txBody>
      </p:sp>
      <p:sp>
        <p:nvSpPr>
          <p:cNvPr id="58371" name="Rectangle 3"/>
          <p:cNvSpPr>
            <a:spLocks noGrp="1"/>
          </p:cNvSpPr>
          <p:nvPr>
            <p:ph idx="1"/>
          </p:nvPr>
        </p:nvSpPr>
        <p:spPr/>
        <p:txBody>
          <a:bodyPr/>
          <a:lstStyle/>
          <a:p>
            <a:r>
              <a:rPr lang="en-US" sz="2400" dirty="0" smtClean="0"/>
              <a:t>In </a:t>
            </a:r>
            <a:r>
              <a:rPr lang="en-US" sz="2400" b="1" dirty="0" smtClean="0"/>
              <a:t>variable</a:t>
            </a:r>
            <a:r>
              <a:rPr lang="en-US" sz="2400" dirty="0" smtClean="0"/>
              <a:t> </a:t>
            </a:r>
            <a:r>
              <a:rPr lang="en-US" sz="2400" b="1" dirty="0" smtClean="0"/>
              <a:t>expressivity</a:t>
            </a:r>
            <a:r>
              <a:rPr lang="en-US" sz="2400" dirty="0" smtClean="0"/>
              <a:t> individuals who carry the alleles for a trait show a phenotype but to a varying degree of severity or form of expression</a:t>
            </a:r>
          </a:p>
          <a:p>
            <a:endParaRPr lang="en-US" sz="2400" dirty="0" smtClean="0"/>
          </a:p>
          <a:p>
            <a:r>
              <a:rPr lang="en-US" sz="2400" dirty="0" err="1" smtClean="0"/>
              <a:t>Waardenburg</a:t>
            </a:r>
            <a:r>
              <a:rPr lang="en-US" sz="2400" dirty="0" smtClean="0"/>
              <a:t> syndrome has four principal features</a:t>
            </a:r>
          </a:p>
          <a:p>
            <a:endParaRPr lang="en-US" sz="2400" dirty="0" smtClean="0"/>
          </a:p>
          <a:p>
            <a:r>
              <a:rPr lang="en-US" sz="2400" dirty="0" smtClean="0"/>
              <a:t>Each family member with </a:t>
            </a:r>
            <a:r>
              <a:rPr lang="en-US" sz="2400" dirty="0" err="1" smtClean="0"/>
              <a:t>Waardenburg</a:t>
            </a:r>
            <a:r>
              <a:rPr lang="en-US" sz="2400" dirty="0" smtClean="0"/>
              <a:t> syndrome has the same genotype but may show a different combination of symptoms</a:t>
            </a:r>
            <a:endParaRPr lang="en-US" sz="2400"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45</a:t>
            </a:fld>
            <a:endParaRPr lang="en-US"/>
          </a:p>
        </p:txBody>
      </p:sp>
      <p:pic>
        <p:nvPicPr>
          <p:cNvPr id="6" name="Picture 5" descr="04_15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282" y="4406538"/>
            <a:ext cx="5478807" cy="24044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US" dirty="0" smtClean="0"/>
              <a:t>Gene–Environment Interactions</a:t>
            </a:r>
            <a:endParaRPr lang="en-US" dirty="0"/>
          </a:p>
        </p:txBody>
      </p:sp>
      <p:sp>
        <p:nvSpPr>
          <p:cNvPr id="60419" name="Rectangle 3"/>
          <p:cNvSpPr>
            <a:spLocks noGrp="1"/>
          </p:cNvSpPr>
          <p:nvPr>
            <p:ph idx="1"/>
          </p:nvPr>
        </p:nvSpPr>
        <p:spPr/>
        <p:txBody>
          <a:bodyPr/>
          <a:lstStyle/>
          <a:p>
            <a:r>
              <a:rPr lang="en-US" dirty="0" smtClean="0"/>
              <a:t>Genes alone are not responsible for all the variation seen among organisms</a:t>
            </a:r>
          </a:p>
          <a:p>
            <a:endParaRPr lang="en-US" dirty="0" smtClean="0"/>
          </a:p>
          <a:p>
            <a:r>
              <a:rPr lang="en-US" dirty="0" smtClean="0"/>
              <a:t>Gene–environment interactions are the result of the influence of the environment on the expression of genes and on the phenotype of the organism</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46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US" smtClean="0"/>
              <a:t>Environmental Modification to Prevent Hereditary Disease</a:t>
            </a:r>
            <a:endParaRPr lang="en-US"/>
          </a:p>
        </p:txBody>
      </p:sp>
      <p:sp>
        <p:nvSpPr>
          <p:cNvPr id="61443" name="Rectangle 3"/>
          <p:cNvSpPr>
            <a:spLocks noGrp="1"/>
          </p:cNvSpPr>
          <p:nvPr>
            <p:ph idx="1"/>
          </p:nvPr>
        </p:nvSpPr>
        <p:spPr/>
        <p:txBody>
          <a:bodyPr/>
          <a:lstStyle/>
          <a:p>
            <a:r>
              <a:rPr lang="en-US" dirty="0" smtClean="0"/>
              <a:t>The human autosomal recessive condition PKU (phenylketonuria) is caused by the absence of an enzyme involved in phenylalanine breakdown</a:t>
            </a:r>
          </a:p>
          <a:p>
            <a:endParaRPr lang="en-US" dirty="0" smtClean="0"/>
          </a:p>
          <a:p>
            <a:r>
              <a:rPr lang="en-US" dirty="0" smtClean="0"/>
              <a:t>Infants with PKU are normal at birth, but over time, the inability to break down phenylalanine is toxic to developing neurons</a:t>
            </a:r>
          </a:p>
          <a:p>
            <a:endParaRPr lang="en-US" dirty="0" smtClean="0"/>
          </a:p>
          <a:p>
            <a:r>
              <a:rPr lang="en-US" dirty="0" smtClean="0"/>
              <a:t>PKU is one of the hereditary disorders infants are routinely screened for</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47</a:t>
            </a:fld>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en-US" smtClean="0"/>
              <a:t>Preventing Symptoms of PKU</a:t>
            </a:r>
            <a:endParaRPr lang="en-US"/>
          </a:p>
        </p:txBody>
      </p:sp>
      <p:sp>
        <p:nvSpPr>
          <p:cNvPr id="62467" name="Rectangle 3"/>
          <p:cNvSpPr>
            <a:spLocks noGrp="1"/>
          </p:cNvSpPr>
          <p:nvPr>
            <p:ph idx="1"/>
          </p:nvPr>
        </p:nvSpPr>
        <p:spPr/>
        <p:txBody>
          <a:bodyPr/>
          <a:lstStyle/>
          <a:p>
            <a:r>
              <a:rPr lang="en-US" dirty="0" smtClean="0"/>
              <a:t>The key to preventing PKU is restricting phenylalanine in the diet of infants found to have PKU</a:t>
            </a:r>
          </a:p>
          <a:p>
            <a:endParaRPr lang="en-US" dirty="0" smtClean="0"/>
          </a:p>
          <a:p>
            <a:r>
              <a:rPr lang="en-US" dirty="0" smtClean="0"/>
              <a:t>Thousands of people with PKU are living normal lives due to the simple dietary modification that prevents the expression of the PKU phenotype</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en-US" smtClean="0"/>
              <a:t>Pleiotropic Genes</a:t>
            </a:r>
            <a:endParaRPr lang="en-US"/>
          </a:p>
        </p:txBody>
      </p:sp>
      <p:sp>
        <p:nvSpPr>
          <p:cNvPr id="63491" name="Rectangle 3"/>
          <p:cNvSpPr>
            <a:spLocks noGrp="1"/>
          </p:cNvSpPr>
          <p:nvPr>
            <p:ph idx="1"/>
          </p:nvPr>
        </p:nvSpPr>
        <p:spPr/>
        <p:txBody>
          <a:bodyPr/>
          <a:lstStyle/>
          <a:p>
            <a:endParaRPr lang="en-US" dirty="0" smtClean="0"/>
          </a:p>
          <a:p>
            <a:endParaRPr lang="en-US" dirty="0"/>
          </a:p>
          <a:p>
            <a:pPr marL="25400" indent="0">
              <a:buNone/>
            </a:pPr>
            <a:endParaRPr lang="en-US" dirty="0" smtClean="0"/>
          </a:p>
          <a:p>
            <a:r>
              <a:rPr lang="en-US" dirty="0" err="1" smtClean="0"/>
              <a:t>Pleiotropy</a:t>
            </a:r>
            <a:r>
              <a:rPr lang="en-US" dirty="0" smtClean="0"/>
              <a:t> through action of a mutant protein product is often seen in studies of development</a:t>
            </a:r>
          </a:p>
          <a:p>
            <a:endParaRPr lang="en-US" dirty="0" smtClean="0"/>
          </a:p>
          <a:p>
            <a:r>
              <a:rPr lang="en-US" dirty="0" smtClean="0"/>
              <a:t>For example, in </a:t>
            </a:r>
            <a:r>
              <a:rPr lang="en-US" i="1" dirty="0" smtClean="0"/>
              <a:t>Drosophila</a:t>
            </a:r>
            <a:r>
              <a:rPr lang="en-US" dirty="0" smtClean="0"/>
              <a:t> the hormone called juvenile hormone influences numerous attributes of development and reproduction such as </a:t>
            </a:r>
            <a:r>
              <a:rPr lang="en-US" u="sng" dirty="0" smtClean="0"/>
              <a:t>body size</a:t>
            </a:r>
            <a:r>
              <a:rPr lang="en-US" dirty="0" smtClean="0"/>
              <a:t>, </a:t>
            </a:r>
            <a:r>
              <a:rPr lang="en-US" u="sng" dirty="0" smtClean="0"/>
              <a:t>development time</a:t>
            </a:r>
            <a:r>
              <a:rPr lang="en-US" dirty="0" smtClean="0"/>
              <a:t>, </a:t>
            </a:r>
            <a:r>
              <a:rPr lang="en-US" u="sng" dirty="0" smtClean="0"/>
              <a:t>sexual maturity</a:t>
            </a:r>
            <a:r>
              <a:rPr lang="en-US" dirty="0" smtClean="0"/>
              <a:t>, and </a:t>
            </a:r>
            <a:r>
              <a:rPr lang="en-US" u="sng" dirty="0" smtClean="0"/>
              <a:t>others</a:t>
            </a:r>
            <a:endParaRPr lang="en-US" u="sng"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49</a:t>
            </a:fld>
            <a:endParaRPr lang="en-US"/>
          </a:p>
        </p:txBody>
      </p:sp>
      <p:sp>
        <p:nvSpPr>
          <p:cNvPr id="3" name="TextBox 2"/>
          <p:cNvSpPr txBox="1"/>
          <p:nvPr/>
        </p:nvSpPr>
        <p:spPr>
          <a:xfrm>
            <a:off x="276615" y="1332936"/>
            <a:ext cx="8663067" cy="1384995"/>
          </a:xfrm>
          <a:prstGeom prst="rect">
            <a:avLst/>
          </a:prstGeom>
          <a:solidFill>
            <a:srgbClr val="F9D209"/>
          </a:solidFill>
        </p:spPr>
        <p:txBody>
          <a:bodyPr wrap="square" rtlCol="0">
            <a:spAutoFit/>
          </a:bodyPr>
          <a:lstStyle/>
          <a:p>
            <a:r>
              <a:rPr lang="en-US" sz="2800" b="1" dirty="0" err="1" smtClean="0"/>
              <a:t>Pleiotropy</a:t>
            </a:r>
            <a:r>
              <a:rPr lang="en-US" sz="2800" b="1" dirty="0" smtClean="0"/>
              <a:t>: </a:t>
            </a:r>
            <a:r>
              <a:rPr lang="en-US" sz="2800" b="1" dirty="0"/>
              <a:t>single gene controlling multiple (two or more) traits.</a:t>
            </a:r>
            <a:r>
              <a:rPr lang="en-US" sz="2800" dirty="0"/>
              <a:t> </a:t>
            </a:r>
            <a:r>
              <a:rPr lang="en-US" sz="2800" b="1" dirty="0" smtClean="0"/>
              <a:t> Is </a:t>
            </a:r>
            <a:r>
              <a:rPr lang="en-US" sz="2800" b="1" dirty="0"/>
              <a:t>the alteration of multiple distinct traits by a mutation in a single gene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US" smtClean="0"/>
              <a:t>The Molecular Basis of Dominance</a:t>
            </a:r>
            <a:endParaRPr lang="en-US"/>
          </a:p>
        </p:txBody>
      </p:sp>
      <p:sp>
        <p:nvSpPr>
          <p:cNvPr id="10243" name="Rectangle 3"/>
          <p:cNvSpPr>
            <a:spLocks noGrp="1"/>
          </p:cNvSpPr>
          <p:nvPr>
            <p:ph idx="1"/>
          </p:nvPr>
        </p:nvSpPr>
        <p:spPr>
          <a:xfrm>
            <a:off x="190643" y="1117601"/>
            <a:ext cx="4591046" cy="5138684"/>
          </a:xfrm>
        </p:spPr>
        <p:txBody>
          <a:bodyPr/>
          <a:lstStyle/>
          <a:p>
            <a:r>
              <a:rPr lang="en-US" sz="1800" dirty="0" smtClean="0"/>
              <a:t>The terms </a:t>
            </a:r>
            <a:r>
              <a:rPr lang="en-US" sz="1800" i="1" dirty="0" smtClean="0"/>
              <a:t>dominant</a:t>
            </a:r>
            <a:r>
              <a:rPr lang="en-US" sz="1800" dirty="0" smtClean="0"/>
              <a:t> and </a:t>
            </a:r>
            <a:r>
              <a:rPr lang="en-US" sz="1800" i="1" dirty="0" smtClean="0"/>
              <a:t>recessive</a:t>
            </a:r>
            <a:r>
              <a:rPr lang="en-US" sz="1800" dirty="0" smtClean="0"/>
              <a:t> have a phenotypic basis</a:t>
            </a:r>
          </a:p>
          <a:p>
            <a:endParaRPr lang="en-US" sz="1800" dirty="0" smtClean="0"/>
          </a:p>
          <a:p>
            <a:r>
              <a:rPr lang="en-US" sz="1800" dirty="0"/>
              <a:t>In </a:t>
            </a:r>
            <a:r>
              <a:rPr lang="en-US" sz="1800" dirty="0" smtClean="0"/>
              <a:t>Mendel experiments each </a:t>
            </a:r>
            <a:r>
              <a:rPr lang="en-US" sz="1800" dirty="0"/>
              <a:t>case one form was completely dominant over the other, such that individuals heterozygous for the two alleles showed the dominant </a:t>
            </a:r>
            <a:r>
              <a:rPr lang="en-US" sz="1800" dirty="0" smtClean="0"/>
              <a:t>phenotype</a:t>
            </a:r>
          </a:p>
          <a:p>
            <a:endParaRPr lang="en-US" sz="1800" dirty="0" smtClean="0"/>
          </a:p>
          <a:p>
            <a:r>
              <a:rPr lang="en-US" sz="1800" dirty="0" smtClean="0"/>
              <a:t>However, the dominance of one allele over another is determined by the protein product of that allele</a:t>
            </a:r>
          </a:p>
          <a:p>
            <a:endParaRPr lang="en-US" sz="1800" dirty="0" smtClean="0"/>
          </a:p>
          <a:p>
            <a:r>
              <a:rPr lang="en-US" sz="1800" dirty="0" smtClean="0"/>
              <a:t>The overall phenotype is the consequence of the activities of the protein products of the alleles of the gene</a:t>
            </a:r>
            <a:endParaRPr lang="en-US" sz="1800"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5</a:t>
            </a:fld>
            <a:endParaRPr lang="en-US"/>
          </a:p>
        </p:txBody>
      </p:sp>
      <p:pic>
        <p:nvPicPr>
          <p:cNvPr id="6" name="Picture 5" descr="02_04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287" y="1160313"/>
            <a:ext cx="4200671" cy="54696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smtClean="0"/>
              <a:t>Pleiotropy in Sickle Cell Disease</a:t>
            </a:r>
            <a:endParaRPr lang="en-US"/>
          </a:p>
        </p:txBody>
      </p:sp>
      <p:sp>
        <p:nvSpPr>
          <p:cNvPr id="64515" name="Rectangle 3"/>
          <p:cNvSpPr>
            <a:spLocks noGrp="1"/>
          </p:cNvSpPr>
          <p:nvPr>
            <p:ph idx="1"/>
          </p:nvPr>
        </p:nvSpPr>
        <p:spPr/>
        <p:txBody>
          <a:bodyPr/>
          <a:lstStyle/>
          <a:p>
            <a:r>
              <a:rPr lang="en-US" dirty="0" smtClean="0"/>
              <a:t>Sickle cell disease is an autosomal recessive condition caused by a mutation in the </a:t>
            </a:r>
            <a:r>
              <a:rPr lang="en-US" dirty="0" smtClean="0">
                <a:sym typeface="Symbol" charset="0"/>
              </a:rPr>
              <a:t></a:t>
            </a:r>
            <a:r>
              <a:rPr lang="en-US" dirty="0" smtClean="0"/>
              <a:t>-globin gene</a:t>
            </a:r>
          </a:p>
          <a:p>
            <a:endParaRPr lang="en-US" dirty="0" smtClean="0"/>
          </a:p>
          <a:p>
            <a:r>
              <a:rPr lang="en-US" dirty="0" smtClean="0"/>
              <a:t>Many red blood cells of people with sickle cell disease take on a sickle shape and cause numerous physical problems and complications</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50</a:t>
            </a:fld>
            <a:endParaRPr 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_16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672" y="210312"/>
            <a:ext cx="6772656" cy="6437376"/>
          </a:xfrm>
          <a:prstGeom prst="rect">
            <a:avLst/>
          </a:prstGeom>
        </p:spPr>
      </p:pic>
      <p:sp>
        <p:nvSpPr>
          <p:cNvPr id="4" name="Title 3"/>
          <p:cNvSpPr>
            <a:spLocks noGrp="1"/>
          </p:cNvSpPr>
          <p:nvPr>
            <p:ph type="title"/>
          </p:nvPr>
        </p:nvSpPr>
        <p:spPr/>
        <p:txBody>
          <a:bodyPr>
            <a:normAutofit/>
          </a:bodyPr>
          <a:lstStyle/>
          <a:p>
            <a:r>
              <a:rPr lang="en-US" dirty="0" smtClean="0"/>
              <a:t>Figure </a:t>
            </a:r>
            <a:r>
              <a:rPr lang="en-US" dirty="0"/>
              <a:t>4.16 </a:t>
            </a:r>
            <a:r>
              <a:rPr lang="en-US" dirty="0" err="1"/>
              <a:t>Pleiotropy</a:t>
            </a:r>
            <a:r>
              <a:rPr lang="en-US" dirty="0"/>
              <a:t> in sickle cell disease.</a:t>
            </a:r>
          </a:p>
        </p:txBody>
      </p:sp>
      <p:sp>
        <p:nvSpPr>
          <p:cNvPr id="5" name="Footer Placeholder 4"/>
          <p:cNvSpPr>
            <a:spLocks noGrp="1"/>
          </p:cNvSpPr>
          <p:nvPr>
            <p:ph type="ftr" sz="quarter" idx="11"/>
          </p:nvPr>
        </p:nvSpPr>
        <p:spPr/>
        <p:txBody>
          <a:bodyPr/>
          <a:lstStyle/>
          <a:p>
            <a:r>
              <a:rPr lang="en-US" smtClean="0">
                <a:solidFill>
                  <a:prstClr val="black"/>
                </a:solidFill>
              </a:rPr>
              <a:t>© 2015 Pearson Education, Inc.</a:t>
            </a:r>
            <a:endParaRPr lang="en-US">
              <a:solidFill>
                <a:prstClr val="black"/>
              </a:solidFill>
            </a:endParaRPr>
          </a:p>
        </p:txBody>
      </p:sp>
      <p:sp>
        <p:nvSpPr>
          <p:cNvPr id="3" name="Slide Number Placeholder 2"/>
          <p:cNvSpPr>
            <a:spLocks noGrp="1"/>
          </p:cNvSpPr>
          <p:nvPr>
            <p:ph type="sldNum" sz="quarter" idx="4"/>
          </p:nvPr>
        </p:nvSpPr>
        <p:spPr/>
        <p:txBody>
          <a:bodyPr/>
          <a:lstStyle/>
          <a:p>
            <a:fld id="{3175D263-B741-4A2A-BA87-3856DC545E47}"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200355992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168" y="118229"/>
            <a:ext cx="4565848" cy="3471796"/>
          </a:xfrm>
          <a:prstGeom prst="rect">
            <a:avLst/>
          </a:prstGeom>
        </p:spPr>
      </p:pic>
      <p:sp>
        <p:nvSpPr>
          <p:cNvPr id="4" name="TextBox 3"/>
          <p:cNvSpPr txBox="1"/>
          <p:nvPr/>
        </p:nvSpPr>
        <p:spPr>
          <a:xfrm>
            <a:off x="0" y="3706682"/>
            <a:ext cx="9144000" cy="3170099"/>
          </a:xfrm>
          <a:prstGeom prst="rect">
            <a:avLst/>
          </a:prstGeom>
          <a:noFill/>
        </p:spPr>
        <p:txBody>
          <a:bodyPr wrap="square" rtlCol="0">
            <a:spAutoFit/>
          </a:bodyPr>
          <a:lstStyle/>
          <a:p>
            <a:r>
              <a:rPr lang="en-US" sz="2000" b="1" dirty="0"/>
              <a:t>Chickens and the Frizzle Trait</a:t>
            </a:r>
          </a:p>
          <a:p>
            <a:r>
              <a:rPr lang="en-US" sz="2000" dirty="0"/>
              <a:t>In 1936, researchers Walter </a:t>
            </a:r>
            <a:r>
              <a:rPr lang="en-US" sz="2000" dirty="0" err="1"/>
              <a:t>Landauer</a:t>
            </a:r>
            <a:r>
              <a:rPr lang="en-US" sz="2000" dirty="0"/>
              <a:t> and Elizabeth </a:t>
            </a:r>
            <a:r>
              <a:rPr lang="en-US" sz="2000" dirty="0" err="1"/>
              <a:t>Upham</a:t>
            </a:r>
            <a:r>
              <a:rPr lang="en-US" sz="2000" dirty="0"/>
              <a:t> observed that chickens that expressed the dominant frizzle gene produced </a:t>
            </a:r>
            <a:r>
              <a:rPr lang="en-US" sz="2000" u="sng" dirty="0"/>
              <a:t>feathers that curled outward </a:t>
            </a:r>
            <a:r>
              <a:rPr lang="en-US" sz="2000" dirty="0"/>
              <a:t>rather than lying flat against their bodies (Figure 2). However, this was not the only phenotypic effect of this gene — along with producing defective feathers, the frizzle gene caused the fowl to have </a:t>
            </a:r>
            <a:r>
              <a:rPr lang="en-US" sz="2000" u="sng" dirty="0"/>
              <a:t>abnormal body temperatures</a:t>
            </a:r>
            <a:r>
              <a:rPr lang="en-US" sz="2000" dirty="0"/>
              <a:t>, higher metabolic and blood flow rates, and </a:t>
            </a:r>
            <a:r>
              <a:rPr lang="en-US" sz="2000" u="sng" dirty="0"/>
              <a:t>greater digestive capacity</a:t>
            </a:r>
            <a:r>
              <a:rPr lang="en-US" sz="2000" dirty="0"/>
              <a:t>. Furthermore, chickens who had this allele also </a:t>
            </a:r>
            <a:r>
              <a:rPr lang="en-US" sz="2000" u="sng" dirty="0"/>
              <a:t>laid fewer eggs </a:t>
            </a:r>
            <a:r>
              <a:rPr lang="en-US" sz="2000" dirty="0"/>
              <a:t>than their wild-type counterparts, further highlighting the pleiotropic nature of the frizzle gene.</a:t>
            </a:r>
            <a:endParaRPr lang="en-US" sz="2000" dirty="0"/>
          </a:p>
        </p:txBody>
      </p:sp>
    </p:spTree>
    <p:extLst>
      <p:ext uri="{BB962C8B-B14F-4D97-AF65-F5344CB8AC3E}">
        <p14:creationId xmlns:p14="http://schemas.microsoft.com/office/powerpoint/2010/main" val="2168809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97" y="2712514"/>
            <a:ext cx="8775700" cy="822325"/>
          </a:xfrm>
        </p:spPr>
        <p:txBody>
          <a:bodyPr/>
          <a:lstStyle/>
          <a:p>
            <a:r>
              <a:rPr lang="en-US" dirty="0" smtClean="0"/>
              <a:t>Genes interact among each other to produce a phenotype</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5" name="Slide Number Placeholder 4"/>
          <p:cNvSpPr>
            <a:spLocks noGrp="1"/>
          </p:cNvSpPr>
          <p:nvPr>
            <p:ph type="sldNum" sz="quarter" idx="4"/>
          </p:nvPr>
        </p:nvSpPr>
        <p:spPr/>
        <p:txBody>
          <a:bodyPr/>
          <a:lstStyle/>
          <a:p>
            <a:fld id="{15DF3BED-44A6-421E-B463-11896FF92C37}" type="slidenum">
              <a:rPr lang="en-US" smtClean="0"/>
              <a:t>53</a:t>
            </a:fld>
            <a:endParaRPr lang="en-US"/>
          </a:p>
        </p:txBody>
      </p:sp>
    </p:spTree>
    <p:extLst>
      <p:ext uri="{BB962C8B-B14F-4D97-AF65-F5344CB8AC3E}">
        <p14:creationId xmlns:p14="http://schemas.microsoft.com/office/powerpoint/2010/main" val="164424406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en-US" smtClean="0"/>
              <a:t>4.3 Gene Interaction Modifies Mendelian Ratios</a:t>
            </a:r>
            <a:endParaRPr lang="en-US"/>
          </a:p>
        </p:txBody>
      </p:sp>
      <p:sp>
        <p:nvSpPr>
          <p:cNvPr id="66563" name="Rectangle 3"/>
          <p:cNvSpPr>
            <a:spLocks noGrp="1"/>
          </p:cNvSpPr>
          <p:nvPr>
            <p:ph idx="1"/>
          </p:nvPr>
        </p:nvSpPr>
        <p:spPr>
          <a:xfrm>
            <a:off x="190643" y="1117600"/>
            <a:ext cx="4946489" cy="5260975"/>
          </a:xfrm>
        </p:spPr>
        <p:txBody>
          <a:bodyPr/>
          <a:lstStyle/>
          <a:p>
            <a:r>
              <a:rPr lang="en-US" dirty="0" smtClean="0"/>
              <a:t>Genes work together to build the complex structures and organ systems of plants and animals</a:t>
            </a:r>
          </a:p>
          <a:p>
            <a:endParaRPr lang="en-US" dirty="0" smtClean="0"/>
          </a:p>
          <a:p>
            <a:r>
              <a:rPr lang="en-US" dirty="0" smtClean="0"/>
              <a:t>The collaboration of multiple genes in the production of a single phenotypic characteristic or group of related characteristics is termed </a:t>
            </a:r>
            <a:r>
              <a:rPr lang="en-US" b="1" dirty="0" smtClean="0"/>
              <a:t>gene</a:t>
            </a:r>
            <a:r>
              <a:rPr lang="en-US" dirty="0" smtClean="0"/>
              <a:t> </a:t>
            </a:r>
            <a:r>
              <a:rPr lang="en-US" b="1" dirty="0" smtClean="0"/>
              <a:t>interaction</a:t>
            </a:r>
            <a:endParaRPr lang="en-US" b="1"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54</a:t>
            </a:fld>
            <a:endParaRPr lang="en-US"/>
          </a:p>
        </p:txBody>
      </p:sp>
      <p:pic>
        <p:nvPicPr>
          <p:cNvPr id="5" name="Picture 4" descr="PMC3111417_pone.0019312.g0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27" y="1819954"/>
            <a:ext cx="3923973" cy="38626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en-US" smtClean="0"/>
              <a:t>Gene Interaction in Pathways</a:t>
            </a:r>
            <a:endParaRPr lang="en-US"/>
          </a:p>
        </p:txBody>
      </p:sp>
      <p:sp>
        <p:nvSpPr>
          <p:cNvPr id="67587" name="Rectangle 3"/>
          <p:cNvSpPr>
            <a:spLocks noGrp="1"/>
          </p:cNvSpPr>
          <p:nvPr>
            <p:ph idx="1"/>
          </p:nvPr>
        </p:nvSpPr>
        <p:spPr/>
        <p:txBody>
          <a:bodyPr/>
          <a:lstStyle/>
          <a:p>
            <a:r>
              <a:rPr lang="en-US" i="1" dirty="0" smtClean="0"/>
              <a:t>Single-gene</a:t>
            </a:r>
            <a:r>
              <a:rPr lang="en-US" dirty="0" smtClean="0"/>
              <a:t> </a:t>
            </a:r>
            <a:r>
              <a:rPr lang="en-US" i="1" dirty="0" smtClean="0"/>
              <a:t>trait</a:t>
            </a:r>
            <a:r>
              <a:rPr lang="en-US" dirty="0" smtClean="0"/>
              <a:t> describes an inherited variation of a gene that can produce a mutant phenotype </a:t>
            </a:r>
          </a:p>
          <a:p>
            <a:endParaRPr lang="en-US" dirty="0" smtClean="0"/>
          </a:p>
          <a:p>
            <a:r>
              <a:rPr lang="en-US" dirty="0" smtClean="0"/>
              <a:t>However, this is not a complete depiction of genetic reality</a:t>
            </a:r>
          </a:p>
          <a:p>
            <a:endParaRPr lang="en-US" dirty="0" smtClean="0"/>
          </a:p>
          <a:p>
            <a:r>
              <a:rPr lang="en-US" dirty="0" smtClean="0"/>
              <a:t>For example, </a:t>
            </a:r>
            <a:r>
              <a:rPr lang="en-US" u="sng" dirty="0" smtClean="0"/>
              <a:t>numerous genes contribute to the normal red eye color of </a:t>
            </a:r>
            <a:r>
              <a:rPr lang="en-US" i="1" u="sng" dirty="0" smtClean="0"/>
              <a:t>Drosophila</a:t>
            </a:r>
            <a:r>
              <a:rPr lang="en-US" dirty="0" smtClean="0"/>
              <a:t>, including those responsible for production of eye pigments or transport proteins</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55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r>
              <a:rPr lang="en-US" dirty="0" smtClean="0"/>
              <a:t>Three Genes Involved in </a:t>
            </a:r>
            <a:r>
              <a:rPr lang="en-US" i="1" dirty="0" smtClean="0"/>
              <a:t>Drosophila</a:t>
            </a:r>
            <a:r>
              <a:rPr lang="en-US" dirty="0" smtClean="0"/>
              <a:t> Eye Color</a:t>
            </a:r>
            <a:endParaRPr lang="en-US" dirty="0"/>
          </a:p>
        </p:txBody>
      </p:sp>
      <p:sp>
        <p:nvSpPr>
          <p:cNvPr id="68611" name="Rectangle 3"/>
          <p:cNvSpPr>
            <a:spLocks noGrp="1"/>
          </p:cNvSpPr>
          <p:nvPr>
            <p:ph idx="1"/>
          </p:nvPr>
        </p:nvSpPr>
        <p:spPr/>
        <p:txBody>
          <a:bodyPr/>
          <a:lstStyle/>
          <a:p>
            <a:r>
              <a:rPr lang="en-US" dirty="0" smtClean="0"/>
              <a:t>The </a:t>
            </a:r>
            <a:r>
              <a:rPr lang="en-US" i="1" dirty="0" smtClean="0"/>
              <a:t>brown</a:t>
            </a:r>
            <a:r>
              <a:rPr lang="en-US" dirty="0" smtClean="0"/>
              <a:t> gene produces an enzyme in a pathway that synthesizes a bright red pigment; mutant flies, </a:t>
            </a:r>
            <a:r>
              <a:rPr lang="en-US" i="1" dirty="0" smtClean="0"/>
              <a:t>bb</a:t>
            </a:r>
            <a:r>
              <a:rPr lang="en-US" dirty="0" smtClean="0"/>
              <a:t>, have brown eyes</a:t>
            </a:r>
          </a:p>
          <a:p>
            <a:endParaRPr lang="en-US" dirty="0" smtClean="0"/>
          </a:p>
          <a:p>
            <a:r>
              <a:rPr lang="en-US" dirty="0" smtClean="0"/>
              <a:t>The </a:t>
            </a:r>
            <a:r>
              <a:rPr lang="en-US" i="1" dirty="0" smtClean="0"/>
              <a:t>vermillion</a:t>
            </a:r>
            <a:r>
              <a:rPr lang="en-US" dirty="0" smtClean="0"/>
              <a:t> genes produces an enzyme in a pathway that synthesizes a brown pigment; mutant flies, </a:t>
            </a:r>
            <a:r>
              <a:rPr lang="en-US" i="1" dirty="0" err="1" smtClean="0"/>
              <a:t>vv</a:t>
            </a:r>
            <a:r>
              <a:rPr lang="en-US" dirty="0" smtClean="0"/>
              <a:t>, have bright red eyes</a:t>
            </a:r>
          </a:p>
          <a:p>
            <a:endParaRPr lang="en-US" dirty="0" smtClean="0"/>
          </a:p>
          <a:p>
            <a:r>
              <a:rPr lang="en-US" dirty="0" smtClean="0"/>
              <a:t>The </a:t>
            </a:r>
            <a:r>
              <a:rPr lang="en-US" i="1" dirty="0" smtClean="0"/>
              <a:t>white</a:t>
            </a:r>
            <a:r>
              <a:rPr lang="en-US" dirty="0" smtClean="0"/>
              <a:t> gene encodes a transporter that carries pigment to the eye; flies that do not produce this protein have white eyes</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56</a:t>
            </a:fld>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_18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024" y="210312"/>
            <a:ext cx="4187952" cy="6437376"/>
          </a:xfrm>
          <a:prstGeom prst="rect">
            <a:avLst/>
          </a:prstGeom>
        </p:spPr>
      </p:pic>
      <p:sp>
        <p:nvSpPr>
          <p:cNvPr id="4" name="Title 3"/>
          <p:cNvSpPr>
            <a:spLocks noGrp="1"/>
          </p:cNvSpPr>
          <p:nvPr>
            <p:ph type="title"/>
          </p:nvPr>
        </p:nvSpPr>
        <p:spPr/>
        <p:txBody>
          <a:bodyPr>
            <a:normAutofit/>
          </a:bodyPr>
          <a:lstStyle/>
          <a:p>
            <a:r>
              <a:rPr lang="en-US" dirty="0" smtClean="0"/>
              <a:t>Figure </a:t>
            </a:r>
            <a:r>
              <a:rPr lang="en-US" dirty="0"/>
              <a:t>4.18 Interacting genes control eye color </a:t>
            </a:r>
            <a:r>
              <a:rPr lang="en-US" dirty="0" smtClean="0"/>
              <a:t>in </a:t>
            </a:r>
            <a:r>
              <a:rPr lang="en-US" i="1" dirty="0" smtClean="0"/>
              <a:t>Drosophila</a:t>
            </a:r>
            <a:r>
              <a:rPr lang="en-US" dirty="0"/>
              <a:t>.</a:t>
            </a:r>
          </a:p>
        </p:txBody>
      </p:sp>
      <p:sp>
        <p:nvSpPr>
          <p:cNvPr id="5" name="Footer Placeholder 4"/>
          <p:cNvSpPr>
            <a:spLocks noGrp="1"/>
          </p:cNvSpPr>
          <p:nvPr>
            <p:ph type="ftr" sz="quarter" idx="11"/>
          </p:nvPr>
        </p:nvSpPr>
        <p:spPr/>
        <p:txBody>
          <a:bodyPr/>
          <a:lstStyle/>
          <a:p>
            <a:r>
              <a:rPr lang="en-US" smtClean="0">
                <a:solidFill>
                  <a:prstClr val="black"/>
                </a:solidFill>
              </a:rPr>
              <a:t>© 2015 Pearson Education, Inc.</a:t>
            </a:r>
            <a:endParaRPr lang="en-US">
              <a:solidFill>
                <a:prstClr val="black"/>
              </a:solidFill>
            </a:endParaRPr>
          </a:p>
        </p:txBody>
      </p:sp>
      <p:sp>
        <p:nvSpPr>
          <p:cNvPr id="2" name="Slide Number Placeholder 1"/>
          <p:cNvSpPr>
            <a:spLocks noGrp="1"/>
          </p:cNvSpPr>
          <p:nvPr>
            <p:ph type="sldNum" sz="quarter" idx="4"/>
          </p:nvPr>
        </p:nvSpPr>
        <p:spPr/>
        <p:txBody>
          <a:bodyPr/>
          <a:lstStyle/>
          <a:p>
            <a:fld id="{3175D263-B741-4A2A-BA87-3856DC545E47}"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219515717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en-US" smtClean="0"/>
              <a:t>Four Distinct Types of Genetic Pathways</a:t>
            </a:r>
            <a:endParaRPr lang="en-US"/>
          </a:p>
        </p:txBody>
      </p:sp>
      <p:sp>
        <p:nvSpPr>
          <p:cNvPr id="70659" name="Rectangle 3"/>
          <p:cNvSpPr>
            <a:spLocks noGrp="1"/>
          </p:cNvSpPr>
          <p:nvPr>
            <p:ph idx="1"/>
          </p:nvPr>
        </p:nvSpPr>
        <p:spPr/>
        <p:txBody>
          <a:bodyPr/>
          <a:lstStyle/>
          <a:p>
            <a:r>
              <a:rPr lang="en-US" sz="2600" b="1" dirty="0" smtClean="0"/>
              <a:t>Biosynthetic pathways </a:t>
            </a:r>
            <a:r>
              <a:rPr lang="en-US" sz="2600" dirty="0" smtClean="0"/>
              <a:t>involve networks of interacting genes building complex compounds as the end product</a:t>
            </a:r>
          </a:p>
          <a:p>
            <a:endParaRPr lang="en-US" sz="2600" dirty="0" smtClean="0"/>
          </a:p>
          <a:p>
            <a:r>
              <a:rPr lang="en-US" sz="2600" b="1" dirty="0" smtClean="0"/>
              <a:t>Degradation pathways </a:t>
            </a:r>
            <a:r>
              <a:rPr lang="en-US" sz="2600" dirty="0" smtClean="0"/>
              <a:t>involve networks of interacting genes that break down compounds into intermediate compounds</a:t>
            </a:r>
          </a:p>
          <a:p>
            <a:endParaRPr lang="en-US" sz="2600" dirty="0" smtClean="0"/>
          </a:p>
          <a:p>
            <a:r>
              <a:rPr lang="en-US" sz="2600" b="1" dirty="0" smtClean="0"/>
              <a:t>Signal transduction pathways </a:t>
            </a:r>
            <a:r>
              <a:rPr lang="en-US" sz="2600" dirty="0" smtClean="0"/>
              <a:t>receive chemical signals from outside a cell and initiate a response inside the cell</a:t>
            </a:r>
          </a:p>
          <a:p>
            <a:endParaRPr lang="en-US" sz="2600" dirty="0" smtClean="0"/>
          </a:p>
          <a:p>
            <a:r>
              <a:rPr lang="en-US" sz="2600" b="1" dirty="0" smtClean="0"/>
              <a:t>Developmental pathways </a:t>
            </a:r>
            <a:r>
              <a:rPr lang="en-US" sz="2600" dirty="0" smtClean="0"/>
              <a:t>direct growth, development, and differentiation of body parts and structures</a:t>
            </a:r>
            <a:endParaRPr lang="en-US" sz="2600" dirty="0"/>
          </a:p>
        </p:txBody>
      </p:sp>
      <p:sp>
        <p:nvSpPr>
          <p:cNvPr id="2" name="Slide Number Placeholder 1"/>
          <p:cNvSpPr>
            <a:spLocks noGrp="1"/>
          </p:cNvSpPr>
          <p:nvPr>
            <p:ph type="sldNum" sz="quarter" idx="4"/>
          </p:nvPr>
        </p:nvSpPr>
        <p:spPr/>
        <p:txBody>
          <a:bodyPr/>
          <a:lstStyle/>
          <a:p>
            <a:fld id="{15DF3BED-44A6-421E-B463-11896FF92C37}" type="slidenum">
              <a:rPr lang="en-US" smtClean="0"/>
              <a:t>58</a:t>
            </a:fld>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dirty="0" smtClean="0"/>
              <a:t>The One Gene–One Enzyme Hypothesis</a:t>
            </a:r>
            <a:endParaRPr lang="en-US" dirty="0"/>
          </a:p>
        </p:txBody>
      </p:sp>
      <p:sp>
        <p:nvSpPr>
          <p:cNvPr id="71683" name="Rectangle 3"/>
          <p:cNvSpPr>
            <a:spLocks noGrp="1"/>
          </p:cNvSpPr>
          <p:nvPr>
            <p:ph idx="1"/>
          </p:nvPr>
        </p:nvSpPr>
        <p:spPr/>
        <p:txBody>
          <a:bodyPr/>
          <a:lstStyle/>
          <a:p>
            <a:r>
              <a:rPr lang="en-US" dirty="0" smtClean="0"/>
              <a:t>George Beadle and Edward Tatum were among the first to investigate biosynthetic pathways, and laid the groundwork for later examination of genetic pathways</a:t>
            </a:r>
          </a:p>
          <a:p>
            <a:endParaRPr lang="en-US" dirty="0" smtClean="0"/>
          </a:p>
          <a:p>
            <a:r>
              <a:rPr lang="en-US" dirty="0" smtClean="0"/>
              <a:t>Their proposal, the </a:t>
            </a:r>
            <a:r>
              <a:rPr lang="en-US" b="1" dirty="0" smtClean="0"/>
              <a:t>one</a:t>
            </a:r>
            <a:r>
              <a:rPr lang="en-US" dirty="0" smtClean="0"/>
              <a:t> </a:t>
            </a:r>
            <a:r>
              <a:rPr lang="en-US" b="1" dirty="0" smtClean="0"/>
              <a:t>gene–one</a:t>
            </a:r>
            <a:r>
              <a:rPr lang="en-US" dirty="0" smtClean="0"/>
              <a:t> </a:t>
            </a:r>
            <a:r>
              <a:rPr lang="en-US" b="1" dirty="0" smtClean="0"/>
              <a:t>enzyme</a:t>
            </a:r>
            <a:r>
              <a:rPr lang="en-US" dirty="0" smtClean="0"/>
              <a:t> hypothesis, came out of their </a:t>
            </a:r>
            <a:r>
              <a:rPr lang="en-US" dirty="0" smtClean="0"/>
              <a:t>experiments</a:t>
            </a:r>
          </a:p>
          <a:p>
            <a:endParaRPr lang="en-US" dirty="0" smtClean="0"/>
          </a:p>
          <a:p>
            <a:r>
              <a:rPr lang="en-US" dirty="0"/>
              <a:t>Each gene produces an enzyme, and each enzyme has a specific role in a biosynthetic pathway that produces the phenotype</a:t>
            </a:r>
          </a:p>
          <a:p>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59</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smtClean="0"/>
              <a:t>Incomplete Dominance</a:t>
            </a:r>
            <a:endParaRPr lang="en-US"/>
          </a:p>
        </p:txBody>
      </p:sp>
      <p:sp>
        <p:nvSpPr>
          <p:cNvPr id="22531" name="Rectangle 3"/>
          <p:cNvSpPr>
            <a:spLocks noGrp="1"/>
          </p:cNvSpPr>
          <p:nvPr>
            <p:ph idx="1"/>
          </p:nvPr>
        </p:nvSpPr>
        <p:spPr>
          <a:xfrm>
            <a:off x="190643" y="1117601"/>
            <a:ext cx="4685112" cy="5123004"/>
          </a:xfrm>
        </p:spPr>
        <p:txBody>
          <a:bodyPr/>
          <a:lstStyle/>
          <a:p>
            <a:r>
              <a:rPr lang="en-US" sz="2000" dirty="0" smtClean="0"/>
              <a:t>Often the dominance of one allele over the other is not complete; in this case, allele designations such as </a:t>
            </a:r>
            <a:r>
              <a:rPr lang="en-US" sz="2000" i="1" dirty="0" smtClean="0"/>
              <a:t>A</a:t>
            </a:r>
            <a:r>
              <a:rPr lang="en-US" sz="2000" i="1" baseline="30000" dirty="0" smtClean="0"/>
              <a:t>1</a:t>
            </a:r>
            <a:r>
              <a:rPr lang="en-US" sz="2000" dirty="0" smtClean="0"/>
              <a:t>, </a:t>
            </a:r>
            <a:r>
              <a:rPr lang="en-US" sz="2000" i="1" dirty="0" smtClean="0"/>
              <a:t>A</a:t>
            </a:r>
            <a:r>
              <a:rPr lang="en-US" sz="2000" i="1" baseline="30000" dirty="0" smtClean="0"/>
              <a:t>2</a:t>
            </a:r>
            <a:r>
              <a:rPr lang="en-US" sz="2000" dirty="0" smtClean="0"/>
              <a:t> or </a:t>
            </a:r>
            <a:r>
              <a:rPr lang="en-US" sz="2000" i="1" dirty="0" smtClean="0"/>
              <a:t>B</a:t>
            </a:r>
            <a:r>
              <a:rPr lang="en-US" sz="2000" i="1" baseline="30000" dirty="0" smtClean="0"/>
              <a:t>1</a:t>
            </a:r>
            <a:r>
              <a:rPr lang="en-US" sz="2000" dirty="0" smtClean="0"/>
              <a:t>, </a:t>
            </a:r>
            <a:r>
              <a:rPr lang="en-US" sz="2000" i="1" dirty="0" smtClean="0"/>
              <a:t>B</a:t>
            </a:r>
            <a:r>
              <a:rPr lang="en-US" sz="2000" i="1" baseline="30000" dirty="0" smtClean="0"/>
              <a:t>2</a:t>
            </a:r>
            <a:r>
              <a:rPr lang="en-US" sz="2000" dirty="0" smtClean="0"/>
              <a:t> are used instead of </a:t>
            </a:r>
            <a:r>
              <a:rPr lang="en-US" sz="2000" i="1" dirty="0" smtClean="0"/>
              <a:t>A</a:t>
            </a:r>
            <a:r>
              <a:rPr lang="en-US" sz="2000" dirty="0" smtClean="0"/>
              <a:t>, </a:t>
            </a:r>
            <a:r>
              <a:rPr lang="en-US" sz="2000" i="1" dirty="0" smtClean="0"/>
              <a:t>a</a:t>
            </a:r>
            <a:r>
              <a:rPr lang="en-US" sz="2000" dirty="0" smtClean="0"/>
              <a:t> or </a:t>
            </a:r>
            <a:r>
              <a:rPr lang="en-US" sz="2000" i="1" dirty="0" smtClean="0"/>
              <a:t>B</a:t>
            </a:r>
            <a:r>
              <a:rPr lang="en-US" sz="2000" dirty="0" smtClean="0"/>
              <a:t>, </a:t>
            </a:r>
            <a:r>
              <a:rPr lang="en-US" sz="2000" i="1" dirty="0" smtClean="0"/>
              <a:t>b</a:t>
            </a:r>
          </a:p>
          <a:p>
            <a:endParaRPr lang="en-US" sz="2000" dirty="0" smtClean="0"/>
          </a:p>
          <a:p>
            <a:r>
              <a:rPr lang="en-US" sz="2000" b="1" dirty="0" smtClean="0"/>
              <a:t>Incomplete</a:t>
            </a:r>
            <a:r>
              <a:rPr lang="en-US" sz="2000" dirty="0" smtClean="0"/>
              <a:t> </a:t>
            </a:r>
            <a:r>
              <a:rPr lang="en-US" sz="2000" b="1" dirty="0" smtClean="0"/>
              <a:t>dominance</a:t>
            </a:r>
            <a:r>
              <a:rPr lang="en-US" sz="2000" dirty="0" smtClean="0"/>
              <a:t>, or </a:t>
            </a:r>
            <a:r>
              <a:rPr lang="en-US" sz="2000" b="1" dirty="0" smtClean="0"/>
              <a:t>partial</a:t>
            </a:r>
            <a:r>
              <a:rPr lang="en-US" sz="2000" dirty="0" smtClean="0"/>
              <a:t> </a:t>
            </a:r>
            <a:r>
              <a:rPr lang="en-US" sz="2000" b="1" dirty="0" smtClean="0"/>
              <a:t>dominance</a:t>
            </a:r>
            <a:r>
              <a:rPr lang="en-US" sz="2000" dirty="0" smtClean="0"/>
              <a:t>, is when </a:t>
            </a:r>
            <a:r>
              <a:rPr lang="en-US" sz="2000" u="sng" dirty="0" smtClean="0"/>
              <a:t>heterozygous individuals display intermediate phenotypes between either homozygous type </a:t>
            </a:r>
          </a:p>
          <a:p>
            <a:endParaRPr lang="en-US" sz="2000" dirty="0" smtClean="0"/>
          </a:p>
          <a:p>
            <a:r>
              <a:rPr lang="en-US" sz="2000" dirty="0" smtClean="0"/>
              <a:t>Typically the heterozygote is more similar to one of the homozygous types than the other</a:t>
            </a:r>
            <a:endParaRPr lang="en-US" sz="2000"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6</a:t>
            </a:fld>
            <a:endParaRPr lang="en-US"/>
          </a:p>
        </p:txBody>
      </p:sp>
      <p:pic>
        <p:nvPicPr>
          <p:cNvPr id="3" name="Picture 2" descr="Incomplete_dominance.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758" y="1771828"/>
            <a:ext cx="4516496" cy="4155176"/>
          </a:xfrm>
          <a:prstGeom prst="rect">
            <a:avLst/>
          </a:prstGeom>
        </p:spPr>
      </p:pic>
    </p:spTree>
    <p:extLst>
      <p:ext uri="{BB962C8B-B14F-4D97-AF65-F5344CB8AC3E}">
        <p14:creationId xmlns:p14="http://schemas.microsoft.com/office/powerpoint/2010/main" val="238637145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en-US" smtClean="0"/>
              <a:t>More Recent Adjustments to the Hypothesis</a:t>
            </a:r>
            <a:endParaRPr lang="en-US"/>
          </a:p>
        </p:txBody>
      </p:sp>
      <p:sp>
        <p:nvSpPr>
          <p:cNvPr id="73731" name="Rectangle 3"/>
          <p:cNvSpPr>
            <a:spLocks noGrp="1"/>
          </p:cNvSpPr>
          <p:nvPr>
            <p:ph idx="1"/>
          </p:nvPr>
        </p:nvSpPr>
        <p:spPr/>
        <p:txBody>
          <a:bodyPr/>
          <a:lstStyle/>
          <a:p>
            <a:r>
              <a:rPr lang="en-US" dirty="0" smtClean="0"/>
              <a:t>Some </a:t>
            </a:r>
            <a:r>
              <a:rPr lang="en-US" dirty="0" smtClean="0"/>
              <a:t>genes </a:t>
            </a:r>
            <a:r>
              <a:rPr lang="en-US" dirty="0" smtClean="0"/>
              <a:t>produce </a:t>
            </a:r>
            <a:r>
              <a:rPr lang="en-US" dirty="0" smtClean="0"/>
              <a:t>transport molecules, </a:t>
            </a:r>
            <a:r>
              <a:rPr lang="en-US" dirty="0" smtClean="0"/>
              <a:t>structural, or regulatory proteins, rather than enzymes</a:t>
            </a:r>
          </a:p>
          <a:p>
            <a:endParaRPr lang="en-US" dirty="0" smtClean="0"/>
          </a:p>
          <a:p>
            <a:r>
              <a:rPr lang="en-US" dirty="0" smtClean="0"/>
              <a:t>Some genes produce RNAs rather than proteins</a:t>
            </a:r>
          </a:p>
          <a:p>
            <a:endParaRPr lang="en-US" dirty="0" smtClean="0"/>
          </a:p>
          <a:p>
            <a:r>
              <a:rPr lang="en-US" dirty="0" smtClean="0"/>
              <a:t>Some proteins (e.g., </a:t>
            </a:r>
            <a:r>
              <a:rPr lang="en-US" dirty="0" smtClean="0">
                <a:sym typeface="Symbol" charset="0"/>
              </a:rPr>
              <a:t></a:t>
            </a:r>
            <a:r>
              <a:rPr lang="en-US" dirty="0" smtClean="0"/>
              <a:t>-globin) must join with other proteins to acquire a function</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60</a:t>
            </a:fld>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8" y="2861190"/>
            <a:ext cx="8775700" cy="822325"/>
          </a:xfrm>
        </p:spPr>
        <p:txBody>
          <a:bodyPr/>
          <a:lstStyle/>
          <a:p>
            <a:r>
              <a:rPr lang="en-US" dirty="0"/>
              <a:t>Epistasis: Gene Interaction and Phenotype Effects</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5" name="Slide Number Placeholder 4"/>
          <p:cNvSpPr>
            <a:spLocks noGrp="1"/>
          </p:cNvSpPr>
          <p:nvPr>
            <p:ph type="sldNum" sz="quarter" idx="4"/>
          </p:nvPr>
        </p:nvSpPr>
        <p:spPr/>
        <p:txBody>
          <a:bodyPr/>
          <a:lstStyle/>
          <a:p>
            <a:fld id="{15DF3BED-44A6-421E-B463-11896FF92C37}" type="slidenum">
              <a:rPr lang="en-US" smtClean="0"/>
              <a:t>61</a:t>
            </a:fld>
            <a:endParaRPr lang="en-US"/>
          </a:p>
        </p:txBody>
      </p:sp>
    </p:spTree>
    <p:extLst>
      <p:ext uri="{BB962C8B-B14F-4D97-AF65-F5344CB8AC3E}">
        <p14:creationId xmlns:p14="http://schemas.microsoft.com/office/powerpoint/2010/main" val="3027791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r>
              <a:rPr lang="en-US" smtClean="0"/>
              <a:t>Epistasis and Its Results</a:t>
            </a:r>
            <a:endParaRPr lang="en-US"/>
          </a:p>
        </p:txBody>
      </p:sp>
      <p:sp>
        <p:nvSpPr>
          <p:cNvPr id="78851" name="Rectangle 3"/>
          <p:cNvSpPr>
            <a:spLocks noGrp="1"/>
          </p:cNvSpPr>
          <p:nvPr>
            <p:ph idx="1"/>
          </p:nvPr>
        </p:nvSpPr>
        <p:spPr/>
        <p:txBody>
          <a:bodyPr/>
          <a:lstStyle/>
          <a:p>
            <a:r>
              <a:rPr lang="en-US" sz="2400" dirty="0"/>
              <a:t>Did you know that genes can mask each other's presence or combine to produce an entirely new trait</a:t>
            </a:r>
            <a:r>
              <a:rPr lang="en-US" sz="2400" dirty="0" smtClean="0"/>
              <a:t>?</a:t>
            </a:r>
          </a:p>
          <a:p>
            <a:endParaRPr lang="en-US" sz="2400" dirty="0"/>
          </a:p>
          <a:p>
            <a:r>
              <a:rPr lang="en-US" sz="2400" dirty="0" smtClean="0"/>
              <a:t>Epistasis </a:t>
            </a:r>
            <a:r>
              <a:rPr lang="en-US" sz="2400" dirty="0"/>
              <a:t>describes how gene interactions can affect phenotypes. </a:t>
            </a:r>
            <a:r>
              <a:rPr lang="en-US" sz="2400" u="sng" dirty="0" smtClean="0"/>
              <a:t>Genes</a:t>
            </a:r>
            <a:r>
              <a:rPr lang="en-US" sz="2400" dirty="0"/>
              <a:t> </a:t>
            </a:r>
            <a:r>
              <a:rPr lang="en-US" sz="2400" u="sng" dirty="0" smtClean="0"/>
              <a:t>work </a:t>
            </a:r>
            <a:r>
              <a:rPr lang="en-US" sz="2400" u="sng" dirty="0" smtClean="0"/>
              <a:t>together to produce the end </a:t>
            </a:r>
            <a:r>
              <a:rPr lang="en-US" sz="2400" u="sng" dirty="0" smtClean="0"/>
              <a:t>product</a:t>
            </a:r>
          </a:p>
          <a:p>
            <a:endParaRPr lang="en-US" sz="2400" dirty="0" smtClean="0"/>
          </a:p>
          <a:p>
            <a:r>
              <a:rPr lang="en-US" sz="2400" u="sng" dirty="0" smtClean="0"/>
              <a:t>Mutation of one gene in a pathway may prevent the  production of the end product</a:t>
            </a:r>
          </a:p>
          <a:p>
            <a:endParaRPr lang="en-US" sz="2400" dirty="0" smtClean="0"/>
          </a:p>
          <a:p>
            <a:r>
              <a:rPr lang="en-US" sz="2400" dirty="0" smtClean="0"/>
              <a:t>Gene interaction can lead to altered </a:t>
            </a:r>
            <a:r>
              <a:rPr lang="en-US" sz="2400" dirty="0" err="1" smtClean="0"/>
              <a:t>phentoypic</a:t>
            </a:r>
            <a:r>
              <a:rPr lang="en-US" sz="2400" dirty="0" smtClean="0"/>
              <a:t> ratios of wild-type and mutant progeny</a:t>
            </a:r>
          </a:p>
          <a:p>
            <a:endParaRPr lang="en-US" sz="2400" dirty="0" smtClean="0"/>
          </a:p>
        </p:txBody>
      </p:sp>
      <p:sp>
        <p:nvSpPr>
          <p:cNvPr id="2" name="Slide Number Placeholder 1"/>
          <p:cNvSpPr>
            <a:spLocks noGrp="1"/>
          </p:cNvSpPr>
          <p:nvPr>
            <p:ph type="sldNum" sz="quarter" idx="4"/>
          </p:nvPr>
        </p:nvSpPr>
        <p:spPr/>
        <p:txBody>
          <a:bodyPr/>
          <a:lstStyle/>
          <a:p>
            <a:fld id="{15DF3BED-44A6-421E-B463-11896FF92C37}" type="slidenum">
              <a:rPr lang="en-US" smtClean="0"/>
              <a:t>62</a:t>
            </a:fld>
            <a:endParaRPr lang="en-US"/>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pistasis</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5" name="Slide Number Placeholder 4"/>
          <p:cNvSpPr>
            <a:spLocks noGrp="1"/>
          </p:cNvSpPr>
          <p:nvPr>
            <p:ph type="sldNum" sz="quarter" idx="4"/>
          </p:nvPr>
        </p:nvSpPr>
        <p:spPr/>
        <p:txBody>
          <a:bodyPr/>
          <a:lstStyle/>
          <a:p>
            <a:fld id="{15DF3BED-44A6-421E-B463-11896FF92C37}" type="slidenum">
              <a:rPr lang="en-US" smtClean="0"/>
              <a:t>63</a:t>
            </a:fld>
            <a:endParaRPr lang="en-US"/>
          </a:p>
        </p:txBody>
      </p:sp>
      <p:sp>
        <p:nvSpPr>
          <p:cNvPr id="6" name="Rectangle 5"/>
          <p:cNvSpPr/>
          <p:nvPr/>
        </p:nvSpPr>
        <p:spPr bwMode="auto">
          <a:xfrm>
            <a:off x="231206" y="1258513"/>
            <a:ext cx="8612774" cy="943113"/>
          </a:xfrm>
          <a:prstGeom prst="rect">
            <a:avLst/>
          </a:prstGeom>
          <a:solidFill>
            <a:srgbClr val="F9D2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t>Epistasis</a:t>
            </a:r>
            <a:r>
              <a:rPr lang="en-US" dirty="0"/>
              <a:t>: </a:t>
            </a:r>
            <a:r>
              <a:rPr lang="en-US" u="sng" dirty="0"/>
              <a:t>an allele of one gene modifies or prevents expression of alleles at another gene</a:t>
            </a:r>
            <a:endParaRPr lang="en-US" u="sng" dirty="0"/>
          </a:p>
        </p:txBody>
      </p:sp>
      <p:pic>
        <p:nvPicPr>
          <p:cNvPr id="7" name="Picture 6" descr="Epistatic_hai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889" y="2642609"/>
            <a:ext cx="4814711" cy="3844891"/>
          </a:xfrm>
          <a:prstGeom prst="rect">
            <a:avLst/>
          </a:prstGeom>
        </p:spPr>
      </p:pic>
    </p:spTree>
    <p:extLst>
      <p:ext uri="{BB962C8B-B14F-4D97-AF65-F5344CB8AC3E}">
        <p14:creationId xmlns:p14="http://schemas.microsoft.com/office/powerpoint/2010/main" val="273332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en-US" smtClean="0"/>
              <a:t>Epistatic Interactions</a:t>
            </a:r>
            <a:endParaRPr lang="en-US"/>
          </a:p>
        </p:txBody>
      </p:sp>
      <p:sp>
        <p:nvSpPr>
          <p:cNvPr id="79875" name="Rectangle 3"/>
          <p:cNvSpPr>
            <a:spLocks noGrp="1"/>
          </p:cNvSpPr>
          <p:nvPr>
            <p:ph idx="1"/>
          </p:nvPr>
        </p:nvSpPr>
        <p:spPr/>
        <p:txBody>
          <a:bodyPr/>
          <a:lstStyle/>
          <a:p>
            <a:r>
              <a:rPr lang="en-US" dirty="0" smtClean="0"/>
              <a:t>A minimum of two genes are required for </a:t>
            </a:r>
            <a:r>
              <a:rPr lang="en-US" b="1" dirty="0" err="1" smtClean="0"/>
              <a:t>epistatic</a:t>
            </a:r>
            <a:r>
              <a:rPr lang="en-US" dirty="0" smtClean="0"/>
              <a:t> </a:t>
            </a:r>
            <a:r>
              <a:rPr lang="en-US" b="1" dirty="0" smtClean="0"/>
              <a:t>interactions</a:t>
            </a:r>
            <a:r>
              <a:rPr lang="en-US" dirty="0" smtClean="0"/>
              <a:t>; these usually participate in the same pathway</a:t>
            </a:r>
          </a:p>
          <a:p>
            <a:endParaRPr lang="en-US" dirty="0" smtClean="0"/>
          </a:p>
          <a:p>
            <a:r>
              <a:rPr lang="en-US" dirty="0" smtClean="0"/>
              <a:t>Epistasis is readily detected among progeny of dihybrid crosses involving genes with both dominant and recessive alleles</a:t>
            </a:r>
          </a:p>
          <a:p>
            <a:endParaRPr lang="en-US" dirty="0" smtClean="0"/>
          </a:p>
          <a:p>
            <a:r>
              <a:rPr lang="en-US" dirty="0" smtClean="0"/>
              <a:t>There are six ways epistasis could affect the predicted 9:3:3:1 dihybrid ratio</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_20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828800"/>
            <a:ext cx="8546592" cy="3200400"/>
          </a:xfrm>
          <a:prstGeom prst="rect">
            <a:avLst/>
          </a:prstGeom>
        </p:spPr>
      </p:pic>
      <p:sp>
        <p:nvSpPr>
          <p:cNvPr id="4" name="Title 3"/>
          <p:cNvSpPr>
            <a:spLocks noGrp="1"/>
          </p:cNvSpPr>
          <p:nvPr>
            <p:ph type="title"/>
          </p:nvPr>
        </p:nvSpPr>
        <p:spPr/>
        <p:txBody>
          <a:bodyPr/>
          <a:lstStyle/>
          <a:p>
            <a:r>
              <a:rPr lang="en-US" dirty="0"/>
              <a:t>Figure 4.20 Patterns resulting from </a:t>
            </a:r>
            <a:r>
              <a:rPr lang="en-US" dirty="0" err="1"/>
              <a:t>epistatic</a:t>
            </a:r>
            <a:r>
              <a:rPr lang="en-US" dirty="0"/>
              <a:t> gene interaction.</a:t>
            </a:r>
          </a:p>
        </p:txBody>
      </p:sp>
      <p:sp>
        <p:nvSpPr>
          <p:cNvPr id="5" name="Footer Placeholder 4"/>
          <p:cNvSpPr>
            <a:spLocks noGrp="1"/>
          </p:cNvSpPr>
          <p:nvPr>
            <p:ph type="ftr" sz="quarter" idx="11"/>
          </p:nvPr>
        </p:nvSpPr>
        <p:spPr/>
        <p:txBody>
          <a:bodyPr/>
          <a:lstStyle/>
          <a:p>
            <a:r>
              <a:rPr lang="en-US" smtClean="0">
                <a:solidFill>
                  <a:prstClr val="black"/>
                </a:solidFill>
              </a:rPr>
              <a:t>© 2015 Pearson Education, Inc.</a:t>
            </a:r>
            <a:endParaRPr lang="en-US">
              <a:solidFill>
                <a:prstClr val="black"/>
              </a:solidFill>
            </a:endParaRPr>
          </a:p>
        </p:txBody>
      </p:sp>
      <p:sp>
        <p:nvSpPr>
          <p:cNvPr id="2" name="Slide Number Placeholder 1"/>
          <p:cNvSpPr>
            <a:spLocks noGrp="1"/>
          </p:cNvSpPr>
          <p:nvPr>
            <p:ph type="sldNum" sz="quarter" idx="4"/>
          </p:nvPr>
        </p:nvSpPr>
        <p:spPr/>
        <p:txBody>
          <a:bodyPr/>
          <a:lstStyle/>
          <a:p>
            <a:fld id="{3175D263-B741-4A2A-BA87-3856DC545E47}"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141372430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lstStyle/>
          <a:p>
            <a:r>
              <a:rPr lang="en-US" smtClean="0"/>
              <a:t>No Interaction (9:3:3:1 Ratio)</a:t>
            </a:r>
            <a:endParaRPr lang="en-US"/>
          </a:p>
        </p:txBody>
      </p:sp>
      <p:sp>
        <p:nvSpPr>
          <p:cNvPr id="81923" name="Rectangle 3"/>
          <p:cNvSpPr>
            <a:spLocks noGrp="1"/>
          </p:cNvSpPr>
          <p:nvPr>
            <p:ph idx="1"/>
          </p:nvPr>
        </p:nvSpPr>
        <p:spPr/>
        <p:txBody>
          <a:bodyPr/>
          <a:lstStyle/>
          <a:p>
            <a:r>
              <a:rPr lang="en-US" dirty="0" smtClean="0"/>
              <a:t>The expected 9:3:3:1 ratio is seen in the absence of epistasis: when the genes do not interact to change the expression of one another</a:t>
            </a:r>
          </a:p>
          <a:p>
            <a:endParaRPr lang="en-US" dirty="0" smtClean="0"/>
          </a:p>
          <a:p>
            <a:r>
              <a:rPr lang="en-US" dirty="0" smtClean="0"/>
              <a:t>For example, crosses involving the genes contributing </a:t>
            </a:r>
            <a:r>
              <a:rPr lang="en-US" dirty="0" smtClean="0"/>
              <a:t>for the </a:t>
            </a:r>
            <a:r>
              <a:rPr lang="en-US" dirty="0"/>
              <a:t>M</a:t>
            </a:r>
            <a:r>
              <a:rPr lang="en-US" dirty="0" smtClean="0"/>
              <a:t>endel peas color and shape or for </a:t>
            </a:r>
            <a:r>
              <a:rPr lang="en-US" dirty="0" smtClean="0"/>
              <a:t>feather color in budgerigar parakeets (</a:t>
            </a:r>
            <a:r>
              <a:rPr lang="ja-JP" altLang="en-US" dirty="0" smtClean="0"/>
              <a:t>“</a:t>
            </a:r>
            <a:r>
              <a:rPr lang="en-US" dirty="0" smtClean="0"/>
              <a:t>budgies</a:t>
            </a:r>
            <a:r>
              <a:rPr lang="ja-JP" altLang="en-US" dirty="0" smtClean="0"/>
              <a:t>”</a:t>
            </a:r>
            <a:r>
              <a:rPr lang="en-US" altLang="ja-JP" dirty="0" smtClean="0"/>
              <a:t>)</a:t>
            </a:r>
            <a:endParaRPr lang="en-US" dirty="0" smtClean="0"/>
          </a:p>
          <a:p>
            <a:endParaRPr lang="en-US" dirty="0" smtClean="0"/>
          </a:p>
          <a:p>
            <a:r>
              <a:rPr lang="en-US" dirty="0" smtClean="0"/>
              <a:t>When pure-breeding blue budgies (</a:t>
            </a:r>
            <a:r>
              <a:rPr lang="en-US" i="1" dirty="0" err="1" smtClean="0"/>
              <a:t>BByy</a:t>
            </a:r>
            <a:r>
              <a:rPr lang="en-US" dirty="0" smtClean="0"/>
              <a:t>) are crossed to pure-breeding yellow budgies (</a:t>
            </a:r>
            <a:r>
              <a:rPr lang="en-US" i="1" dirty="0" err="1" smtClean="0"/>
              <a:t>bbYY</a:t>
            </a:r>
            <a:r>
              <a:rPr lang="en-US" dirty="0" smtClean="0"/>
              <a:t>), the F</a:t>
            </a:r>
            <a:r>
              <a:rPr lang="en-US" baseline="-25000" dirty="0" smtClean="0"/>
              <a:t>1</a:t>
            </a:r>
            <a:r>
              <a:rPr lang="en-US" dirty="0" smtClean="0"/>
              <a:t> all have wild-type green feathers (</a:t>
            </a:r>
            <a:r>
              <a:rPr lang="en-US" i="1" dirty="0" err="1" smtClean="0"/>
              <a:t>BbYy</a:t>
            </a:r>
            <a:r>
              <a:rPr lang="en-US" dirty="0" smtClean="0"/>
              <a:t>)</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2_11Figur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72" y="126752"/>
            <a:ext cx="8296656" cy="6437376"/>
          </a:xfrm>
          <a:prstGeom prst="rect">
            <a:avLst/>
          </a:prstGeom>
        </p:spPr>
      </p:pic>
    </p:spTree>
    <p:extLst>
      <p:ext uri="{BB962C8B-B14F-4D97-AF65-F5344CB8AC3E}">
        <p14:creationId xmlns:p14="http://schemas.microsoft.com/office/powerpoint/2010/main" val="947453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r>
              <a:rPr lang="en-US" dirty="0" smtClean="0"/>
              <a:t>Results of F</a:t>
            </a:r>
            <a:r>
              <a:rPr lang="en-US" baseline="-25000" dirty="0" smtClean="0"/>
              <a:t>1</a:t>
            </a:r>
            <a:r>
              <a:rPr lang="en-US" dirty="0" smtClean="0"/>
              <a:t> </a:t>
            </a:r>
            <a:r>
              <a:rPr lang="en-US" dirty="0" smtClean="0">
                <a:sym typeface="Symbol" panose="05050102010706020507" pitchFamily="18" charset="2"/>
              </a:rPr>
              <a:t></a:t>
            </a:r>
            <a:r>
              <a:rPr lang="en-US" dirty="0" smtClean="0"/>
              <a:t> F</a:t>
            </a:r>
            <a:r>
              <a:rPr lang="en-US" baseline="-25000" dirty="0" smtClean="0"/>
              <a:t>1</a:t>
            </a:r>
            <a:endParaRPr lang="en-US" baseline="-25000" dirty="0"/>
          </a:p>
        </p:txBody>
      </p:sp>
      <p:sp>
        <p:nvSpPr>
          <p:cNvPr id="82947" name="Rectangle 3"/>
          <p:cNvSpPr>
            <a:spLocks noGrp="1"/>
          </p:cNvSpPr>
          <p:nvPr>
            <p:ph idx="1"/>
          </p:nvPr>
        </p:nvSpPr>
        <p:spPr/>
        <p:txBody>
          <a:bodyPr/>
          <a:lstStyle/>
          <a:p>
            <a:r>
              <a:rPr lang="en-US" dirty="0" smtClean="0"/>
              <a:t>When the F</a:t>
            </a:r>
            <a:r>
              <a:rPr lang="en-US" baseline="-25000" dirty="0" smtClean="0"/>
              <a:t>1</a:t>
            </a:r>
            <a:r>
              <a:rPr lang="en-US" dirty="0" smtClean="0"/>
              <a:t> are interbred, the F</a:t>
            </a:r>
            <a:r>
              <a:rPr lang="en-US" baseline="-25000" dirty="0" smtClean="0"/>
              <a:t>2</a:t>
            </a:r>
            <a:r>
              <a:rPr lang="en-US" dirty="0" smtClean="0"/>
              <a:t> are:</a:t>
            </a:r>
          </a:p>
          <a:p>
            <a:pPr lvl="1"/>
            <a:r>
              <a:rPr lang="en-US" dirty="0" smtClean="0"/>
              <a:t>9/16 wild type, green feathers</a:t>
            </a:r>
          </a:p>
          <a:p>
            <a:pPr lvl="1"/>
            <a:r>
              <a:rPr lang="en-US" dirty="0" smtClean="0"/>
              <a:t>3/16 blue feathers</a:t>
            </a:r>
          </a:p>
          <a:p>
            <a:pPr lvl="1"/>
            <a:r>
              <a:rPr lang="en-US" dirty="0" smtClean="0"/>
              <a:t>3/16 yellow feathers</a:t>
            </a:r>
          </a:p>
          <a:p>
            <a:pPr lvl="1"/>
            <a:r>
              <a:rPr lang="en-US" dirty="0" smtClean="0"/>
              <a:t>1/16 white feathers</a:t>
            </a:r>
          </a:p>
          <a:p>
            <a:endParaRPr lang="en-US" dirty="0" smtClean="0"/>
          </a:p>
          <a:p>
            <a:r>
              <a:rPr lang="en-US" dirty="0" smtClean="0"/>
              <a:t>The results show that the genes are not undergoing </a:t>
            </a:r>
            <a:r>
              <a:rPr lang="en-US" dirty="0" err="1" smtClean="0"/>
              <a:t>epistatic</a:t>
            </a:r>
            <a:r>
              <a:rPr lang="en-US" dirty="0" smtClean="0"/>
              <a:t> interaction with one another</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_21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 y="210312"/>
            <a:ext cx="8016240" cy="6437376"/>
          </a:xfrm>
          <a:prstGeom prst="rect">
            <a:avLst/>
          </a:prstGeom>
        </p:spPr>
      </p:pic>
      <p:sp>
        <p:nvSpPr>
          <p:cNvPr id="4" name="Title 3"/>
          <p:cNvSpPr>
            <a:spLocks noGrp="1"/>
          </p:cNvSpPr>
          <p:nvPr>
            <p:ph type="title"/>
          </p:nvPr>
        </p:nvSpPr>
        <p:spPr/>
        <p:txBody>
          <a:bodyPr/>
          <a:lstStyle/>
          <a:p>
            <a:r>
              <a:rPr lang="en-US" dirty="0"/>
              <a:t>Figure 4.21 No gene interaction in the production </a:t>
            </a:r>
            <a:r>
              <a:rPr lang="en-US" dirty="0" smtClean="0"/>
              <a:t>of feather </a:t>
            </a:r>
            <a:r>
              <a:rPr lang="en-US" dirty="0"/>
              <a:t>color in budgerigar parakeets.</a:t>
            </a:r>
          </a:p>
        </p:txBody>
      </p:sp>
      <p:sp>
        <p:nvSpPr>
          <p:cNvPr id="5" name="Footer Placeholder 4"/>
          <p:cNvSpPr>
            <a:spLocks noGrp="1"/>
          </p:cNvSpPr>
          <p:nvPr>
            <p:ph type="ftr" sz="quarter" idx="11"/>
          </p:nvPr>
        </p:nvSpPr>
        <p:spPr/>
        <p:txBody>
          <a:bodyPr/>
          <a:lstStyle/>
          <a:p>
            <a:r>
              <a:rPr lang="en-US" smtClean="0">
                <a:solidFill>
                  <a:prstClr val="black"/>
                </a:solidFill>
              </a:rPr>
              <a:t>© 2015 Pearson Education, Inc.</a:t>
            </a:r>
            <a:endParaRPr lang="en-US">
              <a:solidFill>
                <a:prstClr val="black"/>
              </a:solidFill>
            </a:endParaRPr>
          </a:p>
        </p:txBody>
      </p:sp>
      <p:sp>
        <p:nvSpPr>
          <p:cNvPr id="3" name="Slide Number Placeholder 2"/>
          <p:cNvSpPr>
            <a:spLocks noGrp="1"/>
          </p:cNvSpPr>
          <p:nvPr>
            <p:ph type="sldNum" sz="quarter" idx="4"/>
          </p:nvPr>
        </p:nvSpPr>
        <p:spPr/>
        <p:txBody>
          <a:bodyPr/>
          <a:lstStyle/>
          <a:p>
            <a:fld id="{3175D263-B741-4A2A-BA87-3856DC545E47}"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val="22618631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US" smtClean="0"/>
              <a:t>Codominance</a:t>
            </a:r>
            <a:endParaRPr lang="en-US"/>
          </a:p>
        </p:txBody>
      </p:sp>
      <p:sp>
        <p:nvSpPr>
          <p:cNvPr id="24579" name="Rectangle 3"/>
          <p:cNvSpPr>
            <a:spLocks noGrp="1"/>
          </p:cNvSpPr>
          <p:nvPr>
            <p:ph idx="1"/>
          </p:nvPr>
        </p:nvSpPr>
        <p:spPr/>
        <p:txBody>
          <a:bodyPr/>
          <a:lstStyle/>
          <a:p>
            <a:r>
              <a:rPr lang="en-US" dirty="0" smtClean="0"/>
              <a:t>Codominance leads to </a:t>
            </a:r>
            <a:r>
              <a:rPr lang="en-US" u="sng" dirty="0" smtClean="0"/>
              <a:t>heterozygotes with a different phenotype than that of either homozygote</a:t>
            </a:r>
          </a:p>
          <a:p>
            <a:pPr marL="25400" indent="0">
              <a:buNone/>
            </a:pPr>
            <a:endParaRPr lang="en-US" dirty="0" smtClean="0"/>
          </a:p>
          <a:p>
            <a:r>
              <a:rPr lang="en-US" dirty="0" smtClean="0"/>
              <a:t>More than one pattern of dominance may exist between different alleles of a gene, for example, ABO blood type</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7</a:t>
            </a:fld>
            <a:endParaRPr lang="en-US"/>
          </a:p>
        </p:txBody>
      </p:sp>
    </p:spTree>
    <p:extLst>
      <p:ext uri="{BB962C8B-B14F-4D97-AF65-F5344CB8AC3E}">
        <p14:creationId xmlns:p14="http://schemas.microsoft.com/office/powerpoint/2010/main" val="54918363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r>
              <a:rPr lang="en-US" dirty="0" smtClean="0"/>
              <a:t>Complementary Gene Interaction (9:7 Ratio)</a:t>
            </a:r>
            <a:endParaRPr lang="en-US" dirty="0"/>
          </a:p>
        </p:txBody>
      </p:sp>
      <p:sp>
        <p:nvSpPr>
          <p:cNvPr id="84995" name="Rectangle 3"/>
          <p:cNvSpPr>
            <a:spLocks noGrp="1"/>
          </p:cNvSpPr>
          <p:nvPr>
            <p:ph idx="1"/>
          </p:nvPr>
        </p:nvSpPr>
        <p:spPr>
          <a:xfrm>
            <a:off x="190643" y="576875"/>
            <a:ext cx="8775700" cy="2403353"/>
          </a:xfrm>
        </p:spPr>
        <p:txBody>
          <a:bodyPr/>
          <a:lstStyle/>
          <a:p>
            <a:pPr marL="25400" indent="0">
              <a:buNone/>
            </a:pPr>
            <a:endParaRPr lang="en-US" dirty="0" smtClean="0"/>
          </a:p>
          <a:p>
            <a:r>
              <a:rPr lang="en-US" dirty="0" smtClean="0"/>
              <a:t>Two </a:t>
            </a:r>
            <a:r>
              <a:rPr lang="en-US" dirty="0" smtClean="0"/>
              <a:t>genes interact to produce the overall flower color; when genes work in tandem to produce a single gene product, the process is called </a:t>
            </a:r>
            <a:r>
              <a:rPr lang="en-US" b="1" dirty="0" smtClean="0"/>
              <a:t>complementary</a:t>
            </a:r>
            <a:r>
              <a:rPr lang="en-US" dirty="0" smtClean="0"/>
              <a:t> </a:t>
            </a:r>
            <a:r>
              <a:rPr lang="en-US" b="1" dirty="0" smtClean="0"/>
              <a:t>gene</a:t>
            </a:r>
            <a:r>
              <a:rPr lang="en-US" dirty="0" smtClean="0"/>
              <a:t> </a:t>
            </a:r>
            <a:r>
              <a:rPr lang="en-US" b="1" dirty="0" smtClean="0"/>
              <a:t>interaction</a:t>
            </a:r>
            <a:endParaRPr lang="en-US" b="1" dirty="0"/>
          </a:p>
        </p:txBody>
      </p:sp>
      <p:pic>
        <p:nvPicPr>
          <p:cNvPr id="8" name="Picture 7" descr="04_20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8800"/>
            <a:ext cx="8546592" cy="3200400"/>
          </a:xfrm>
          <a:prstGeom prst="rect">
            <a:avLst/>
          </a:prstGeom>
        </p:spPr>
      </p:pic>
      <p:sp>
        <p:nvSpPr>
          <p:cNvPr id="7" name="Rectangle 6"/>
          <p:cNvSpPr/>
          <p:nvPr/>
        </p:nvSpPr>
        <p:spPr bwMode="auto">
          <a:xfrm>
            <a:off x="4049889" y="2892779"/>
            <a:ext cx="4811889" cy="3711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9" name="TextBox 8"/>
          <p:cNvSpPr txBox="1"/>
          <p:nvPr/>
        </p:nvSpPr>
        <p:spPr>
          <a:xfrm>
            <a:off x="4394083" y="4370802"/>
            <a:ext cx="4379485" cy="1200328"/>
          </a:xfrm>
          <a:prstGeom prst="rect">
            <a:avLst/>
          </a:prstGeom>
          <a:solidFill>
            <a:srgbClr val="F9D209"/>
          </a:solidFill>
        </p:spPr>
        <p:txBody>
          <a:bodyPr wrap="square" rtlCol="0">
            <a:spAutoFit/>
          </a:bodyPr>
          <a:lstStyle/>
          <a:p>
            <a:r>
              <a:rPr lang="en-US" dirty="0" smtClean="0"/>
              <a:t>Only when you have both “dominant” alleles at the two genes you have the phenotype</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r>
              <a:rPr lang="en-US" dirty="0" smtClean="0"/>
              <a:t>Complementary Gene Interaction (9:7 Ratio)</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8903"/>
            <a:ext cx="9064519" cy="3646497"/>
          </a:xfrm>
          <a:prstGeom prst="rect">
            <a:avLst/>
          </a:prstGeom>
        </p:spPr>
      </p:pic>
    </p:spTree>
    <p:extLst>
      <p:ext uri="{BB962C8B-B14F-4D97-AF65-F5344CB8AC3E}">
        <p14:creationId xmlns:p14="http://schemas.microsoft.com/office/powerpoint/2010/main" val="28602614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r>
              <a:rPr lang="en-US" smtClean="0"/>
              <a:t>Duplicate Gene Action (15:1 Ratio)</a:t>
            </a:r>
            <a:endParaRPr lang="en-US"/>
          </a:p>
        </p:txBody>
      </p:sp>
      <p:sp>
        <p:nvSpPr>
          <p:cNvPr id="87043" name="Rectangle 3"/>
          <p:cNvSpPr>
            <a:spLocks noGrp="1"/>
          </p:cNvSpPr>
          <p:nvPr>
            <p:ph idx="1"/>
          </p:nvPr>
        </p:nvSpPr>
        <p:spPr/>
        <p:txBody>
          <a:bodyPr/>
          <a:lstStyle/>
          <a:p>
            <a:r>
              <a:rPr lang="en-US" sz="2400" dirty="0" smtClean="0"/>
              <a:t>Two genes that duplicate each other</a:t>
            </a:r>
            <a:r>
              <a:rPr lang="ja-JP" altLang="en-US" sz="2400" dirty="0" smtClean="0"/>
              <a:t>’</a:t>
            </a:r>
            <a:r>
              <a:rPr lang="en-US" sz="2400" dirty="0" smtClean="0"/>
              <a:t>s activity constitute a redundant system in which a dominant allele at either locus gives rise to a wild-type </a:t>
            </a:r>
            <a:r>
              <a:rPr lang="en-US" sz="2400" dirty="0" smtClean="0"/>
              <a:t>phenotype. The </a:t>
            </a:r>
            <a:r>
              <a:rPr lang="en-US" sz="2400" dirty="0" smtClean="0"/>
              <a:t>genes in a redundant system have </a:t>
            </a:r>
            <a:r>
              <a:rPr lang="en-US" sz="2400" b="1" dirty="0" smtClean="0"/>
              <a:t>duplicate</a:t>
            </a:r>
            <a:r>
              <a:rPr lang="en-US" sz="2400" dirty="0" smtClean="0"/>
              <a:t> </a:t>
            </a:r>
            <a:r>
              <a:rPr lang="en-US" sz="2400" b="1" dirty="0" smtClean="0"/>
              <a:t>gene</a:t>
            </a:r>
            <a:r>
              <a:rPr lang="en-US" sz="2400" dirty="0" smtClean="0"/>
              <a:t> </a:t>
            </a:r>
            <a:r>
              <a:rPr lang="en-US" sz="2400" b="1" dirty="0" smtClean="0"/>
              <a:t>action</a:t>
            </a:r>
            <a:r>
              <a:rPr lang="en-US" sz="2400" dirty="0" smtClean="0"/>
              <a:t>; they encode the same product, or they encode products that have the same effect in a pathway or compensatory pathways</a:t>
            </a:r>
            <a:endParaRPr lang="en-US" sz="2400" dirty="0"/>
          </a:p>
        </p:txBody>
      </p:sp>
      <p:pic>
        <p:nvPicPr>
          <p:cNvPr id="7" name="Picture 6" descr="04_20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0355"/>
            <a:ext cx="8546592" cy="3200400"/>
          </a:xfrm>
          <a:prstGeom prst="rect">
            <a:avLst/>
          </a:prstGeom>
        </p:spPr>
      </p:pic>
      <p:sp>
        <p:nvSpPr>
          <p:cNvPr id="8" name="Rectangle 7"/>
          <p:cNvSpPr/>
          <p:nvPr/>
        </p:nvSpPr>
        <p:spPr bwMode="auto">
          <a:xfrm>
            <a:off x="4938889" y="3400779"/>
            <a:ext cx="4049889" cy="3358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 name="TextBox 9"/>
          <p:cNvSpPr txBox="1"/>
          <p:nvPr/>
        </p:nvSpPr>
        <p:spPr>
          <a:xfrm>
            <a:off x="5080203" y="4691991"/>
            <a:ext cx="3883143" cy="1569660"/>
          </a:xfrm>
          <a:prstGeom prst="rect">
            <a:avLst/>
          </a:prstGeom>
          <a:solidFill>
            <a:srgbClr val="F9D209"/>
          </a:solidFill>
        </p:spPr>
        <p:txBody>
          <a:bodyPr wrap="square" rtlCol="0">
            <a:spAutoFit/>
          </a:bodyPr>
          <a:lstStyle/>
          <a:p>
            <a:r>
              <a:rPr lang="en-US" dirty="0" err="1" smtClean="0"/>
              <a:t>One“dominant</a:t>
            </a:r>
            <a:r>
              <a:rPr lang="en-US" dirty="0" smtClean="0"/>
              <a:t>” alleles at one of the two genes is sufficient to express the phenotype</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r>
              <a:rPr lang="en-US" smtClean="0"/>
              <a:t>Duplicate Gene Action (15:1 Ratio)</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01" y="1520799"/>
            <a:ext cx="9004243" cy="3474533"/>
          </a:xfrm>
          <a:prstGeom prst="rect">
            <a:avLst/>
          </a:prstGeom>
        </p:spPr>
      </p:pic>
    </p:spTree>
    <p:extLst>
      <p:ext uri="{BB962C8B-B14F-4D97-AF65-F5344CB8AC3E}">
        <p14:creationId xmlns:p14="http://schemas.microsoft.com/office/powerpoint/2010/main" val="11312261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a:lstStyle/>
          <a:p>
            <a:r>
              <a:rPr lang="en-US" smtClean="0"/>
              <a:t>Dominant Gene Interaction (9:6:1 Ratio)</a:t>
            </a:r>
            <a:endParaRPr lang="en-US"/>
          </a:p>
        </p:txBody>
      </p:sp>
      <p:sp>
        <p:nvSpPr>
          <p:cNvPr id="89091" name="Rectangle 3"/>
          <p:cNvSpPr>
            <a:spLocks noGrp="1"/>
          </p:cNvSpPr>
          <p:nvPr>
            <p:ph idx="1"/>
          </p:nvPr>
        </p:nvSpPr>
        <p:spPr>
          <a:xfrm>
            <a:off x="190643" y="677476"/>
            <a:ext cx="8775700" cy="2239886"/>
          </a:xfrm>
        </p:spPr>
        <p:txBody>
          <a:bodyPr/>
          <a:lstStyle/>
          <a:p>
            <a:endParaRPr lang="en-US" dirty="0" smtClean="0"/>
          </a:p>
          <a:p>
            <a:r>
              <a:rPr lang="en-US" dirty="0" smtClean="0"/>
              <a:t>Plants that have one or two dominant alleles for just one of either of the genes will have round fruit and those with only recessive alleles of both genes will have long fruit</a:t>
            </a:r>
            <a:endParaRPr lang="en-US" dirty="0"/>
          </a:p>
        </p:txBody>
      </p:sp>
      <p:pic>
        <p:nvPicPr>
          <p:cNvPr id="7" name="Picture 6" descr="04_20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0" y="3127022"/>
            <a:ext cx="8546592" cy="3200400"/>
          </a:xfrm>
          <a:prstGeom prst="rect">
            <a:avLst/>
          </a:prstGeom>
        </p:spPr>
      </p:pic>
      <p:sp>
        <p:nvSpPr>
          <p:cNvPr id="8" name="Rectangle 7"/>
          <p:cNvSpPr/>
          <p:nvPr/>
        </p:nvSpPr>
        <p:spPr bwMode="auto">
          <a:xfrm>
            <a:off x="5808422" y="2864557"/>
            <a:ext cx="3146779" cy="38946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9" name="TextBox 8"/>
          <p:cNvSpPr txBox="1"/>
          <p:nvPr/>
        </p:nvSpPr>
        <p:spPr>
          <a:xfrm>
            <a:off x="6058287" y="4020406"/>
            <a:ext cx="2963452" cy="1938992"/>
          </a:xfrm>
          <a:prstGeom prst="rect">
            <a:avLst/>
          </a:prstGeom>
          <a:solidFill>
            <a:srgbClr val="F9D209"/>
          </a:solidFill>
        </p:spPr>
        <p:txBody>
          <a:bodyPr wrap="square" rtlCol="0">
            <a:spAutoFit/>
          </a:bodyPr>
          <a:lstStyle/>
          <a:p>
            <a:r>
              <a:rPr lang="en-US" dirty="0" smtClean="0"/>
              <a:t>Different allelic combination at the two genes determine different phenotypes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a:lstStyle/>
          <a:p>
            <a:r>
              <a:rPr lang="en-US" smtClean="0"/>
              <a:t>Dominant Gene Interaction (9:6:1 Ratio)</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2" y="1559846"/>
            <a:ext cx="8967714" cy="4119264"/>
          </a:xfrm>
          <a:prstGeom prst="rect">
            <a:avLst/>
          </a:prstGeom>
        </p:spPr>
      </p:pic>
    </p:spTree>
    <p:extLst>
      <p:ext uri="{BB962C8B-B14F-4D97-AF65-F5344CB8AC3E}">
        <p14:creationId xmlns:p14="http://schemas.microsoft.com/office/powerpoint/2010/main" val="17547310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r>
              <a:rPr lang="en-US" smtClean="0"/>
              <a:t>Recessive Epistasis (9:3:4 Ratio)</a:t>
            </a:r>
            <a:endParaRPr lang="en-US"/>
          </a:p>
        </p:txBody>
      </p:sp>
      <p:sp>
        <p:nvSpPr>
          <p:cNvPr id="91139" name="Rectangle 3"/>
          <p:cNvSpPr>
            <a:spLocks noGrp="1"/>
          </p:cNvSpPr>
          <p:nvPr>
            <p:ph idx="1"/>
          </p:nvPr>
        </p:nvSpPr>
        <p:spPr>
          <a:xfrm>
            <a:off x="190643" y="1117600"/>
            <a:ext cx="8775700" cy="1875247"/>
          </a:xfrm>
        </p:spPr>
        <p:txBody>
          <a:bodyPr/>
          <a:lstStyle/>
          <a:p>
            <a:r>
              <a:rPr lang="en-US" dirty="0" smtClean="0"/>
              <a:t>In </a:t>
            </a:r>
            <a:r>
              <a:rPr lang="en-US" b="1" dirty="0" smtClean="0"/>
              <a:t>recessive</a:t>
            </a:r>
            <a:r>
              <a:rPr lang="en-US" dirty="0" smtClean="0"/>
              <a:t> </a:t>
            </a:r>
            <a:r>
              <a:rPr lang="en-US" b="1" dirty="0" smtClean="0"/>
              <a:t>epistasis</a:t>
            </a:r>
            <a:r>
              <a:rPr lang="en-US" dirty="0" smtClean="0"/>
              <a:t>, </a:t>
            </a:r>
            <a:r>
              <a:rPr lang="en-US" u="sng" dirty="0" err="1" smtClean="0"/>
              <a:t>homozygosity</a:t>
            </a:r>
            <a:r>
              <a:rPr lang="en-US" u="sng" dirty="0" smtClean="0"/>
              <a:t> for the recessive alleles at one locus will mask the phenotypic expression of the alleles at a second locus</a:t>
            </a:r>
            <a:r>
              <a:rPr lang="en-US" dirty="0" smtClean="0"/>
              <a:t>, giving a 9:3:4 ratio</a:t>
            </a:r>
          </a:p>
          <a:p>
            <a:endParaRPr lang="en-US" sz="1200" dirty="0" smtClean="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76</a:t>
            </a:fld>
            <a:endParaRPr lang="en-US"/>
          </a:p>
        </p:txBody>
      </p:sp>
      <p:pic>
        <p:nvPicPr>
          <p:cNvPr id="6" name="Picture 5" descr="04_20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0" y="3127022"/>
            <a:ext cx="8546592" cy="3200400"/>
          </a:xfrm>
          <a:prstGeom prst="rect">
            <a:avLst/>
          </a:prstGeom>
        </p:spPr>
      </p:pic>
      <p:sp>
        <p:nvSpPr>
          <p:cNvPr id="7" name="Rectangle 6"/>
          <p:cNvSpPr/>
          <p:nvPr/>
        </p:nvSpPr>
        <p:spPr bwMode="auto">
          <a:xfrm>
            <a:off x="6715211" y="2864557"/>
            <a:ext cx="2225392" cy="38946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Left Arrow 4"/>
          <p:cNvSpPr/>
          <p:nvPr/>
        </p:nvSpPr>
        <p:spPr bwMode="auto">
          <a:xfrm>
            <a:off x="6802800" y="5606114"/>
            <a:ext cx="1167863" cy="67156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r>
              <a:rPr lang="en-US" smtClean="0"/>
              <a:t>Recessive Epistasis (9:3:4 Ratio)</a:t>
            </a:r>
            <a:endParaRPr lang="en-US"/>
          </a:p>
        </p:txBody>
      </p:sp>
      <p:sp>
        <p:nvSpPr>
          <p:cNvPr id="91139" name="Rectangle 3"/>
          <p:cNvSpPr>
            <a:spLocks noGrp="1"/>
          </p:cNvSpPr>
          <p:nvPr>
            <p:ph idx="1"/>
          </p:nvPr>
        </p:nvSpPr>
        <p:spPr>
          <a:xfrm>
            <a:off x="190643" y="708829"/>
            <a:ext cx="8775700" cy="3656356"/>
          </a:xfrm>
        </p:spPr>
        <p:txBody>
          <a:bodyPr/>
          <a:lstStyle/>
          <a:p>
            <a:endParaRPr lang="en-US" sz="2000" dirty="0" smtClean="0"/>
          </a:p>
          <a:p>
            <a:r>
              <a:rPr lang="en-US" sz="2000" dirty="0" smtClean="0"/>
              <a:t>For example, in Labrador retrievers one gene is responsible for </a:t>
            </a:r>
            <a:r>
              <a:rPr lang="en-US" sz="2000" dirty="0" err="1" smtClean="0"/>
              <a:t>eumelanin</a:t>
            </a:r>
            <a:r>
              <a:rPr lang="en-US" sz="2000" dirty="0" smtClean="0"/>
              <a:t> production, while a second is responsible for the deposition of the pigment in the </a:t>
            </a:r>
            <a:r>
              <a:rPr lang="en-US" sz="2000" dirty="0" smtClean="0"/>
              <a:t>hairs</a:t>
            </a:r>
            <a:endParaRPr lang="en-US" sz="2000" dirty="0" smtClean="0"/>
          </a:p>
          <a:p>
            <a:r>
              <a:rPr lang="en-US" sz="2000" dirty="0" smtClean="0"/>
              <a:t>Dogs that cannot deposit the </a:t>
            </a:r>
            <a:r>
              <a:rPr lang="en-US" sz="2000" dirty="0" err="1" smtClean="0"/>
              <a:t>eumelanin</a:t>
            </a:r>
            <a:r>
              <a:rPr lang="en-US" sz="2000" dirty="0" smtClean="0"/>
              <a:t> pigment have a yellow coat color regardless of the genotype at the </a:t>
            </a:r>
            <a:r>
              <a:rPr lang="ja-JP" altLang="en-US" sz="2000" dirty="0" smtClean="0"/>
              <a:t>“</a:t>
            </a:r>
            <a:r>
              <a:rPr lang="en-US" sz="2000" dirty="0" err="1" smtClean="0"/>
              <a:t>eumelanin</a:t>
            </a:r>
            <a:r>
              <a:rPr lang="en-US" sz="2000" dirty="0" smtClean="0"/>
              <a:t> production</a:t>
            </a:r>
            <a:r>
              <a:rPr lang="ja-JP" altLang="en-US" sz="2000" dirty="0" smtClean="0"/>
              <a:t>”</a:t>
            </a:r>
            <a:r>
              <a:rPr lang="en-US" sz="2000" dirty="0" smtClean="0"/>
              <a:t> locus</a:t>
            </a:r>
            <a:endParaRPr lang="en-US" sz="2000"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77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09" y="3041904"/>
            <a:ext cx="8546592" cy="3816096"/>
          </a:xfrm>
          <a:prstGeom prst="rect">
            <a:avLst/>
          </a:prstGeom>
        </p:spPr>
      </p:pic>
      <p:sp>
        <p:nvSpPr>
          <p:cNvPr id="7" name="Rectangle 6"/>
          <p:cNvSpPr/>
          <p:nvPr/>
        </p:nvSpPr>
        <p:spPr bwMode="auto">
          <a:xfrm>
            <a:off x="8813714" y="5051342"/>
            <a:ext cx="193427" cy="1806658"/>
          </a:xfrm>
          <a:prstGeom prst="rect">
            <a:avLst/>
          </a:prstGeom>
          <a:solidFill>
            <a:srgbClr val="F9D20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73940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r>
              <a:rPr lang="en-US" smtClean="0"/>
              <a:t>Dominant Epistasis (12:3:1 Ratio)</a:t>
            </a:r>
            <a:endParaRPr lang="en-US"/>
          </a:p>
        </p:txBody>
      </p:sp>
      <p:sp>
        <p:nvSpPr>
          <p:cNvPr id="93187" name="Rectangle 3"/>
          <p:cNvSpPr>
            <a:spLocks noGrp="1"/>
          </p:cNvSpPr>
          <p:nvPr>
            <p:ph idx="1"/>
          </p:nvPr>
        </p:nvSpPr>
        <p:spPr/>
        <p:txBody>
          <a:bodyPr/>
          <a:lstStyle/>
          <a:p>
            <a:r>
              <a:rPr lang="en-US" dirty="0" smtClean="0"/>
              <a:t>In </a:t>
            </a:r>
            <a:r>
              <a:rPr lang="en-US" b="1" dirty="0" smtClean="0"/>
              <a:t>dominant</a:t>
            </a:r>
            <a:r>
              <a:rPr lang="en-US" dirty="0" smtClean="0"/>
              <a:t> </a:t>
            </a:r>
            <a:r>
              <a:rPr lang="en-US" b="1" dirty="0" smtClean="0"/>
              <a:t>epistasis</a:t>
            </a:r>
            <a:r>
              <a:rPr lang="en-US" dirty="0" smtClean="0"/>
              <a:t>, </a:t>
            </a:r>
            <a:r>
              <a:rPr lang="en-US" u="sng" dirty="0" smtClean="0"/>
              <a:t>a dominant allele at one locus will mask the phenotypic expression of the alleles at a second locus</a:t>
            </a:r>
            <a:r>
              <a:rPr lang="en-US" dirty="0" smtClean="0"/>
              <a:t>, giving a 12:3:1 </a:t>
            </a:r>
            <a:r>
              <a:rPr lang="en-US" dirty="0" smtClean="0"/>
              <a:t>ratio</a:t>
            </a:r>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78</a:t>
            </a:fld>
            <a:endParaRPr lang="en-US"/>
          </a:p>
        </p:txBody>
      </p:sp>
      <p:pic>
        <p:nvPicPr>
          <p:cNvPr id="6" name="Picture 5" descr="04_20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0" y="3127022"/>
            <a:ext cx="8546592" cy="3200400"/>
          </a:xfrm>
          <a:prstGeom prst="rect">
            <a:avLst/>
          </a:prstGeom>
        </p:spPr>
      </p:pic>
      <p:sp>
        <p:nvSpPr>
          <p:cNvPr id="7" name="Rectangle 6"/>
          <p:cNvSpPr/>
          <p:nvPr/>
        </p:nvSpPr>
        <p:spPr bwMode="auto">
          <a:xfrm>
            <a:off x="7605706" y="2864557"/>
            <a:ext cx="1334897" cy="38946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8" name="Left Arrow 7"/>
          <p:cNvSpPr/>
          <p:nvPr/>
        </p:nvSpPr>
        <p:spPr bwMode="auto">
          <a:xfrm>
            <a:off x="7707893" y="4219185"/>
            <a:ext cx="1167863" cy="67156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990147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r>
              <a:rPr lang="en-US" smtClean="0"/>
              <a:t>Dominant Epistasis (12:3:1 Ratio)</a:t>
            </a:r>
            <a:endParaRPr lang="en-US"/>
          </a:p>
        </p:txBody>
      </p:sp>
      <p:sp>
        <p:nvSpPr>
          <p:cNvPr id="93187" name="Rectangle 3"/>
          <p:cNvSpPr>
            <a:spLocks noGrp="1"/>
          </p:cNvSpPr>
          <p:nvPr>
            <p:ph idx="1"/>
          </p:nvPr>
        </p:nvSpPr>
        <p:spPr>
          <a:xfrm>
            <a:off x="190643" y="767225"/>
            <a:ext cx="8775700" cy="2371616"/>
          </a:xfrm>
        </p:spPr>
        <p:txBody>
          <a:bodyPr/>
          <a:lstStyle/>
          <a:p>
            <a:pPr marL="25400" indent="0">
              <a:buNone/>
            </a:pPr>
            <a:endParaRPr lang="en-US" sz="2400" dirty="0" smtClean="0"/>
          </a:p>
          <a:p>
            <a:r>
              <a:rPr lang="en-US" sz="2400" dirty="0" smtClean="0"/>
              <a:t>For example, in summer squash a dominant allele at one locus prevents conversion of a colorless precursor to a green intermediate</a:t>
            </a:r>
          </a:p>
          <a:p>
            <a:r>
              <a:rPr lang="en-US" sz="2400" dirty="0" smtClean="0"/>
              <a:t>This allele masks the effect of the dominant allele at a second locus that is responsible for converting the green intermediate to yellow</a:t>
            </a:r>
            <a:endParaRPr lang="en-US" sz="2400"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79</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16" y="3183964"/>
            <a:ext cx="8546592" cy="3322320"/>
          </a:xfrm>
          <a:prstGeom prst="rect">
            <a:avLst/>
          </a:prstGeom>
        </p:spPr>
      </p:pic>
      <p:sp>
        <p:nvSpPr>
          <p:cNvPr id="9" name="Rectangle 8"/>
          <p:cNvSpPr/>
          <p:nvPr/>
        </p:nvSpPr>
        <p:spPr bwMode="auto">
          <a:xfrm>
            <a:off x="8769919" y="3416225"/>
            <a:ext cx="208026" cy="1474525"/>
          </a:xfrm>
          <a:prstGeom prst="rect">
            <a:avLst/>
          </a:prstGeom>
          <a:solidFill>
            <a:srgbClr val="F9D20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smtClean="0"/>
              <a:t>Dominance Relationships of ABO Alleles</a:t>
            </a:r>
            <a:endParaRPr lang="en-US"/>
          </a:p>
        </p:txBody>
      </p:sp>
      <p:sp>
        <p:nvSpPr>
          <p:cNvPr id="25603" name="Rectangle 3"/>
          <p:cNvSpPr>
            <a:spLocks noGrp="1"/>
          </p:cNvSpPr>
          <p:nvPr>
            <p:ph idx="1"/>
          </p:nvPr>
        </p:nvSpPr>
        <p:spPr/>
        <p:txBody>
          <a:bodyPr/>
          <a:lstStyle/>
          <a:p>
            <a:r>
              <a:rPr lang="en-US" dirty="0" smtClean="0"/>
              <a:t>The ABO blood type has four different types, resulting from different combinations of three alleles</a:t>
            </a:r>
          </a:p>
          <a:p>
            <a:endParaRPr lang="en-US" sz="1200" dirty="0" smtClean="0"/>
          </a:p>
          <a:p>
            <a:r>
              <a:rPr lang="en-US" dirty="0" smtClean="0"/>
              <a:t>The alleles are </a:t>
            </a:r>
            <a:r>
              <a:rPr lang="en-US" i="1" dirty="0" smtClean="0"/>
              <a:t>I</a:t>
            </a:r>
            <a:r>
              <a:rPr lang="en-US" i="1" baseline="30000" dirty="0" smtClean="0"/>
              <a:t>A</a:t>
            </a:r>
            <a:r>
              <a:rPr lang="en-US" dirty="0" smtClean="0"/>
              <a:t>, </a:t>
            </a:r>
            <a:r>
              <a:rPr lang="en-US" i="1" dirty="0" smtClean="0"/>
              <a:t>I</a:t>
            </a:r>
            <a:r>
              <a:rPr lang="en-US" i="1" baseline="30000" dirty="0" smtClean="0"/>
              <a:t>B</a:t>
            </a:r>
            <a:r>
              <a:rPr lang="en-US" dirty="0" smtClean="0"/>
              <a:t>, and </a:t>
            </a:r>
            <a:r>
              <a:rPr lang="en-US" i="1" dirty="0" err="1" smtClean="0"/>
              <a:t>i</a:t>
            </a:r>
            <a:r>
              <a:rPr lang="en-US" dirty="0" smtClean="0"/>
              <a:t>; the </a:t>
            </a:r>
            <a:r>
              <a:rPr lang="en-US" i="1" dirty="0" smtClean="0"/>
              <a:t>I</a:t>
            </a:r>
            <a:r>
              <a:rPr lang="en-US" i="1" baseline="30000" dirty="0" smtClean="0"/>
              <a:t>A</a:t>
            </a:r>
            <a:r>
              <a:rPr lang="en-US" dirty="0" smtClean="0"/>
              <a:t> and </a:t>
            </a:r>
            <a:r>
              <a:rPr lang="en-US" i="1" dirty="0" smtClean="0"/>
              <a:t>I</a:t>
            </a:r>
            <a:r>
              <a:rPr lang="en-US" i="1" baseline="30000" dirty="0" smtClean="0"/>
              <a:t>B</a:t>
            </a:r>
            <a:r>
              <a:rPr lang="en-US" dirty="0" smtClean="0"/>
              <a:t> alleles are completely dominant over the </a:t>
            </a:r>
            <a:r>
              <a:rPr lang="en-US" i="1" dirty="0" err="1" smtClean="0"/>
              <a:t>i</a:t>
            </a:r>
            <a:r>
              <a:rPr lang="en-US" dirty="0" smtClean="0"/>
              <a:t> allele but </a:t>
            </a:r>
            <a:r>
              <a:rPr lang="en-US" dirty="0" err="1" smtClean="0"/>
              <a:t>codominant</a:t>
            </a:r>
            <a:r>
              <a:rPr lang="en-US" dirty="0" smtClean="0"/>
              <a:t> with each other</a:t>
            </a:r>
          </a:p>
          <a:p>
            <a:endParaRPr lang="en-US" sz="1200" dirty="0" smtClean="0"/>
          </a:p>
          <a:p>
            <a:r>
              <a:rPr lang="en-US" dirty="0" smtClean="0"/>
              <a:t>Blood type A involves the presence of one antigen on the blood cell surfaces; type B the presence of a different antigen</a:t>
            </a:r>
          </a:p>
          <a:p>
            <a:endParaRPr lang="en-US" sz="1200" dirty="0" smtClean="0"/>
          </a:p>
          <a:p>
            <a:r>
              <a:rPr lang="en-US" dirty="0" smtClean="0"/>
              <a:t>Type AB people have both antigens and type O people have neither</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8</a:t>
            </a:fld>
            <a:endParaRPr lang="en-US"/>
          </a:p>
        </p:txBody>
      </p:sp>
    </p:spTree>
    <p:extLst>
      <p:ext uri="{BB962C8B-B14F-4D97-AF65-F5344CB8AC3E}">
        <p14:creationId xmlns:p14="http://schemas.microsoft.com/office/powerpoint/2010/main" val="417130306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p:txBody>
          <a:bodyPr/>
          <a:lstStyle/>
          <a:p>
            <a:r>
              <a:rPr lang="en-US" smtClean="0"/>
              <a:t>Dominant Suppression (13:3 Ratio)</a:t>
            </a:r>
            <a:endParaRPr lang="en-US"/>
          </a:p>
        </p:txBody>
      </p:sp>
      <p:sp>
        <p:nvSpPr>
          <p:cNvPr id="95235" name="Rectangle 3"/>
          <p:cNvSpPr>
            <a:spLocks noGrp="1"/>
          </p:cNvSpPr>
          <p:nvPr>
            <p:ph idx="1"/>
          </p:nvPr>
        </p:nvSpPr>
        <p:spPr/>
        <p:txBody>
          <a:bodyPr/>
          <a:lstStyle/>
          <a:p>
            <a:r>
              <a:rPr lang="en-US" dirty="0" smtClean="0"/>
              <a:t>In </a:t>
            </a:r>
            <a:r>
              <a:rPr lang="en-US" b="1" dirty="0" smtClean="0"/>
              <a:t>dominant</a:t>
            </a:r>
            <a:r>
              <a:rPr lang="en-US" dirty="0" smtClean="0"/>
              <a:t> </a:t>
            </a:r>
            <a:r>
              <a:rPr lang="en-US" b="1" dirty="0" smtClean="0"/>
              <a:t>suppression</a:t>
            </a:r>
            <a:r>
              <a:rPr lang="en-US" dirty="0" smtClean="0"/>
              <a:t>, </a:t>
            </a:r>
            <a:r>
              <a:rPr lang="en-US" u="sng" dirty="0" smtClean="0"/>
              <a:t>a dominant allele at one locus completely suppresses the phenotypic expression of the alleles at a second locus</a:t>
            </a:r>
            <a:r>
              <a:rPr lang="en-US" dirty="0" smtClean="0"/>
              <a:t>, giving a 13:3 </a:t>
            </a:r>
            <a:r>
              <a:rPr lang="en-US" dirty="0" smtClean="0"/>
              <a:t>ratio</a:t>
            </a:r>
            <a:endParaRPr lang="en-US" dirty="0" smtClean="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80</a:t>
            </a:fld>
            <a:endParaRPr lang="en-US"/>
          </a:p>
        </p:txBody>
      </p:sp>
      <p:pic>
        <p:nvPicPr>
          <p:cNvPr id="6" name="Picture 5" descr="04_20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0" y="3127022"/>
            <a:ext cx="8546592" cy="3200400"/>
          </a:xfrm>
          <a:prstGeom prst="rect">
            <a:avLst/>
          </a:prstGeom>
        </p:spPr>
      </p:pic>
      <p:sp>
        <p:nvSpPr>
          <p:cNvPr id="7" name="Bent-Up Arrow 6"/>
          <p:cNvSpPr/>
          <p:nvPr/>
        </p:nvSpPr>
        <p:spPr bwMode="auto">
          <a:xfrm rot="5400000" flipH="1" flipV="1">
            <a:off x="8299089" y="4430887"/>
            <a:ext cx="963533" cy="481766"/>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 name="Bent-Up Arrow 9"/>
          <p:cNvSpPr/>
          <p:nvPr/>
        </p:nvSpPr>
        <p:spPr bwMode="auto">
          <a:xfrm rot="5400000" flipV="1">
            <a:off x="8228395" y="5215133"/>
            <a:ext cx="1117754" cy="481766"/>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p:txBody>
          <a:bodyPr/>
          <a:lstStyle/>
          <a:p>
            <a:r>
              <a:rPr lang="en-US" smtClean="0"/>
              <a:t>Dominant Suppression (13:3 Ratio)</a:t>
            </a:r>
            <a:endParaRPr lang="en-US"/>
          </a:p>
        </p:txBody>
      </p:sp>
      <p:sp>
        <p:nvSpPr>
          <p:cNvPr id="95235" name="Rectangle 3"/>
          <p:cNvSpPr>
            <a:spLocks noGrp="1"/>
          </p:cNvSpPr>
          <p:nvPr>
            <p:ph idx="1"/>
          </p:nvPr>
        </p:nvSpPr>
        <p:spPr>
          <a:xfrm>
            <a:off x="190643" y="723428"/>
            <a:ext cx="8775700" cy="2108828"/>
          </a:xfrm>
        </p:spPr>
        <p:txBody>
          <a:bodyPr/>
          <a:lstStyle/>
          <a:p>
            <a:endParaRPr lang="en-US" sz="2000" dirty="0" smtClean="0"/>
          </a:p>
          <a:p>
            <a:r>
              <a:rPr lang="en-US" sz="2000" dirty="0" smtClean="0"/>
              <a:t>For example, in chickens, the </a:t>
            </a:r>
            <a:r>
              <a:rPr lang="en-US" sz="2000" i="1" dirty="0" smtClean="0"/>
              <a:t>C</a:t>
            </a:r>
            <a:r>
              <a:rPr lang="en-US" sz="2000" dirty="0" smtClean="0"/>
              <a:t> allele is responsible for pigmented feathers and the </a:t>
            </a:r>
            <a:r>
              <a:rPr lang="en-US" sz="2000" i="1" dirty="0" smtClean="0"/>
              <a:t>c</a:t>
            </a:r>
            <a:r>
              <a:rPr lang="en-US" sz="2000" dirty="0" smtClean="0"/>
              <a:t> allele for white </a:t>
            </a:r>
            <a:r>
              <a:rPr lang="en-US" sz="2000" dirty="0" smtClean="0"/>
              <a:t>feathers</a:t>
            </a:r>
            <a:endParaRPr lang="en-US" sz="2000" dirty="0" smtClean="0"/>
          </a:p>
          <a:p>
            <a:r>
              <a:rPr lang="en-US" sz="2000" dirty="0" smtClean="0"/>
              <a:t>The dominant allele of a second gene, I, can suppress the color-producing effect of the </a:t>
            </a:r>
            <a:r>
              <a:rPr lang="en-US" sz="2000" i="1" dirty="0" smtClean="0"/>
              <a:t>C</a:t>
            </a:r>
            <a:r>
              <a:rPr lang="en-US" sz="2000" dirty="0" smtClean="0"/>
              <a:t> allele, leading to white feathers in both </a:t>
            </a:r>
            <a:r>
              <a:rPr lang="en-US" sz="2000" i="1" dirty="0" smtClean="0"/>
              <a:t>C</a:t>
            </a:r>
            <a:r>
              <a:rPr lang="en-US" sz="2000" dirty="0" smtClean="0"/>
              <a:t>/</a:t>
            </a:r>
            <a:r>
              <a:rPr lang="en-US" sz="2000" dirty="0" smtClean="0">
                <a:sym typeface="Symbol" panose="05050102010706020507" pitchFamily="18" charset="2"/>
              </a:rPr>
              <a:t></a:t>
            </a:r>
            <a:r>
              <a:rPr lang="en-US" sz="2000" dirty="0" smtClean="0"/>
              <a:t> and </a:t>
            </a:r>
            <a:r>
              <a:rPr lang="en-US" sz="2000" i="1" dirty="0" smtClean="0"/>
              <a:t>c</a:t>
            </a:r>
            <a:r>
              <a:rPr lang="en-US" sz="2000" dirty="0" smtClean="0"/>
              <a:t>/</a:t>
            </a:r>
            <a:r>
              <a:rPr lang="en-US" sz="2000" i="1" dirty="0" smtClean="0"/>
              <a:t>c</a:t>
            </a:r>
            <a:r>
              <a:rPr lang="en-US" sz="2000" dirty="0" smtClean="0"/>
              <a:t> individuals</a:t>
            </a:r>
            <a:endParaRPr lang="en-US" sz="2000"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81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7" y="2843850"/>
            <a:ext cx="8953180" cy="3550619"/>
          </a:xfrm>
          <a:prstGeom prst="rect">
            <a:avLst/>
          </a:prstGeom>
        </p:spPr>
      </p:pic>
    </p:spTree>
    <p:extLst>
      <p:ext uri="{BB962C8B-B14F-4D97-AF65-F5344CB8AC3E}">
        <p14:creationId xmlns:p14="http://schemas.microsoft.com/office/powerpoint/2010/main" val="41352956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p:txBody>
          <a:bodyPr/>
          <a:lstStyle/>
          <a:p>
            <a:r>
              <a:rPr lang="en-US" sz="2600" dirty="0" smtClean="0"/>
              <a:t>4.4 Complementation Analysis Distinguishes Mutations in the Same Gene from Mutations in Different Genes</a:t>
            </a:r>
            <a:endParaRPr lang="en-US" sz="2600" dirty="0"/>
          </a:p>
        </p:txBody>
      </p:sp>
      <p:sp>
        <p:nvSpPr>
          <p:cNvPr id="97283" name="Rectangle 3"/>
          <p:cNvSpPr>
            <a:spLocks noGrp="1"/>
          </p:cNvSpPr>
          <p:nvPr>
            <p:ph idx="1"/>
          </p:nvPr>
        </p:nvSpPr>
        <p:spPr/>
        <p:txBody>
          <a:bodyPr/>
          <a:lstStyle/>
          <a:p>
            <a:r>
              <a:rPr lang="en-US" dirty="0" smtClean="0"/>
              <a:t>When geneticists encounter organisms with the same mutant phenotype, they ask two questions:</a:t>
            </a:r>
          </a:p>
          <a:p>
            <a:pPr marL="914400" lvl="1" indent="-457200">
              <a:buFont typeface="+mj-lt"/>
              <a:buAutoNum type="arabicPeriod"/>
            </a:pPr>
            <a:r>
              <a:rPr lang="en-US" dirty="0" smtClean="0"/>
              <a:t>Do these organisms have mutations in the same or in different genes?</a:t>
            </a:r>
          </a:p>
          <a:p>
            <a:pPr marL="914400" lvl="1" indent="-457200">
              <a:buFont typeface="+mj-lt"/>
              <a:buAutoNum type="arabicPeriod"/>
            </a:pPr>
            <a:endParaRPr lang="en-US" dirty="0" smtClean="0"/>
          </a:p>
          <a:p>
            <a:pPr marL="914400" lvl="1" indent="-457200">
              <a:buFont typeface="+mj-lt"/>
              <a:buAutoNum type="arabicPeriod"/>
            </a:pPr>
            <a:r>
              <a:rPr lang="en-US" dirty="0" smtClean="0"/>
              <a:t>How many genes are responsible for the mutations observed?</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en-US" smtClean="0"/>
              <a:t>Genetic Complementation</a:t>
            </a:r>
            <a:endParaRPr lang="en-US"/>
          </a:p>
        </p:txBody>
      </p:sp>
      <p:sp>
        <p:nvSpPr>
          <p:cNvPr id="98307" name="Rectangle 3"/>
          <p:cNvSpPr>
            <a:spLocks noGrp="1"/>
          </p:cNvSpPr>
          <p:nvPr>
            <p:ph idx="1"/>
          </p:nvPr>
        </p:nvSpPr>
        <p:spPr/>
        <p:txBody>
          <a:bodyPr/>
          <a:lstStyle/>
          <a:p>
            <a:r>
              <a:rPr lang="en-US" b="1" dirty="0" smtClean="0"/>
              <a:t>Genetic</a:t>
            </a:r>
            <a:r>
              <a:rPr lang="en-US" dirty="0" smtClean="0"/>
              <a:t> </a:t>
            </a:r>
            <a:r>
              <a:rPr lang="en-US" b="1" dirty="0" smtClean="0"/>
              <a:t>heterogeneity</a:t>
            </a:r>
            <a:r>
              <a:rPr lang="en-US" dirty="0" smtClean="0"/>
              <a:t> is when mutations in different genes can produce the same or very similar mutant phenotypes</a:t>
            </a:r>
          </a:p>
          <a:p>
            <a:endParaRPr lang="en-US" dirty="0" smtClean="0"/>
          </a:p>
          <a:p>
            <a:r>
              <a:rPr lang="en-US" dirty="0" smtClean="0"/>
              <a:t>Mating of two organisms with similar mutant phenotypes can lead to wild-type offspring, a phenomenon called </a:t>
            </a:r>
            <a:r>
              <a:rPr lang="en-US" b="1" dirty="0" smtClean="0"/>
              <a:t>genetic</a:t>
            </a:r>
            <a:r>
              <a:rPr lang="en-US" dirty="0" smtClean="0"/>
              <a:t> </a:t>
            </a:r>
            <a:r>
              <a:rPr lang="en-US" b="1" dirty="0" smtClean="0"/>
              <a:t>complementation</a:t>
            </a:r>
          </a:p>
          <a:p>
            <a:endParaRPr lang="en-US" dirty="0" smtClean="0"/>
          </a:p>
          <a:p>
            <a:r>
              <a:rPr lang="en-US" dirty="0" smtClean="0"/>
              <a:t>Complementation occurs when the mutations in the parents affect different genes</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lstStyle/>
          <a:p>
            <a:r>
              <a:rPr lang="en-US" smtClean="0"/>
              <a:t>Complementation Testing</a:t>
            </a:r>
            <a:endParaRPr lang="en-US"/>
          </a:p>
        </p:txBody>
      </p:sp>
      <p:sp>
        <p:nvSpPr>
          <p:cNvPr id="99331" name="Rectangle 3"/>
          <p:cNvSpPr>
            <a:spLocks noGrp="1"/>
          </p:cNvSpPr>
          <p:nvPr>
            <p:ph idx="1"/>
          </p:nvPr>
        </p:nvSpPr>
        <p:spPr/>
        <p:txBody>
          <a:bodyPr/>
          <a:lstStyle/>
          <a:p>
            <a:r>
              <a:rPr lang="en-US" smtClean="0"/>
              <a:t>Complementation testing is when two pure breeding organisms with similar mutant phenotypes are mated</a:t>
            </a:r>
          </a:p>
          <a:p>
            <a:endParaRPr lang="en-US" dirty="0" smtClean="0"/>
          </a:p>
          <a:p>
            <a:r>
              <a:rPr lang="en-US" dirty="0" smtClean="0"/>
              <a:t>If complementation occurs, wild-type offspring are obtained and the mutations are known to affect two different genes</a:t>
            </a:r>
          </a:p>
          <a:p>
            <a:endParaRPr lang="en-US" dirty="0" smtClean="0"/>
          </a:p>
          <a:p>
            <a:r>
              <a:rPr lang="en-US" dirty="0" smtClean="0"/>
              <a:t>When the mutations fail to complement, the offspring have the mutant phenotype and the mutations are known to affect the same gene</a:t>
            </a:r>
            <a:endParaRPr lang="en-US"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84</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smtClean="0"/>
              <a:t>Blood Types and Genotypes</a:t>
            </a:r>
            <a:endParaRPr lang="en-US"/>
          </a:p>
        </p:txBody>
      </p:sp>
      <p:sp>
        <p:nvSpPr>
          <p:cNvPr id="26627" name="Rectangle 3"/>
          <p:cNvSpPr>
            <a:spLocks noGrp="1"/>
          </p:cNvSpPr>
          <p:nvPr>
            <p:ph idx="1"/>
          </p:nvPr>
        </p:nvSpPr>
        <p:spPr/>
        <p:txBody>
          <a:bodyPr/>
          <a:lstStyle/>
          <a:p>
            <a:r>
              <a:rPr lang="en-US" dirty="0" smtClean="0"/>
              <a:t>Type A: </a:t>
            </a:r>
            <a:r>
              <a:rPr lang="en-US" i="1" dirty="0" smtClean="0"/>
              <a:t>I</a:t>
            </a:r>
            <a:r>
              <a:rPr lang="en-US" i="1" baseline="30000" dirty="0" smtClean="0"/>
              <a:t>A</a:t>
            </a:r>
            <a:r>
              <a:rPr lang="en-US" i="1" dirty="0" smtClean="0"/>
              <a:t>I</a:t>
            </a:r>
            <a:r>
              <a:rPr lang="en-US" i="1" baseline="30000" dirty="0" smtClean="0"/>
              <a:t>A</a:t>
            </a:r>
            <a:r>
              <a:rPr lang="en-US" dirty="0" smtClean="0"/>
              <a:t> or </a:t>
            </a:r>
            <a:r>
              <a:rPr lang="en-US" i="1" dirty="0" err="1" smtClean="0"/>
              <a:t>I</a:t>
            </a:r>
            <a:r>
              <a:rPr lang="en-US" i="1" baseline="30000" dirty="0" err="1" smtClean="0"/>
              <a:t>A</a:t>
            </a:r>
            <a:r>
              <a:rPr lang="en-US" i="1" dirty="0" err="1" smtClean="0"/>
              <a:t>i</a:t>
            </a:r>
            <a:r>
              <a:rPr lang="en-US" i="1" dirty="0" smtClean="0"/>
              <a:t> </a:t>
            </a:r>
            <a:r>
              <a:rPr lang="en-US" dirty="0" smtClean="0"/>
              <a:t>(Complete dominant)</a:t>
            </a:r>
            <a:endParaRPr lang="en-US" i="1" dirty="0" smtClean="0"/>
          </a:p>
          <a:p>
            <a:endParaRPr lang="en-US" dirty="0" smtClean="0"/>
          </a:p>
          <a:p>
            <a:r>
              <a:rPr lang="en-US" dirty="0" smtClean="0"/>
              <a:t>Type B: </a:t>
            </a:r>
            <a:r>
              <a:rPr lang="en-US" i="1" dirty="0" smtClean="0"/>
              <a:t>I</a:t>
            </a:r>
            <a:r>
              <a:rPr lang="en-US" i="1" baseline="30000" dirty="0" smtClean="0"/>
              <a:t>B</a:t>
            </a:r>
            <a:r>
              <a:rPr lang="en-US" i="1" dirty="0" smtClean="0"/>
              <a:t>I</a:t>
            </a:r>
            <a:r>
              <a:rPr lang="en-US" i="1" baseline="30000" dirty="0" smtClean="0"/>
              <a:t>B</a:t>
            </a:r>
            <a:r>
              <a:rPr lang="en-US" dirty="0" smtClean="0"/>
              <a:t> or </a:t>
            </a:r>
            <a:r>
              <a:rPr lang="en-US" i="1" dirty="0" err="1" smtClean="0"/>
              <a:t>I</a:t>
            </a:r>
            <a:r>
              <a:rPr lang="en-US" i="1" baseline="30000" dirty="0" err="1"/>
              <a:t>B</a:t>
            </a:r>
            <a:r>
              <a:rPr lang="en-US" i="1" dirty="0" err="1" smtClean="0"/>
              <a:t>i</a:t>
            </a:r>
            <a:r>
              <a:rPr lang="en-US" i="1" dirty="0" smtClean="0"/>
              <a:t> </a:t>
            </a:r>
            <a:r>
              <a:rPr lang="en-US" dirty="0"/>
              <a:t>(Complete dominant</a:t>
            </a:r>
            <a:r>
              <a:rPr lang="en-US" dirty="0" smtClean="0"/>
              <a:t>)</a:t>
            </a:r>
            <a:endParaRPr lang="en-US" i="1" dirty="0" smtClean="0"/>
          </a:p>
          <a:p>
            <a:endParaRPr lang="en-US" dirty="0" smtClean="0"/>
          </a:p>
          <a:p>
            <a:r>
              <a:rPr lang="en-US" dirty="0" smtClean="0"/>
              <a:t>Type AB: </a:t>
            </a:r>
            <a:r>
              <a:rPr lang="en-US" i="1" dirty="0" smtClean="0"/>
              <a:t>I</a:t>
            </a:r>
            <a:r>
              <a:rPr lang="en-US" i="1" baseline="30000" dirty="0" smtClean="0"/>
              <a:t>B</a:t>
            </a:r>
            <a:r>
              <a:rPr lang="en-US" i="1" dirty="0" smtClean="0"/>
              <a:t>I</a:t>
            </a:r>
            <a:r>
              <a:rPr lang="en-US" i="1" baseline="30000" dirty="0" smtClean="0"/>
              <a:t>A </a:t>
            </a:r>
            <a:r>
              <a:rPr lang="en-US" dirty="0" smtClean="0"/>
              <a:t>(</a:t>
            </a:r>
            <a:r>
              <a:rPr lang="en-US" dirty="0" err="1" smtClean="0"/>
              <a:t>Codominant</a:t>
            </a:r>
            <a:r>
              <a:rPr lang="en-US" dirty="0" smtClean="0"/>
              <a:t>)</a:t>
            </a:r>
          </a:p>
          <a:p>
            <a:endParaRPr lang="en-US" dirty="0" smtClean="0"/>
          </a:p>
          <a:p>
            <a:r>
              <a:rPr lang="en-US" dirty="0" smtClean="0"/>
              <a:t>Type O: </a:t>
            </a:r>
            <a:r>
              <a:rPr lang="en-US" i="1" dirty="0" smtClean="0"/>
              <a:t>ii</a:t>
            </a:r>
            <a:endParaRPr lang="en-US" i="1" dirty="0"/>
          </a:p>
        </p:txBody>
      </p:sp>
      <p:sp>
        <p:nvSpPr>
          <p:cNvPr id="4" name="Footer Placeholder 3"/>
          <p:cNvSpPr>
            <a:spLocks noGrp="1"/>
          </p:cNvSpPr>
          <p:nvPr>
            <p:ph type="ftr" sz="quarter" idx="3"/>
          </p:nvPr>
        </p:nvSpPr>
        <p:spPr/>
        <p:txBody>
          <a:bodyPr/>
          <a:lstStyle/>
          <a:p>
            <a:r>
              <a:rPr lang="en-US" smtClean="0"/>
              <a:t>© 2015 Pearson Education, Inc.</a:t>
            </a:r>
            <a:endParaRPr lang="en-US" dirty="0"/>
          </a:p>
        </p:txBody>
      </p:sp>
      <p:sp>
        <p:nvSpPr>
          <p:cNvPr id="2" name="Slide Number Placeholder 1"/>
          <p:cNvSpPr>
            <a:spLocks noGrp="1"/>
          </p:cNvSpPr>
          <p:nvPr>
            <p:ph type="sldNum" sz="quarter" idx="4"/>
          </p:nvPr>
        </p:nvSpPr>
        <p:spPr/>
        <p:txBody>
          <a:bodyPr/>
          <a:lstStyle/>
          <a:p>
            <a:fld id="{15DF3BED-44A6-421E-B463-11896FF92C37}" type="slidenum">
              <a:rPr lang="en-US" smtClean="0"/>
              <a:t>9</a:t>
            </a:fld>
            <a:endParaRPr lang="en-US"/>
          </a:p>
        </p:txBody>
      </p:sp>
    </p:spTree>
    <p:extLst>
      <p:ext uri="{BB962C8B-B14F-4D97-AF65-F5344CB8AC3E}">
        <p14:creationId xmlns:p14="http://schemas.microsoft.com/office/powerpoint/2010/main" val="207330093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heme/theme1.xml><?xml version="1.0" encoding="utf-8"?>
<a:theme xmlns:a="http://schemas.openxmlformats.org/drawingml/2006/main" name="Sanders_Lecture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Sanders_Lectures" id="{0847757E-EC99-4DCA-86B3-363D9C47ECB7}" vid="{02346675-6A7E-4D9F-A787-E96638DC47B0}"/>
    </a:ext>
  </a:extLst>
</a:theme>
</file>

<file path=ppt/theme/theme10.xml><?xml version="1.0" encoding="utf-8"?>
<a:theme xmlns:a="http://schemas.openxmlformats.org/drawingml/2006/main" name="2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13353</TotalTime>
  <Words>4196</Words>
  <Application>Microsoft Macintosh PowerPoint</Application>
  <PresentationFormat>On-screen Show (4:3)</PresentationFormat>
  <Paragraphs>506</Paragraphs>
  <Slides>84</Slides>
  <Notes>70</Notes>
  <HiddenSlides>0</HiddenSlides>
  <MMClips>0</MMClips>
  <ScaleCrop>false</ScaleCrop>
  <HeadingPairs>
    <vt:vector size="4" baseType="variant">
      <vt:variant>
        <vt:lpstr>Theme</vt:lpstr>
      </vt:variant>
      <vt:variant>
        <vt:i4>13</vt:i4>
      </vt:variant>
      <vt:variant>
        <vt:lpstr>Slide Titles</vt:lpstr>
      </vt:variant>
      <vt:variant>
        <vt:i4>84</vt:i4>
      </vt:variant>
    </vt:vector>
  </HeadingPairs>
  <TitlesOfParts>
    <vt:vector size="97" baseType="lpstr">
      <vt:lpstr>Sanders_Lectures</vt:lpstr>
      <vt:lpstr>Office Theme</vt:lpstr>
      <vt:lpstr>10_Office Theme</vt:lpstr>
      <vt:lpstr>11_Office Theme</vt:lpstr>
      <vt:lpstr>12_Office Theme</vt:lpstr>
      <vt:lpstr>15_Office Theme</vt:lpstr>
      <vt:lpstr>16_Office Theme</vt:lpstr>
      <vt:lpstr>17_Office Theme</vt:lpstr>
      <vt:lpstr>20_Office Theme</vt:lpstr>
      <vt:lpstr>22_Office Theme</vt:lpstr>
      <vt:lpstr>23_Office Theme</vt:lpstr>
      <vt:lpstr>25_Office Theme</vt:lpstr>
      <vt:lpstr>26_Office Theme</vt:lpstr>
      <vt:lpstr>PowerPoint Presentation</vt:lpstr>
      <vt:lpstr>Chapter 4 Opener</vt:lpstr>
      <vt:lpstr>PowerPoint Presentation</vt:lpstr>
      <vt:lpstr>Gene Interaction</vt:lpstr>
      <vt:lpstr>The Molecular Basis of Dominance</vt:lpstr>
      <vt:lpstr>Incomplete Dominance</vt:lpstr>
      <vt:lpstr>Codominance</vt:lpstr>
      <vt:lpstr>Dominance Relationships of ABO Alleles</vt:lpstr>
      <vt:lpstr>Blood Types and Genotypes</vt:lpstr>
      <vt:lpstr>PowerPoint Presentation</vt:lpstr>
      <vt:lpstr>The Effects Of Mutations</vt:lpstr>
      <vt:lpstr>Example 1: Mutant Allele Recessive to Wild Type</vt:lpstr>
      <vt:lpstr>Example 2: Mutant Allele Dominant to Wild Type</vt:lpstr>
      <vt:lpstr>Effects of Mutation</vt:lpstr>
      <vt:lpstr>Loss-of-Function Mutations</vt:lpstr>
      <vt:lpstr>The functional consequences of mutation.</vt:lpstr>
      <vt:lpstr>Dominant Negative Mutations</vt:lpstr>
      <vt:lpstr>Gain-of-Function Mutations</vt:lpstr>
      <vt:lpstr>The Importance of Alleles</vt:lpstr>
      <vt:lpstr>Allelic Series</vt:lpstr>
      <vt:lpstr>The C-Gene System for Mammalian Coat Color</vt:lpstr>
      <vt:lpstr>The Allelic Series of the C Gene (in rabbits)</vt:lpstr>
      <vt:lpstr>Figure 4.5 Allelic series for coat-color determination in mammals.</vt:lpstr>
      <vt:lpstr>Dominance Relationships in the Allelic Series</vt:lpstr>
      <vt:lpstr>Figure 4.6 The genetics of C-gene dominance.</vt:lpstr>
      <vt:lpstr>Figure 4.6 The genetics of C-gene dominance.</vt:lpstr>
      <vt:lpstr>Lethal Alleles</vt:lpstr>
      <vt:lpstr>Lethal Alleles: The Agouti Locus</vt:lpstr>
      <vt:lpstr>Figure 4.9 Dominance and lethality of AY.</vt:lpstr>
      <vt:lpstr>Molecular Basis of the AY Lethality</vt:lpstr>
      <vt:lpstr>Figure 4.10 Mutation of Raly and Agouti producing yellow coat.</vt:lpstr>
      <vt:lpstr>Delayed Age of Onset</vt:lpstr>
      <vt:lpstr>Sex Limited Traits</vt:lpstr>
      <vt:lpstr>Sex-Limited Traits</vt:lpstr>
      <vt:lpstr>Sex-Limited Traits: Examples</vt:lpstr>
      <vt:lpstr>Sex-Influenced Traits</vt:lpstr>
      <vt:lpstr>Figure 4.11 Sex-influenced inheritance of beard appearance in goats.</vt:lpstr>
      <vt:lpstr>PowerPoint Presentation</vt:lpstr>
      <vt:lpstr>Variable Phenotype but Identical Genotype!  MORE COMPLEX GENETIC CONTROL</vt:lpstr>
      <vt:lpstr>PowerPoint Presentation</vt:lpstr>
      <vt:lpstr>4.2 Some Genes Produce Variable Phenotypes</vt:lpstr>
      <vt:lpstr>Incomplete Penetrance</vt:lpstr>
      <vt:lpstr>Incomplete Penetrance: Polydactyly</vt:lpstr>
      <vt:lpstr>Figure 4.14 Incomplete penetrance for polydactyly. Three nonpenetrant individuals (II-6, II-10, and III-10) are seen in this family.</vt:lpstr>
      <vt:lpstr>Variable Expressivity</vt:lpstr>
      <vt:lpstr>Gene–Environment Interactions</vt:lpstr>
      <vt:lpstr>Environmental Modification to Prevent Hereditary Disease</vt:lpstr>
      <vt:lpstr>Preventing Symptoms of PKU</vt:lpstr>
      <vt:lpstr>Pleiotropic Genes</vt:lpstr>
      <vt:lpstr>Pleiotropy in Sickle Cell Disease</vt:lpstr>
      <vt:lpstr>Figure 4.16 Pleiotropy in sickle cell disease.</vt:lpstr>
      <vt:lpstr>PowerPoint Presentation</vt:lpstr>
      <vt:lpstr>Genes interact among each other to produce a phenotype</vt:lpstr>
      <vt:lpstr>4.3 Gene Interaction Modifies Mendelian Ratios</vt:lpstr>
      <vt:lpstr>Gene Interaction in Pathways</vt:lpstr>
      <vt:lpstr>Three Genes Involved in Drosophila Eye Color</vt:lpstr>
      <vt:lpstr>Figure 4.18 Interacting genes control eye color in Drosophila.</vt:lpstr>
      <vt:lpstr>Four Distinct Types of Genetic Pathways</vt:lpstr>
      <vt:lpstr>The One Gene–One Enzyme Hypothesis</vt:lpstr>
      <vt:lpstr>More Recent Adjustments to the Hypothesis</vt:lpstr>
      <vt:lpstr>Epistasis: Gene Interaction and Phenotype Effects</vt:lpstr>
      <vt:lpstr>Epistasis and Its Results</vt:lpstr>
      <vt:lpstr>Epistasis</vt:lpstr>
      <vt:lpstr>Epistatic Interactions</vt:lpstr>
      <vt:lpstr>Figure 4.20 Patterns resulting from epistatic gene interaction.</vt:lpstr>
      <vt:lpstr>No Interaction (9:3:3:1 Ratio)</vt:lpstr>
      <vt:lpstr>PowerPoint Presentation</vt:lpstr>
      <vt:lpstr>Results of F1  F1</vt:lpstr>
      <vt:lpstr>Figure 4.21 No gene interaction in the production of feather color in budgerigar parakeets.</vt:lpstr>
      <vt:lpstr>Complementary Gene Interaction (9:7 Ratio)</vt:lpstr>
      <vt:lpstr>Complementary Gene Interaction (9:7 Ratio)</vt:lpstr>
      <vt:lpstr>Duplicate Gene Action (15:1 Ratio)</vt:lpstr>
      <vt:lpstr>Duplicate Gene Action (15:1 Ratio)</vt:lpstr>
      <vt:lpstr>Dominant Gene Interaction (9:6:1 Ratio)</vt:lpstr>
      <vt:lpstr>Dominant Gene Interaction (9:6:1 Ratio)</vt:lpstr>
      <vt:lpstr>Recessive Epistasis (9:3:4 Ratio)</vt:lpstr>
      <vt:lpstr>Recessive Epistasis (9:3:4 Ratio)</vt:lpstr>
      <vt:lpstr>Dominant Epistasis (12:3:1 Ratio)</vt:lpstr>
      <vt:lpstr>Dominant Epistasis (12:3:1 Ratio)</vt:lpstr>
      <vt:lpstr>Dominant Suppression (13:3 Ratio)</vt:lpstr>
      <vt:lpstr>Dominant Suppression (13:3 Ratio)</vt:lpstr>
      <vt:lpstr>4.4 Complementation Analysis Distinguishes Mutations in the Same Gene from Mutations in Different Genes</vt:lpstr>
      <vt:lpstr>Genetic Complementation</vt:lpstr>
      <vt:lpstr>Complementation Testing</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Delgado</dc:creator>
  <cp:lastModifiedBy>Riccardo Papa</cp:lastModifiedBy>
  <cp:revision>473</cp:revision>
  <cp:lastPrinted>2005-03-24T12:52:04Z</cp:lastPrinted>
  <dcterms:created xsi:type="dcterms:W3CDTF">2010-10-31T21:38:30Z</dcterms:created>
  <dcterms:modified xsi:type="dcterms:W3CDTF">2016-09-21T15:28:19Z</dcterms:modified>
</cp:coreProperties>
</file>