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6" r:id="rId1"/>
    <p:sldMasterId id="2147483753" r:id="rId2"/>
    <p:sldMasterId id="2147483755" r:id="rId3"/>
    <p:sldMasterId id="2147483757" r:id="rId4"/>
    <p:sldMasterId id="2147483759" r:id="rId5"/>
    <p:sldMasterId id="2147483777" r:id="rId6"/>
    <p:sldMasterId id="2147483781" r:id="rId7"/>
    <p:sldMasterId id="2147483783" r:id="rId8"/>
    <p:sldMasterId id="2147483785" r:id="rId9"/>
    <p:sldMasterId id="2147483793" r:id="rId10"/>
  </p:sldMasterIdLst>
  <p:notesMasterIdLst>
    <p:notesMasterId r:id="rId66"/>
  </p:notesMasterIdLst>
  <p:handoutMasterIdLst>
    <p:handoutMasterId r:id="rId67"/>
  </p:handoutMasterIdLst>
  <p:sldIdLst>
    <p:sldId id="592" r:id="rId11"/>
    <p:sldId id="449" r:id="rId12"/>
    <p:sldId id="594" r:id="rId13"/>
    <p:sldId id="451" r:id="rId14"/>
    <p:sldId id="595" r:id="rId15"/>
    <p:sldId id="453" r:id="rId16"/>
    <p:sldId id="458" r:id="rId17"/>
    <p:sldId id="459" r:id="rId18"/>
    <p:sldId id="460" r:id="rId19"/>
    <p:sldId id="462" r:id="rId20"/>
    <p:sldId id="463" r:id="rId21"/>
    <p:sldId id="464" r:id="rId22"/>
    <p:sldId id="596" r:id="rId23"/>
    <p:sldId id="466" r:id="rId24"/>
    <p:sldId id="467" r:id="rId25"/>
    <p:sldId id="468" r:id="rId26"/>
    <p:sldId id="597" r:id="rId27"/>
    <p:sldId id="471" r:id="rId28"/>
    <p:sldId id="472" r:id="rId29"/>
    <p:sldId id="474" r:id="rId30"/>
    <p:sldId id="476" r:id="rId31"/>
    <p:sldId id="478" r:id="rId32"/>
    <p:sldId id="480" r:id="rId33"/>
    <p:sldId id="482" r:id="rId34"/>
    <p:sldId id="483" r:id="rId35"/>
    <p:sldId id="486" r:id="rId36"/>
    <p:sldId id="488" r:id="rId37"/>
    <p:sldId id="579" r:id="rId38"/>
    <p:sldId id="489" r:id="rId39"/>
    <p:sldId id="490" r:id="rId40"/>
    <p:sldId id="630" r:id="rId41"/>
    <p:sldId id="495" r:id="rId42"/>
    <p:sldId id="497" r:id="rId43"/>
    <p:sldId id="606" r:id="rId44"/>
    <p:sldId id="499" r:id="rId45"/>
    <p:sldId id="500" r:id="rId46"/>
    <p:sldId id="501" r:id="rId47"/>
    <p:sldId id="503" r:id="rId48"/>
    <p:sldId id="504" r:id="rId49"/>
    <p:sldId id="608" r:id="rId50"/>
    <p:sldId id="506" r:id="rId51"/>
    <p:sldId id="507" r:id="rId52"/>
    <p:sldId id="508" r:id="rId53"/>
    <p:sldId id="609" r:id="rId54"/>
    <p:sldId id="510" r:id="rId55"/>
    <p:sldId id="631" r:id="rId56"/>
    <p:sldId id="515" r:id="rId57"/>
    <p:sldId id="516" r:id="rId58"/>
    <p:sldId id="610" r:id="rId59"/>
    <p:sldId id="518" r:id="rId60"/>
    <p:sldId id="519" r:id="rId61"/>
    <p:sldId id="521" r:id="rId62"/>
    <p:sldId id="523" r:id="rId63"/>
    <p:sldId id="614" r:id="rId64"/>
    <p:sldId id="525" r:id="rId65"/>
  </p:sldIdLst>
  <p:sldSz cx="9144000" cy="6858000" type="screen4x3"/>
  <p:notesSz cx="6858000" cy="9144000"/>
  <p:custDataLst>
    <p:tags r:id="rId6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9">
          <p15:clr>
            <a:srgbClr val="A4A3A4"/>
          </p15:clr>
        </p15:guide>
        <p15:guide id="2" orient="horz" pos="3443">
          <p15:clr>
            <a:srgbClr val="A4A3A4"/>
          </p15:clr>
        </p15:guide>
        <p15:guide id="3" pos="303">
          <p15:clr>
            <a:srgbClr val="A4A3A4"/>
          </p15:clr>
        </p15:guide>
        <p15:guide id="4" pos="5449">
          <p15:clr>
            <a:srgbClr val="A4A3A4"/>
          </p15:clr>
        </p15:guide>
        <p15:guide id="5" pos="287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9247"/>
    <a:srgbClr val="FFECD7"/>
    <a:srgbClr val="AF540D"/>
    <a:srgbClr val="C01021"/>
    <a:srgbClr val="5A5B5D"/>
    <a:srgbClr val="B4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8" autoAdjust="0"/>
    <p:restoredTop sz="95760" autoAdjust="0"/>
  </p:normalViewPr>
  <p:slideViewPr>
    <p:cSldViewPr snapToGrid="0">
      <p:cViewPr varScale="1">
        <p:scale>
          <a:sx n="102" d="100"/>
          <a:sy n="102" d="100"/>
        </p:scale>
        <p:origin x="-880" y="-120"/>
      </p:cViewPr>
      <p:guideLst>
        <p:guide orient="horz" pos="279"/>
        <p:guide orient="horz" pos="3443"/>
        <p:guide pos="303"/>
        <p:guide pos="544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2"/>
    </p:cViewPr>
  </p:sorterViewPr>
  <p:notesViewPr>
    <p:cSldViewPr snapToGrid="0">
      <p:cViewPr>
        <p:scale>
          <a:sx n="100" d="100"/>
          <a:sy n="100" d="100"/>
        </p:scale>
        <p:origin x="-2528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tags" Target="tags/tag1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73" Type="http://schemas.openxmlformats.org/officeDocument/2006/relationships/tableStyles" Target="tableStyles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CCF65934-A548-7E4E-A5B8-2C5427F9E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54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D5C20EB7-C0C4-3F48-BDA8-7431DDE14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72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75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04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36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77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0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28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14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14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04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66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26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95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40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98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00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11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80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64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1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92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17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94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43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551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821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54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88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809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855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0480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104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05827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253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0787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904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0889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921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277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1197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425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1299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75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120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467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1709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315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1913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9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5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10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defTabSz="457200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2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4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363408" y="867317"/>
            <a:ext cx="3704392" cy="1854868"/>
          </a:xfrm>
        </p:spPr>
        <p:txBody>
          <a:bodyPr rIns="0" anchor="ctr"/>
          <a:lstStyle>
            <a:lvl1pPr algn="ctr">
              <a:buFont typeface="Wingdings" charset="2"/>
              <a:buNone/>
              <a:defRPr sz="14400" b="1">
                <a:solidFill>
                  <a:srgbClr val="6BA6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363408" y="5762793"/>
            <a:ext cx="3555168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Lectures by 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Dr. Tara </a:t>
            </a:r>
            <a:r>
              <a:rPr lang="en-US" sz="1800" dirty="0" err="1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Stoulig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84" charset="-128"/>
              <a:cs typeface="Arial" charset="0"/>
            </a:endParaRPr>
          </a:p>
          <a:p>
            <a:pPr algn="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Southeastern</a:t>
            </a:r>
            <a:r>
              <a:rPr lang="en-US" sz="1800" baseline="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Louisiana</a:t>
            </a:r>
            <a:r>
              <a:rPr lang="en-US" sz="1800" dirty="0" smtClean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University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5626768" y="6541754"/>
            <a:ext cx="3427413" cy="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2015 </a:t>
            </a:r>
            <a:r>
              <a:rPr lang="en-US" sz="900" dirty="0">
                <a:solidFill>
                  <a:schemeClr val="bg1"/>
                </a:solidFill>
                <a:latin typeface="Arial" charset="0"/>
                <a:cs typeface="Arial" charset="0"/>
              </a:rPr>
              <a:t>Pearson Education Inc.</a:t>
            </a:r>
            <a:r>
              <a:rPr lang="en-US" sz="900" dirty="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" y="0"/>
            <a:ext cx="5357813" cy="685800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363407" y="2883902"/>
            <a:ext cx="359326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Times" panose="02020603050405020304" pitchFamily="18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Molecular Biology 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of Transcription and RNA Processing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3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0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8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17500" indent="-2921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lvl1pPr>
            <a:lvl2pPr marL="7493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2pPr>
            <a:lvl3pPr marL="12065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3pPr>
            <a:lvl4pPr marL="1663700" indent="-3048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4pPr>
            <a:lvl5pPr marL="2120900" indent="-292100">
              <a:spcAft>
                <a:spcPts val="60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320" y="6513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5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2563" y="1078368"/>
            <a:ext cx="8775700" cy="0"/>
          </a:xfrm>
          <a:prstGeom prst="line">
            <a:avLst/>
          </a:prstGeom>
          <a:noFill/>
          <a:ln w="508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320" y="6513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3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320" y="6513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2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7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7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2015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3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0952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643" y="1117600"/>
            <a:ext cx="87757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320" y="6513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0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2">
              <a:lumMod val="75000"/>
            </a:schemeClr>
          </a:solidFill>
          <a:latin typeface="Arial" charset="0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B42D2D"/>
          </a:solidFill>
          <a:latin typeface="Arial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17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93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2065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663700" indent="-3048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120900" indent="-292100" algn="l" rtl="0" eaLnBrk="1" fontAlgn="base" hangingPunct="1">
        <a:spcBef>
          <a:spcPct val="20000"/>
        </a:spcBef>
        <a:spcAft>
          <a:spcPct val="2000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736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336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606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713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38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0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237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756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2015 Pearson Education,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8397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30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basis of transcription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Transcription is the synthesis of </a:t>
            </a:r>
            <a:r>
              <a:rPr lang="en-US" u="sng" dirty="0" smtClean="0"/>
              <a:t>a single-stranded RNA molecule by RNA </a:t>
            </a:r>
            <a:r>
              <a:rPr lang="en-US" u="sng" dirty="0" smtClean="0"/>
              <a:t>polymerase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The polymerase uses the </a:t>
            </a:r>
            <a:r>
              <a:rPr lang="en-US" b="1" dirty="0" smtClean="0"/>
              <a:t>template</a:t>
            </a:r>
            <a:r>
              <a:rPr lang="en-US" dirty="0" smtClean="0"/>
              <a:t> </a:t>
            </a:r>
            <a:r>
              <a:rPr lang="en-US" b="1" dirty="0" smtClean="0"/>
              <a:t>strand</a:t>
            </a:r>
            <a:r>
              <a:rPr lang="en-US" dirty="0" smtClean="0"/>
              <a:t> of the DNA to assemble a complementary, antiparallel strand of </a:t>
            </a:r>
            <a:r>
              <a:rPr lang="en-US" dirty="0" err="1" smtClean="0"/>
              <a:t>ribonucleotides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coding</a:t>
            </a:r>
            <a:r>
              <a:rPr lang="en-US" dirty="0" smtClean="0"/>
              <a:t> </a:t>
            </a:r>
            <a:r>
              <a:rPr lang="en-US" b="1" dirty="0" smtClean="0"/>
              <a:t>strand</a:t>
            </a:r>
            <a:r>
              <a:rPr lang="en-US" dirty="0" smtClean="0"/>
              <a:t> of DNA, also called the </a:t>
            </a:r>
            <a:r>
              <a:rPr lang="en-US" b="1" dirty="0" err="1" smtClean="0"/>
              <a:t>nontemplate</a:t>
            </a:r>
            <a:r>
              <a:rPr lang="en-US" dirty="0" smtClean="0"/>
              <a:t> </a:t>
            </a:r>
            <a:r>
              <a:rPr lang="en-US" b="1" dirty="0" smtClean="0"/>
              <a:t>strand</a:t>
            </a:r>
            <a:r>
              <a:rPr lang="en-US" dirty="0" smtClean="0"/>
              <a:t>, is complementary to the template strand</a:t>
            </a:r>
            <a:endParaRPr lang="en-US" dirty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D981098-CFEE-A34C-8D84-94A8BFC2A860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Structure</a:t>
            </a:r>
            <a:endParaRPr 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 contains several segments with distinct functions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promoter</a:t>
            </a:r>
            <a:r>
              <a:rPr lang="en-US" dirty="0" smtClean="0"/>
              <a:t> is immediately </a:t>
            </a:r>
            <a:r>
              <a:rPr lang="en-US" b="1" dirty="0" smtClean="0"/>
              <a:t>upstream</a:t>
            </a:r>
            <a:r>
              <a:rPr lang="en-US" dirty="0" smtClean="0"/>
              <a:t> (5</a:t>
            </a:r>
            <a:r>
              <a:rPr lang="en-US" dirty="0" smtClean="0">
                <a:sym typeface="Symbol" charset="0"/>
              </a:rPr>
              <a:t></a:t>
            </a:r>
            <a:r>
              <a:rPr lang="en-US" dirty="0" smtClean="0"/>
              <a:t>) to the start of </a:t>
            </a:r>
            <a:r>
              <a:rPr lang="en-US" dirty="0" smtClean="0"/>
              <a:t>transcription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promoter controls the access of RNA polymerase to the gene</a:t>
            </a:r>
            <a:endParaRPr 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EE4D841-6F6A-6C41-AAAA-4DC356303A82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 Structure (continued)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coding region of the gene is the portion that contains the information needed to synthesize the protein product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termination</a:t>
            </a:r>
            <a:r>
              <a:rPr lang="en-US" dirty="0" smtClean="0"/>
              <a:t> </a:t>
            </a:r>
            <a:r>
              <a:rPr lang="en-US" b="1" dirty="0" smtClean="0"/>
              <a:t>region</a:t>
            </a:r>
            <a:r>
              <a:rPr lang="en-US" dirty="0" smtClean="0"/>
              <a:t> of the gene regulates cessation of transcription</a:t>
            </a:r>
          </a:p>
          <a:p>
            <a:endParaRPr lang="en-US" dirty="0" smtClean="0"/>
          </a:p>
          <a:p>
            <a:r>
              <a:rPr lang="en-US" dirty="0" smtClean="0"/>
              <a:t>The termination region is immediately </a:t>
            </a:r>
            <a:r>
              <a:rPr lang="en-US" b="1" dirty="0" smtClean="0"/>
              <a:t>downstream</a:t>
            </a:r>
            <a:r>
              <a:rPr lang="en-US" dirty="0" smtClean="0"/>
              <a:t> (3</a:t>
            </a:r>
            <a:r>
              <a:rPr lang="en-US" dirty="0" smtClean="0">
                <a:sym typeface="Symbol" charset="0"/>
              </a:rPr>
              <a:t></a:t>
            </a:r>
            <a:r>
              <a:rPr lang="en-US" dirty="0" smtClean="0"/>
              <a:t>) to the coding segment of the gene</a:t>
            </a:r>
            <a:endParaRPr lang="en-US" dirty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0224B05-F3A4-3247-BD94-ECE9955BDA0C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12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03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218944"/>
            <a:ext cx="8546592" cy="24201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8.3 A general </a:t>
            </a:r>
            <a:r>
              <a:rPr lang="en-US" dirty="0" smtClean="0"/>
              <a:t>diagram of </a:t>
            </a:r>
            <a:r>
              <a:rPr lang="en-US" dirty="0"/>
              <a:t>gene structure and </a:t>
            </a:r>
            <a:r>
              <a:rPr lang="en-US" dirty="0" smtClean="0"/>
              <a:t>associated nomenclature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6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Steps of Transcription </a:t>
            </a:r>
            <a:r>
              <a:rPr lang="en-US" dirty="0" smtClean="0"/>
              <a:t>in Bacteria (</a:t>
            </a:r>
            <a:r>
              <a:rPr lang="en-US" i="1" dirty="0" smtClean="0"/>
              <a:t>E</a:t>
            </a:r>
            <a:r>
              <a:rPr lang="en-US" dirty="0" smtClean="0"/>
              <a:t>. </a:t>
            </a:r>
            <a:r>
              <a:rPr lang="en-US" i="1" dirty="0" smtClean="0"/>
              <a:t>coli) – </a:t>
            </a:r>
            <a:r>
              <a:rPr lang="en-US" dirty="0" smtClean="0"/>
              <a:t>4 steps</a:t>
            </a:r>
            <a:endParaRPr lang="en-US" i="1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750" indent="-514350">
              <a:buFont typeface="+mj-lt"/>
              <a:buAutoNum type="arabicPeriod"/>
            </a:pPr>
            <a:r>
              <a:rPr lang="en-US" dirty="0" smtClean="0"/>
              <a:t>Promoter recognition</a:t>
            </a:r>
          </a:p>
          <a:p>
            <a:pPr marL="539750" indent="-514350">
              <a:buFont typeface="+mj-lt"/>
              <a:buAutoNum type="arabicPeriod"/>
            </a:pPr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Transcription initiation</a:t>
            </a:r>
          </a:p>
          <a:p>
            <a:pPr marL="539750" indent="-514350">
              <a:buFont typeface="+mj-lt"/>
              <a:buAutoNum type="arabicPeriod"/>
            </a:pPr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Chain elongation</a:t>
            </a:r>
          </a:p>
          <a:p>
            <a:pPr marL="539750" indent="-514350">
              <a:buFont typeface="+mj-lt"/>
              <a:buAutoNum type="arabicPeriod"/>
            </a:pPr>
            <a:endParaRPr lang="en-US" dirty="0" smtClean="0"/>
          </a:p>
          <a:p>
            <a:pPr marL="539750" indent="-514350">
              <a:buFont typeface="+mj-lt"/>
              <a:buAutoNum type="arabicPeriod"/>
            </a:pPr>
            <a:r>
              <a:rPr lang="en-US" dirty="0" smtClean="0"/>
              <a:t>Chain termination</a:t>
            </a:r>
            <a:endParaRPr 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E14BDD7-B640-9047-AA41-8145A069786B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14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Bacterial RNA Polymerase</a:t>
            </a: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type of RNA polymerase catalyzes transcription of all RNAs in </a:t>
            </a:r>
            <a:r>
              <a:rPr lang="en-US" i="1" dirty="0" smtClean="0"/>
              <a:t>E</a:t>
            </a:r>
            <a:r>
              <a:rPr lang="en-US" dirty="0" smtClean="0"/>
              <a:t>. </a:t>
            </a:r>
            <a:r>
              <a:rPr lang="en-US" i="1" dirty="0" smtClean="0"/>
              <a:t>coli</a:t>
            </a:r>
          </a:p>
          <a:p>
            <a:endParaRPr lang="en-US" dirty="0" smtClean="0"/>
          </a:p>
          <a:p>
            <a:r>
              <a:rPr lang="en-US" sz="2000" dirty="0" smtClean="0"/>
              <a:t>Rifampicin inhibits RNA synthesis by inhibiting formation of the first </a:t>
            </a:r>
            <a:r>
              <a:rPr lang="en-US" sz="2000" dirty="0" err="1" smtClean="0"/>
              <a:t>phosphodiester</a:t>
            </a:r>
            <a:r>
              <a:rPr lang="en-US" sz="2000" dirty="0" smtClean="0"/>
              <a:t> </a:t>
            </a:r>
            <a:r>
              <a:rPr lang="en-US" sz="2000" dirty="0" smtClean="0"/>
              <a:t>bond. </a:t>
            </a:r>
            <a:r>
              <a:rPr lang="en-US" sz="2000" dirty="0"/>
              <a:t>Rifampicin, also known as rifampin, is an antibiotic used to treat a several types of bacterial infections.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When exposed to rifampicin, sensitive bacterial strains are unable to synthesize mRNA, </a:t>
            </a:r>
            <a:r>
              <a:rPr lang="en-US" sz="2000" dirty="0" err="1" smtClean="0"/>
              <a:t>tRNA</a:t>
            </a:r>
            <a:r>
              <a:rPr lang="en-US" sz="2000" dirty="0" smtClean="0"/>
              <a:t>, </a:t>
            </a:r>
            <a:r>
              <a:rPr lang="en-US" sz="2000" dirty="0" smtClean="0"/>
              <a:t>or </a:t>
            </a:r>
            <a:r>
              <a:rPr lang="en-US" sz="2000" dirty="0" err="1" smtClean="0"/>
              <a:t>rRNA</a:t>
            </a:r>
            <a:endParaRPr lang="en-US" sz="2000" dirty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23E9ACD-8855-7144-ACA3-46557C37C465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15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Polymerase Composition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bacterial RNA polymerase is composed of a </a:t>
            </a:r>
            <a:r>
              <a:rPr lang="en-US" dirty="0" err="1" smtClean="0"/>
              <a:t>pentameric</a:t>
            </a:r>
            <a:r>
              <a:rPr lang="en-US" dirty="0" smtClean="0"/>
              <a:t> </a:t>
            </a:r>
            <a:r>
              <a:rPr lang="en-US" b="1" dirty="0" smtClean="0"/>
              <a:t>core</a:t>
            </a:r>
            <a:r>
              <a:rPr lang="en-US" dirty="0" smtClean="0"/>
              <a:t> </a:t>
            </a:r>
            <a:r>
              <a:rPr lang="en-US" b="1" dirty="0" smtClean="0"/>
              <a:t>enzyme</a:t>
            </a:r>
            <a:r>
              <a:rPr lang="en-US" dirty="0" smtClean="0"/>
              <a:t> that binds a sixth subunit, called the </a:t>
            </a:r>
            <a:r>
              <a:rPr lang="en-US" b="1" dirty="0" smtClean="0"/>
              <a:t>sigma</a:t>
            </a:r>
            <a:r>
              <a:rPr lang="en-US" dirty="0" smtClean="0"/>
              <a:t> (</a:t>
            </a:r>
            <a:r>
              <a:rPr lang="en-US" b="1" dirty="0" smtClean="0">
                <a:sym typeface="Symbol" panose="05050102010706020507" pitchFamily="18" charset="2"/>
              </a:rPr>
              <a:t></a:t>
            </a:r>
            <a:r>
              <a:rPr lang="en-US" dirty="0" smtClean="0"/>
              <a:t>) </a:t>
            </a:r>
            <a:r>
              <a:rPr lang="en-US" b="1" dirty="0" smtClean="0"/>
              <a:t>subunit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large </a:t>
            </a:r>
            <a:r>
              <a:rPr lang="en-US" b="1" dirty="0" smtClean="0"/>
              <a:t>core enzyme </a:t>
            </a:r>
            <a:r>
              <a:rPr lang="en-US" dirty="0" smtClean="0"/>
              <a:t>is composed of </a:t>
            </a:r>
            <a:r>
              <a:rPr lang="en-US" u="sng" dirty="0" smtClean="0"/>
              <a:t>two </a:t>
            </a:r>
            <a:r>
              <a:rPr lang="en-US" u="sng" dirty="0" smtClean="0">
                <a:sym typeface="Symbol" panose="05050102010706020507" pitchFamily="18" charset="2"/>
              </a:rPr>
              <a:t></a:t>
            </a:r>
            <a:r>
              <a:rPr lang="en-US" u="sng" dirty="0" smtClean="0"/>
              <a:t> subunits</a:t>
            </a:r>
            <a:r>
              <a:rPr lang="en-US" dirty="0" smtClean="0"/>
              <a:t>, </a:t>
            </a:r>
            <a:r>
              <a:rPr lang="en-US" u="sng" dirty="0" smtClean="0"/>
              <a:t>two </a:t>
            </a:r>
            <a:r>
              <a:rPr lang="en-US" u="sng" dirty="0" smtClean="0">
                <a:sym typeface="Symbol" panose="05050102010706020507" pitchFamily="18" charset="2"/>
              </a:rPr>
              <a:t></a:t>
            </a:r>
            <a:r>
              <a:rPr lang="en-US" u="sng" dirty="0" smtClean="0"/>
              <a:t> subunits</a:t>
            </a:r>
            <a:r>
              <a:rPr lang="en-US" dirty="0" smtClean="0"/>
              <a:t>, and </a:t>
            </a:r>
            <a:r>
              <a:rPr lang="en-US" altLang="ja-JP" dirty="0" smtClean="0"/>
              <a:t>an </a:t>
            </a:r>
            <a:r>
              <a:rPr lang="en-US" altLang="ja-JP" u="sng" dirty="0" smtClean="0">
                <a:sym typeface="Symbol" panose="05050102010706020507" pitchFamily="18" charset="2"/>
              </a:rPr>
              <a:t></a:t>
            </a:r>
            <a:r>
              <a:rPr lang="en-US" altLang="ja-JP" u="sng" dirty="0" smtClean="0"/>
              <a:t> subunit</a:t>
            </a:r>
          </a:p>
          <a:p>
            <a:endParaRPr lang="en-US" dirty="0" smtClean="0"/>
          </a:p>
          <a:p>
            <a:r>
              <a:rPr lang="en-US" dirty="0" smtClean="0"/>
              <a:t>The core enzyme can transcribe RNA from a DNA template but cannot bind the promoter or initiate RNA synthesis without the </a:t>
            </a:r>
            <a:r>
              <a:rPr lang="en-US" dirty="0">
                <a:sym typeface="Symbol" panose="05050102010706020507" pitchFamily="18" charset="2"/>
              </a:rPr>
              <a:t></a:t>
            </a:r>
            <a:r>
              <a:rPr lang="en-US" dirty="0" smtClean="0"/>
              <a:t> subunit</a:t>
            </a:r>
            <a:endParaRPr lang="en-US" dirty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7B721AB1-8064-6941-BE3E-9A502C7E1E0D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16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4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9" y="316691"/>
            <a:ext cx="8018562" cy="60396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8.4 Bacterial RNA polymerase core plus a sigma (</a:t>
            </a:r>
            <a:r>
              <a:rPr lang="en-US" dirty="0" err="1"/>
              <a:t>σ</a:t>
            </a:r>
            <a:r>
              <a:rPr lang="en-US" dirty="0" smtClean="0"/>
              <a:t>) subunit </a:t>
            </a:r>
            <a:r>
              <a:rPr lang="en-US" dirty="0"/>
              <a:t>forms the fully active </a:t>
            </a:r>
            <a:r>
              <a:rPr lang="en-US" dirty="0" err="1"/>
              <a:t>holoenzyme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Bacterial Promoters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promoter is a double-stranded DNA sequence that is the RNA polymerase binding site; promoters also bind other transcription proteins</a:t>
            </a:r>
          </a:p>
          <a:p>
            <a:endParaRPr lang="en-US" dirty="0" smtClean="0"/>
          </a:p>
          <a:p>
            <a:r>
              <a:rPr lang="en-US" dirty="0" smtClean="0"/>
              <a:t>The promoter is located a short distance upstream of the coding sequence, within a few nucleotides of </a:t>
            </a:r>
            <a:r>
              <a:rPr lang="en-US" dirty="0" smtClean="0">
                <a:sym typeface="Symbol" charset="0"/>
              </a:rPr>
              <a:t></a:t>
            </a:r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RNA polymerase is attracted to promoters by the presence of </a:t>
            </a:r>
            <a:r>
              <a:rPr lang="en-US" b="1" dirty="0" smtClean="0"/>
              <a:t>consensus</a:t>
            </a:r>
            <a:r>
              <a:rPr lang="en-US" dirty="0" smtClean="0"/>
              <a:t> </a:t>
            </a:r>
            <a:r>
              <a:rPr lang="en-US" b="1" dirty="0" smtClean="0"/>
              <a:t>sequences</a:t>
            </a:r>
            <a:endParaRPr lang="en-US" b="1" dirty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84295AD-10D8-994F-A2D4-40950F0E9B6C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18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Promoter </a:t>
            </a:r>
            <a:r>
              <a:rPr lang="en-US" dirty="0" smtClean="0"/>
              <a:t>Consensus Sequences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Consensus sequences are written in single-stranded shorthand form, 5</a:t>
            </a:r>
            <a:r>
              <a:rPr lang="en-US" sz="2400" dirty="0" smtClean="0">
                <a:sym typeface="Symbol" panose="05050102010706020507" pitchFamily="18" charset="2"/>
              </a:rPr>
              <a:t></a:t>
            </a:r>
            <a:r>
              <a:rPr lang="en-US" sz="2400" dirty="0" smtClean="0"/>
              <a:t> to </a:t>
            </a:r>
            <a:r>
              <a:rPr lang="en-US" sz="2400" dirty="0"/>
              <a:t>3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 smtClean="0"/>
              <a:t> on the coding </a:t>
            </a:r>
            <a:r>
              <a:rPr lang="en-US" sz="2400" dirty="0" smtClean="0"/>
              <a:t>strand:</a:t>
            </a:r>
            <a:endParaRPr lang="en-US" sz="2400" dirty="0" smtClean="0"/>
          </a:p>
          <a:p>
            <a:pPr marL="482600" indent="-457200">
              <a:buAutoNum type="alphaLcParenR"/>
            </a:pPr>
            <a:r>
              <a:rPr lang="en-US" sz="2000" dirty="0" smtClean="0"/>
              <a:t>At </a:t>
            </a:r>
            <a:r>
              <a:rPr lang="en-US" sz="2000" dirty="0" smtClean="0"/>
              <a:t>the </a:t>
            </a:r>
            <a:r>
              <a:rPr lang="en-US" sz="2000" dirty="0" smtClean="0">
                <a:sym typeface="Symbol" panose="05050102010706020507" pitchFamily="18" charset="2"/>
              </a:rPr>
              <a:t></a:t>
            </a:r>
            <a:r>
              <a:rPr lang="en-US" sz="2000" dirty="0" smtClean="0"/>
              <a:t>10 position is the </a:t>
            </a:r>
            <a:r>
              <a:rPr lang="en-US" sz="2000" b="1" dirty="0" err="1" smtClean="0"/>
              <a:t>Pribnow</a:t>
            </a:r>
            <a:r>
              <a:rPr lang="en-US" sz="2000" dirty="0" smtClean="0"/>
              <a:t> </a:t>
            </a:r>
            <a:r>
              <a:rPr lang="en-US" sz="2000" b="1" dirty="0" smtClean="0"/>
              <a:t>box</a:t>
            </a:r>
            <a:r>
              <a:rPr lang="en-US" sz="2000" dirty="0" smtClean="0"/>
              <a:t>, or </a:t>
            </a:r>
            <a:r>
              <a:rPr lang="en-US" sz="2000" dirty="0" smtClean="0">
                <a:sym typeface="Symbol" panose="05050102010706020507" pitchFamily="18" charset="2"/>
              </a:rPr>
              <a:t></a:t>
            </a:r>
            <a:r>
              <a:rPr lang="en-US" sz="2000" b="1" dirty="0" smtClean="0"/>
              <a:t>10</a:t>
            </a:r>
            <a:r>
              <a:rPr lang="en-US" sz="2000" dirty="0" smtClean="0"/>
              <a:t> </a:t>
            </a:r>
            <a:r>
              <a:rPr lang="en-US" sz="2000" b="1" dirty="0" smtClean="0"/>
              <a:t>consensus</a:t>
            </a:r>
            <a:r>
              <a:rPr lang="en-US" sz="2000" dirty="0" smtClean="0"/>
              <a:t> </a:t>
            </a:r>
            <a:r>
              <a:rPr lang="en-US" sz="2000" b="1" dirty="0" smtClean="0"/>
              <a:t>sequence</a:t>
            </a:r>
            <a:r>
              <a:rPr lang="en-US" sz="2000" dirty="0" smtClean="0"/>
              <a:t>, 5</a:t>
            </a:r>
            <a:r>
              <a:rPr lang="en-US" sz="2000" dirty="0" smtClean="0">
                <a:sym typeface="Symbol" panose="05050102010706020507" pitchFamily="18" charset="2"/>
              </a:rPr>
              <a:t></a:t>
            </a:r>
            <a:r>
              <a:rPr lang="en-US" sz="2000" dirty="0" smtClean="0"/>
              <a:t>-TATAAT-3</a:t>
            </a:r>
            <a:r>
              <a:rPr lang="en-US" sz="2000" dirty="0" smtClean="0">
                <a:sym typeface="Symbol" panose="05050102010706020507" pitchFamily="18" charset="2"/>
              </a:rPr>
              <a:t></a:t>
            </a:r>
            <a:endParaRPr lang="en-US" sz="2000" dirty="0" smtClean="0"/>
          </a:p>
          <a:p>
            <a:pPr marL="482600" indent="-457200">
              <a:buAutoNum type="alphaLcParenR"/>
            </a:pPr>
            <a:r>
              <a:rPr lang="en-US" sz="2000" dirty="0" smtClean="0"/>
              <a:t> At </a:t>
            </a:r>
            <a:r>
              <a:rPr lang="en-US" sz="2000" dirty="0" smtClean="0">
                <a:sym typeface="Symbol" panose="05050102010706020507" pitchFamily="18" charset="2"/>
              </a:rPr>
              <a:t></a:t>
            </a:r>
            <a:r>
              <a:rPr lang="en-US" sz="2000" dirty="0" smtClean="0"/>
              <a:t>35 is a 6-bp region, the </a:t>
            </a:r>
            <a:r>
              <a:rPr lang="en-US" sz="2000" dirty="0" smtClean="0">
                <a:sym typeface="Symbol" charset="0"/>
              </a:rPr>
              <a:t></a:t>
            </a:r>
            <a:r>
              <a:rPr lang="en-US" sz="2000" b="1" dirty="0" smtClean="0"/>
              <a:t>35</a:t>
            </a:r>
            <a:r>
              <a:rPr lang="en-US" sz="2000" dirty="0" smtClean="0"/>
              <a:t> </a:t>
            </a:r>
            <a:r>
              <a:rPr lang="en-US" sz="2000" b="1" dirty="0" smtClean="0"/>
              <a:t>consensus</a:t>
            </a:r>
            <a:r>
              <a:rPr lang="en-US" sz="2000" dirty="0" smtClean="0"/>
              <a:t> </a:t>
            </a:r>
            <a:r>
              <a:rPr lang="en-US" sz="2000" b="1" dirty="0" smtClean="0"/>
              <a:t>sequence</a:t>
            </a:r>
            <a:r>
              <a:rPr lang="en-US" sz="2000" dirty="0" smtClean="0"/>
              <a:t>, 5</a:t>
            </a:r>
            <a:r>
              <a:rPr lang="en-US" sz="2000" dirty="0" smtClean="0">
                <a:sym typeface="Symbol" panose="05050102010706020507" pitchFamily="18" charset="2"/>
              </a:rPr>
              <a:t></a:t>
            </a:r>
            <a:r>
              <a:rPr lang="en-US" sz="2000" dirty="0" smtClean="0"/>
              <a:t>-TTGACA-3</a:t>
            </a:r>
            <a:r>
              <a:rPr lang="en-US" sz="2000" dirty="0" smtClean="0">
                <a:sym typeface="Symbol" panose="05050102010706020507" pitchFamily="18" charset="2"/>
              </a:rPr>
              <a:t>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RNA polymerase binds to </a:t>
            </a:r>
            <a:r>
              <a:rPr lang="en-US" sz="2400" dirty="0" smtClean="0">
                <a:sym typeface="Symbol" panose="05050102010706020507" pitchFamily="18" charset="2"/>
              </a:rPr>
              <a:t></a:t>
            </a:r>
            <a:r>
              <a:rPr lang="en-US" sz="2400" dirty="0" smtClean="0"/>
              <a:t>10 and </a:t>
            </a:r>
            <a:r>
              <a:rPr lang="en-US" sz="2400" dirty="0" smtClean="0">
                <a:sym typeface="Symbol" panose="05050102010706020507" pitchFamily="18" charset="2"/>
              </a:rPr>
              <a:t></a:t>
            </a:r>
            <a:r>
              <a:rPr lang="en-US" sz="2400" dirty="0" smtClean="0"/>
              <a:t>35 sequences and occupies the space between and around them</a:t>
            </a:r>
            <a:endParaRPr lang="en-US" sz="2400" dirty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052C250-840B-4440-A78A-7D43524C104A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19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08_05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5" y="4205112"/>
            <a:ext cx="7093023" cy="261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Nucleotides and Structure</a:t>
            </a:r>
            <a:endParaRPr 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RNA</a:t>
            </a:r>
            <a:r>
              <a:rPr lang="en-US" dirty="0" smtClean="0"/>
              <a:t> </a:t>
            </a:r>
            <a:r>
              <a:rPr lang="en-US" b="1" dirty="0" err="1" smtClean="0"/>
              <a:t>ribonucleotides</a:t>
            </a:r>
            <a:r>
              <a:rPr lang="en-US" dirty="0" smtClean="0"/>
              <a:t> are </a:t>
            </a:r>
            <a:r>
              <a:rPr lang="en-US" dirty="0" smtClean="0"/>
              <a:t>composed by: a) </a:t>
            </a:r>
            <a:r>
              <a:rPr lang="en-US" dirty="0" smtClean="0"/>
              <a:t>a sugar, nucleotide base, </a:t>
            </a:r>
            <a:r>
              <a:rPr lang="en-US" dirty="0" smtClean="0"/>
              <a:t>b) one </a:t>
            </a:r>
            <a:r>
              <a:rPr lang="en-US" dirty="0" smtClean="0"/>
              <a:t>or more phosphate </a:t>
            </a:r>
            <a:r>
              <a:rPr lang="en-US" dirty="0" smtClean="0"/>
              <a:t>groups</a:t>
            </a:r>
            <a:endParaRPr lang="en-US" dirty="0"/>
          </a:p>
          <a:p>
            <a:pPr marL="25400" indent="0">
              <a:buNone/>
            </a:pP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 smtClean="0"/>
              <a:t>with </a:t>
            </a:r>
            <a:r>
              <a:rPr lang="en-US" dirty="0" smtClean="0"/>
              <a:t>two critical differences compared to DNA </a:t>
            </a:r>
            <a:r>
              <a:rPr lang="en-US" dirty="0" smtClean="0"/>
              <a:t>nucleotides:</a:t>
            </a:r>
          </a:p>
          <a:p>
            <a:pPr marL="539750" indent="-514350">
              <a:buAutoNum type="arabicParenR"/>
            </a:pPr>
            <a:r>
              <a:rPr lang="en-US" dirty="0" smtClean="0"/>
              <a:t>The </a:t>
            </a:r>
            <a:r>
              <a:rPr lang="en-US" dirty="0" smtClean="0"/>
              <a:t>bases adenine, guanine, and cytosine are the same, but </a:t>
            </a:r>
            <a:r>
              <a:rPr lang="en-US" u="sng" dirty="0" smtClean="0"/>
              <a:t>thymine is replaced by </a:t>
            </a:r>
            <a:r>
              <a:rPr lang="en-US" b="1" u="sng" dirty="0" smtClean="0"/>
              <a:t>uracil</a:t>
            </a:r>
          </a:p>
          <a:p>
            <a:pPr marL="539750" indent="-514350">
              <a:buAutoNum type="arabicParenR"/>
            </a:pPr>
            <a:r>
              <a:rPr lang="en-US" dirty="0" smtClean="0"/>
              <a:t>The </a:t>
            </a:r>
            <a:r>
              <a:rPr lang="en-US" u="sng" dirty="0" smtClean="0"/>
              <a:t>sugar </a:t>
            </a:r>
            <a:r>
              <a:rPr lang="en-US" b="1" u="sng" dirty="0" smtClean="0"/>
              <a:t>ribose</a:t>
            </a:r>
            <a:r>
              <a:rPr lang="en-US" u="sng" dirty="0" smtClean="0"/>
              <a:t> is used rather than deoxyribose</a:t>
            </a:r>
            <a:endParaRPr lang="en-US" u="sng" dirty="0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7450B66F-906A-F946-8C29-649AA06D21A9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Transcription Initiation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RNA polymerase initiates through a two-step </a:t>
            </a:r>
            <a:r>
              <a:rPr lang="en-US" sz="2400" dirty="0" smtClean="0"/>
              <a:t>process:</a:t>
            </a:r>
            <a:endParaRPr lang="en-US" sz="2400" dirty="0" smtClean="0"/>
          </a:p>
          <a:p>
            <a:pPr marL="25400" indent="0">
              <a:buNone/>
            </a:pPr>
            <a:r>
              <a:rPr lang="en-US" sz="2200" dirty="0" smtClean="0"/>
              <a:t> 1) First</a:t>
            </a:r>
            <a:r>
              <a:rPr lang="en-US" sz="2200" dirty="0" smtClean="0"/>
              <a:t>, the </a:t>
            </a:r>
            <a:r>
              <a:rPr lang="en-US" sz="2200" dirty="0" err="1" smtClean="0"/>
              <a:t>holoenzyme</a:t>
            </a:r>
            <a:r>
              <a:rPr lang="en-US" sz="2200" dirty="0" smtClean="0"/>
              <a:t> makes a loose attachment to the promoter sequence, then binds tightly to form the </a:t>
            </a:r>
            <a:r>
              <a:rPr lang="en-US" sz="2200" b="1" dirty="0" smtClean="0"/>
              <a:t>closed</a:t>
            </a:r>
            <a:r>
              <a:rPr lang="en-US" sz="2200" dirty="0" smtClean="0"/>
              <a:t> </a:t>
            </a:r>
            <a:r>
              <a:rPr lang="en-US" sz="2200" b="1" dirty="0" smtClean="0"/>
              <a:t>promoter</a:t>
            </a:r>
            <a:r>
              <a:rPr lang="en-US" sz="2200" dirty="0" smtClean="0"/>
              <a:t> </a:t>
            </a:r>
            <a:r>
              <a:rPr lang="en-US" sz="2200" b="1" dirty="0" smtClean="0"/>
              <a:t>complex</a:t>
            </a:r>
            <a:endParaRPr lang="en-US" sz="2200" dirty="0" smtClean="0"/>
          </a:p>
          <a:p>
            <a:pPr marL="25400" indent="0">
              <a:buNone/>
            </a:pPr>
            <a:r>
              <a:rPr lang="en-US" sz="2200" dirty="0" smtClean="0"/>
              <a:t>2) The </a:t>
            </a:r>
            <a:r>
              <a:rPr lang="en-US" sz="2200" dirty="0" err="1" smtClean="0"/>
              <a:t>holoenzyme</a:t>
            </a:r>
            <a:r>
              <a:rPr lang="en-US" sz="2200" dirty="0" smtClean="0"/>
              <a:t> next unwinds about 18 </a:t>
            </a:r>
            <a:r>
              <a:rPr lang="en-US" sz="2200" dirty="0" err="1" smtClean="0"/>
              <a:t>bp</a:t>
            </a:r>
            <a:r>
              <a:rPr lang="en-US" sz="2200" dirty="0" smtClean="0"/>
              <a:t> of DNA around the </a:t>
            </a:r>
            <a:r>
              <a:rPr lang="en-US" sz="2200" dirty="0" smtClean="0">
                <a:sym typeface="Symbol" pitchFamily="84" charset="2"/>
              </a:rPr>
              <a:t></a:t>
            </a:r>
            <a:r>
              <a:rPr lang="en-US" sz="2200" dirty="0" smtClean="0"/>
              <a:t>10 position to form the </a:t>
            </a:r>
            <a:r>
              <a:rPr lang="en-US" sz="2200" b="1" dirty="0" smtClean="0"/>
              <a:t>open</a:t>
            </a:r>
            <a:r>
              <a:rPr lang="en-US" sz="2200" dirty="0" smtClean="0"/>
              <a:t> </a:t>
            </a:r>
            <a:r>
              <a:rPr lang="en-US" sz="2200" b="1" dirty="0" smtClean="0"/>
              <a:t>promoter</a:t>
            </a:r>
            <a:r>
              <a:rPr lang="en-US" sz="2200" dirty="0" smtClean="0"/>
              <a:t> </a:t>
            </a:r>
            <a:r>
              <a:rPr lang="en-US" sz="2200" b="1" dirty="0" smtClean="0"/>
              <a:t>complex</a:t>
            </a: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B2AA1EF-4815-8A44-AD5A-128C393B1431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20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6" name="Picture 5" descr="08_06Figure_1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40"/>
          <a:stretch/>
        </p:blipFill>
        <p:spPr>
          <a:xfrm>
            <a:off x="1133842" y="3330224"/>
            <a:ext cx="6937713" cy="3358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Transcription Initiation (continued)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Next, the holoenzyme progresses downstream to initiate RNA synthesis at the </a:t>
            </a:r>
            <a:r>
              <a:rPr lang="en-US" smtClean="0">
                <a:sym typeface="Symbol" charset="0"/>
              </a:rPr>
              <a:t></a:t>
            </a:r>
            <a:r>
              <a:rPr lang="en-US" smtClean="0"/>
              <a:t>1 site</a:t>
            </a:r>
          </a:p>
          <a:p>
            <a:endParaRPr lang="en-US" smtClean="0"/>
          </a:p>
          <a:p>
            <a:r>
              <a:rPr lang="en-US" smtClean="0"/>
              <a:t>Considerable sequence variation exists among promoters; alternative sigma sites allow for holoenzyme binding to variant promoters</a:t>
            </a:r>
            <a:endParaRPr lang="en-US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ABF7556-6878-424A-8A6D-F2EF85DE3676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21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08_02Tabl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357926"/>
            <a:ext cx="8546592" cy="210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Transcription Elongation and Termination</a:t>
            </a:r>
            <a:endParaRPr lang="en-US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dirty="0" err="1" smtClean="0"/>
              <a:t>holoenzyme</a:t>
            </a:r>
            <a:r>
              <a:rPr lang="en-US" sz="2200" dirty="0" smtClean="0"/>
              <a:t> initiated RNA synthesis at the </a:t>
            </a:r>
            <a:br>
              <a:rPr lang="en-US" sz="2200" dirty="0" smtClean="0"/>
            </a:br>
            <a:r>
              <a:rPr lang="en-US" sz="2200" dirty="0" smtClean="0">
                <a:sym typeface="Symbol" charset="0"/>
              </a:rPr>
              <a:t></a:t>
            </a:r>
            <a:r>
              <a:rPr lang="en-US" sz="2200" dirty="0" smtClean="0"/>
              <a:t>1 </a:t>
            </a:r>
            <a:r>
              <a:rPr lang="en-US" sz="2200" dirty="0" smtClean="0"/>
              <a:t>site and it remains </a:t>
            </a:r>
            <a:r>
              <a:rPr lang="en-US" sz="2200" dirty="0" smtClean="0"/>
              <a:t>intact until the first 8 to 10 RNA nucleotides have been joined, at which point the sigma subunit dissociates from the core </a:t>
            </a:r>
            <a:r>
              <a:rPr lang="en-US" sz="2200" dirty="0" smtClean="0"/>
              <a:t>enzyme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DNA is unwound ahead of the enzyme to maintain about 18 base pairs of unwound DNA; the double helix re-forms behind the RNA polymerase</a:t>
            </a:r>
            <a:endParaRPr lang="en-US" sz="2200" dirty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828726C-5333-7740-854F-FEE928D72A8F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22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6" name="Picture 5" descr="08_06Figure_1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2"/>
          <a:stretch/>
        </p:blipFill>
        <p:spPr>
          <a:xfrm>
            <a:off x="1013059" y="2476068"/>
            <a:ext cx="6637733" cy="1681922"/>
          </a:xfrm>
          <a:prstGeom prst="rect">
            <a:avLst/>
          </a:prstGeom>
        </p:spPr>
      </p:pic>
      <p:pic>
        <p:nvPicPr>
          <p:cNvPr id="7" name="Picture 6" descr="08_06Figure_2-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1"/>
          <a:stretch/>
        </p:blipFill>
        <p:spPr>
          <a:xfrm>
            <a:off x="1073547" y="5266534"/>
            <a:ext cx="6879658" cy="14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Termination of Transcription</a:t>
            </a:r>
            <a:endParaRPr 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transcription of the gene is completed, the 5</a:t>
            </a:r>
            <a:r>
              <a:rPr lang="en-US" smtClean="0">
                <a:sym typeface="Symbol" charset="0"/>
              </a:rPr>
              <a:t></a:t>
            </a:r>
            <a:r>
              <a:rPr lang="en-US" smtClean="0"/>
              <a:t> end of the RNA trails off the core enzyme</a:t>
            </a:r>
          </a:p>
          <a:p>
            <a:endParaRPr lang="en-US" smtClean="0"/>
          </a:p>
          <a:p>
            <a:r>
              <a:rPr lang="en-US" smtClean="0"/>
              <a:t>The core enzyme dissociates from the DNA</a:t>
            </a:r>
          </a:p>
          <a:p>
            <a:endParaRPr lang="en-US" smtClean="0"/>
          </a:p>
          <a:p>
            <a:r>
              <a:rPr lang="en-US" smtClean="0"/>
              <a:t>Shortly after one round of transcription is initiated, a second round begins</a:t>
            </a:r>
            <a:endParaRPr lang="en-US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EEF938E-5812-A24D-B8F9-C550ADA5D9D1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23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08_06Figure_2-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7"/>
          <a:stretch/>
        </p:blipFill>
        <p:spPr>
          <a:xfrm>
            <a:off x="907217" y="4486962"/>
            <a:ext cx="7378627" cy="204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Transcription Termination Mechanisms</a:t>
            </a:r>
            <a:endParaRPr lang="en-US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Termination of transcription in bacteria is signaled by a DNA termination sequence that usually contains a repeating sequence</a:t>
            </a:r>
          </a:p>
          <a:p>
            <a:endParaRPr lang="en-US" dirty="0" smtClean="0"/>
          </a:p>
          <a:p>
            <a:pPr marL="539750" indent="-514350">
              <a:buAutoNum type="alphaLcParenR"/>
            </a:pPr>
            <a:r>
              <a:rPr lang="en-US" dirty="0" smtClean="0"/>
              <a:t>In </a:t>
            </a:r>
            <a:r>
              <a:rPr lang="en-US" b="1" dirty="0" smtClean="0"/>
              <a:t>intrinsic</a:t>
            </a:r>
            <a:r>
              <a:rPr lang="en-US" dirty="0" smtClean="0"/>
              <a:t> </a:t>
            </a:r>
            <a:r>
              <a:rPr lang="en-US" b="1" dirty="0" smtClean="0"/>
              <a:t>termination</a:t>
            </a:r>
            <a:r>
              <a:rPr lang="en-US" dirty="0" smtClean="0"/>
              <a:t>, a mechanism dependent only on the presence of the repeat induces a secondary structure needed for </a:t>
            </a:r>
            <a:r>
              <a:rPr lang="en-US" dirty="0" smtClean="0"/>
              <a:t>termination</a:t>
            </a:r>
          </a:p>
          <a:p>
            <a:pPr marL="539750" indent="-514350">
              <a:buAutoNum type="alphaLcParenR"/>
            </a:pPr>
            <a:r>
              <a:rPr lang="en-US" b="1" dirty="0" smtClean="0"/>
              <a:t>Rho</a:t>
            </a:r>
            <a:r>
              <a:rPr lang="en-US" b="1" dirty="0" smtClean="0"/>
              <a:t>-dependent</a:t>
            </a:r>
            <a:r>
              <a:rPr lang="en-US" dirty="0" smtClean="0"/>
              <a:t> </a:t>
            </a:r>
            <a:r>
              <a:rPr lang="en-US" b="1" dirty="0" smtClean="0"/>
              <a:t>termination</a:t>
            </a:r>
            <a:r>
              <a:rPr lang="en-US" dirty="0" smtClean="0"/>
              <a:t> requires a different termination sequence and the </a:t>
            </a:r>
            <a:r>
              <a:rPr lang="en-US" b="1" dirty="0" smtClean="0"/>
              <a:t>rho</a:t>
            </a:r>
            <a:r>
              <a:rPr lang="en-US" dirty="0" smtClean="0"/>
              <a:t> </a:t>
            </a:r>
            <a:r>
              <a:rPr lang="en-US" b="1" dirty="0" smtClean="0"/>
              <a:t>protein</a:t>
            </a:r>
            <a:endParaRPr lang="en-US" b="1" dirty="0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6FC22B8-6458-074C-A321-CE9F48DD5FE0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24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Intrinsic Termination</a:t>
            </a:r>
            <a:endParaRPr lang="en-US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5539950" cy="5260975"/>
          </a:xfrm>
        </p:spPr>
        <p:txBody>
          <a:bodyPr/>
          <a:lstStyle/>
          <a:p>
            <a:r>
              <a:rPr lang="en-US" sz="2200" dirty="0" smtClean="0"/>
              <a:t>Most bacterial termination occurs via intrinsic </a:t>
            </a:r>
            <a:r>
              <a:rPr lang="en-US" sz="2200" dirty="0" smtClean="0"/>
              <a:t>termination</a:t>
            </a:r>
            <a:endParaRPr lang="en-US" sz="2200" dirty="0" smtClean="0"/>
          </a:p>
          <a:p>
            <a:r>
              <a:rPr lang="en-US" sz="2200" dirty="0" smtClean="0"/>
              <a:t>Termination sequences include an inverted repeat followed by a string of </a:t>
            </a:r>
            <a:r>
              <a:rPr lang="en-US" sz="2200" dirty="0" smtClean="0"/>
              <a:t>adenines</a:t>
            </a:r>
            <a:endParaRPr lang="en-US" sz="2200" dirty="0" smtClean="0"/>
          </a:p>
          <a:p>
            <a:r>
              <a:rPr lang="en-US" sz="2200" dirty="0" smtClean="0"/>
              <a:t>mRNA containing the inverted repeats form into a short </a:t>
            </a:r>
            <a:r>
              <a:rPr lang="en-US" sz="2200" b="1" dirty="0" smtClean="0"/>
              <a:t>stem-loop</a:t>
            </a:r>
            <a:r>
              <a:rPr lang="en-US" sz="2200" dirty="0" smtClean="0"/>
              <a:t> </a:t>
            </a:r>
            <a:r>
              <a:rPr lang="en-US" sz="2200" b="1" dirty="0" smtClean="0"/>
              <a:t>structure</a:t>
            </a:r>
            <a:r>
              <a:rPr lang="en-US" sz="2200" dirty="0" smtClean="0"/>
              <a:t>, called a </a:t>
            </a:r>
            <a:r>
              <a:rPr lang="en-US" sz="2200" b="1" dirty="0" smtClean="0"/>
              <a:t>hairpin</a:t>
            </a:r>
          </a:p>
          <a:p>
            <a:r>
              <a:rPr lang="en-US" sz="2200" dirty="0"/>
              <a:t>The hairpin followed by a series of U</a:t>
            </a:r>
            <a:r>
              <a:rPr lang="en-US" sz="2200" dirty="0">
                <a:sym typeface="Symbol" panose="05050102010706020507" pitchFamily="18" charset="2"/>
              </a:rPr>
              <a:t>’</a:t>
            </a:r>
            <a:r>
              <a:rPr lang="en-US" sz="2200" dirty="0"/>
              <a:t>s in the mRNA causes the RNA polymerase to slow down and </a:t>
            </a:r>
            <a:r>
              <a:rPr lang="en-US" sz="2200" dirty="0" smtClean="0"/>
              <a:t>destabilize</a:t>
            </a:r>
            <a:endParaRPr lang="en-US" sz="2200" dirty="0"/>
          </a:p>
          <a:p>
            <a:r>
              <a:rPr lang="en-US" sz="2200" dirty="0"/>
              <a:t>The instability caused by the slowing polymerase and the U-A base pairs induces the polymerase to release the transcript and separate from the DNA</a:t>
            </a:r>
          </a:p>
          <a:p>
            <a:endParaRPr lang="en-US" sz="2200" b="1" dirty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D0D4FF5-ADCD-8747-A597-67E089C3B135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25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08_07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77" y="420624"/>
            <a:ext cx="3017520" cy="6437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Rho-Dependent Termination</a:t>
            </a:r>
            <a:endParaRPr 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Certain bacterial genes require the action of rho protein to bind to the nascent mRNA and catalyze the separation of the mRNA from the RNA polymerase</a:t>
            </a:r>
          </a:p>
          <a:p>
            <a:endParaRPr lang="en-US" sz="2000" dirty="0" smtClean="0"/>
          </a:p>
          <a:p>
            <a:r>
              <a:rPr lang="en-US" sz="2000" dirty="0" smtClean="0"/>
              <a:t>Rho-dependent termination sequences do not have a string of </a:t>
            </a:r>
            <a:r>
              <a:rPr lang="en-US" sz="2000" dirty="0" err="1" smtClean="0"/>
              <a:t>uracils</a:t>
            </a:r>
            <a:r>
              <a:rPr lang="en-US" sz="2000" dirty="0" smtClean="0"/>
              <a:t>; instead they have a </a:t>
            </a:r>
            <a:r>
              <a:rPr lang="en-US" sz="2000" b="1" dirty="0" smtClean="0"/>
              <a:t>rho</a:t>
            </a:r>
            <a:r>
              <a:rPr lang="en-US" sz="2000" dirty="0" smtClean="0"/>
              <a:t> </a:t>
            </a:r>
            <a:r>
              <a:rPr lang="en-US" sz="2000" b="1" dirty="0" smtClean="0"/>
              <a:t>utilization</a:t>
            </a:r>
            <a:r>
              <a:rPr lang="en-US" sz="2000" dirty="0" smtClean="0"/>
              <a:t> (or </a:t>
            </a:r>
            <a:r>
              <a:rPr lang="en-US" sz="2000" b="1" dirty="0" smtClean="0"/>
              <a:t>rut</a:t>
            </a:r>
            <a:r>
              <a:rPr lang="en-US" sz="2000" dirty="0" smtClean="0"/>
              <a:t>) </a:t>
            </a:r>
            <a:r>
              <a:rPr lang="en-US" sz="2000" b="1" dirty="0" smtClean="0"/>
              <a:t>site</a:t>
            </a:r>
            <a:r>
              <a:rPr lang="en-US" sz="2000" dirty="0" smtClean="0"/>
              <a:t>, a stretch of about 50 nucleotides rich in </a:t>
            </a:r>
            <a:r>
              <a:rPr lang="en-US" sz="2000" dirty="0" err="1" smtClean="0"/>
              <a:t>cytosines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After being activated the Rho protein </a:t>
            </a:r>
            <a:r>
              <a:rPr lang="en-US" sz="2000" dirty="0"/>
              <a:t>moves along the transcript to RNA polymerase and catalyzes the breakage of hydrogen bonds between the mRNA and the DNA template, which triggers the release of the polymerase</a:t>
            </a:r>
          </a:p>
          <a:p>
            <a:endParaRPr lang="en-US" sz="2000" dirty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041F6ED4-5F39-0F44-9276-BED98EF851FC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26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8.3 </a:t>
            </a:r>
            <a:r>
              <a:rPr lang="en-US" sz="2800" dirty="0" err="1" smtClean="0"/>
              <a:t>Archaeal</a:t>
            </a:r>
            <a:r>
              <a:rPr lang="en-US" sz="2800" dirty="0" smtClean="0"/>
              <a:t> and Eukaryotic Transcription Displays </a:t>
            </a:r>
            <a:r>
              <a:rPr lang="en-US" sz="2800" dirty="0" smtClean="0"/>
              <a:t>Homology, </a:t>
            </a:r>
            <a:r>
              <a:rPr lang="en-US" sz="2800" dirty="0" smtClean="0"/>
              <a:t>Common </a:t>
            </a:r>
            <a:r>
              <a:rPr lang="en-US" sz="2800" dirty="0" smtClean="0"/>
              <a:t>Ancestry and differences</a:t>
            </a:r>
            <a:endParaRPr lang="en-US" sz="2800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Complexity in transcription increase from Bacteria, </a:t>
            </a:r>
            <a:r>
              <a:rPr lang="en-US" sz="2400" u="sng" dirty="0" err="1" smtClean="0"/>
              <a:t>A</a:t>
            </a:r>
            <a:r>
              <a:rPr lang="en-US" sz="2400" u="sng" dirty="0" err="1" smtClean="0"/>
              <a:t>rchaea</a:t>
            </a:r>
            <a:r>
              <a:rPr lang="en-US" sz="2400" u="sng" dirty="0" smtClean="0"/>
              <a:t> to Eukaryotes.</a:t>
            </a:r>
          </a:p>
          <a:p>
            <a:r>
              <a:rPr lang="en-US" sz="2400" dirty="0" smtClean="0"/>
              <a:t>Bacteria </a:t>
            </a:r>
            <a:r>
              <a:rPr lang="en-US" sz="2400" dirty="0" smtClean="0"/>
              <a:t>and archaea each have a single RNA polymerase, but bacteria also have multiple different sigma </a:t>
            </a:r>
            <a:r>
              <a:rPr lang="en-US" sz="2400" dirty="0" smtClean="0"/>
              <a:t>subunits</a:t>
            </a:r>
            <a:endParaRPr lang="en-US" sz="2400" dirty="0" smtClean="0"/>
          </a:p>
          <a:p>
            <a:r>
              <a:rPr lang="en-US" sz="2400" dirty="0" smtClean="0"/>
              <a:t>Eukaryotes have multiple RNA polymerases that transcribe different </a:t>
            </a:r>
            <a:r>
              <a:rPr lang="en-US" sz="2400" dirty="0" smtClean="0"/>
              <a:t>genes</a:t>
            </a:r>
            <a:endParaRPr lang="en-US" sz="2400" dirty="0" smtClean="0"/>
          </a:p>
          <a:p>
            <a:r>
              <a:rPr lang="en-US" sz="2400" dirty="0" smtClean="0"/>
              <a:t>The eukaryotic RNA polymerase used for most protein-coding genes and the </a:t>
            </a:r>
            <a:r>
              <a:rPr lang="en-US" sz="2400" dirty="0" err="1" smtClean="0"/>
              <a:t>archaeal</a:t>
            </a:r>
            <a:r>
              <a:rPr lang="en-US" sz="2400" dirty="0" smtClean="0"/>
              <a:t> RNA polymerase share a common structure that is divergent from bacterial RNA </a:t>
            </a:r>
            <a:r>
              <a:rPr lang="en-US" sz="2400" dirty="0" smtClean="0"/>
              <a:t>polymerase</a:t>
            </a:r>
            <a:endParaRPr lang="en-US" sz="2400" dirty="0" smtClean="0"/>
          </a:p>
          <a:p>
            <a:r>
              <a:rPr lang="en-US" sz="2400" dirty="0" smtClean="0"/>
              <a:t>Transcription in archaea and eukaryotes is more complex than in bacteria</a:t>
            </a:r>
            <a:endParaRPr lang="en-US" sz="2400" dirty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207A018-3E31-D445-9EF0-A3DAFE2E9F27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27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Transcription Complexity</a:t>
            </a:r>
            <a:endParaRPr lang="en-US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Promoter consensus sequences </a:t>
            </a:r>
            <a:r>
              <a:rPr lang="en-US" dirty="0" smtClean="0"/>
              <a:t>in </a:t>
            </a:r>
            <a:r>
              <a:rPr lang="en-US" dirty="0" err="1" smtClean="0"/>
              <a:t>archaea</a:t>
            </a:r>
            <a:r>
              <a:rPr lang="en-US" dirty="0" smtClean="0"/>
              <a:t> are less complicated that those in eukaryotes but more diverse than those of bacteria</a:t>
            </a:r>
          </a:p>
          <a:p>
            <a:endParaRPr lang="en-US" dirty="0" smtClean="0"/>
          </a:p>
          <a:p>
            <a:r>
              <a:rPr lang="en-US" u="sng" dirty="0" smtClean="0"/>
              <a:t>Eukaryotes have three different RNA polymerases </a:t>
            </a:r>
            <a:r>
              <a:rPr lang="en-US" dirty="0" smtClean="0"/>
              <a:t>that recognize different promoters and produce different types of RNAs</a:t>
            </a:r>
          </a:p>
          <a:p>
            <a:endParaRPr lang="en-US" dirty="0" smtClean="0"/>
          </a:p>
          <a:p>
            <a:r>
              <a:rPr lang="en-US" dirty="0" smtClean="0"/>
              <a:t>The complex that assembles to initiate and elongate transcription is more </a:t>
            </a:r>
            <a:r>
              <a:rPr lang="en-US" dirty="0" smtClean="0"/>
              <a:t>elaborated </a:t>
            </a:r>
            <a:r>
              <a:rPr lang="en-US" dirty="0" smtClean="0"/>
              <a:t>in eukaryotes and </a:t>
            </a:r>
            <a:r>
              <a:rPr lang="en-US" dirty="0" err="1" smtClean="0"/>
              <a:t>archaea</a:t>
            </a:r>
            <a:r>
              <a:rPr lang="en-US" dirty="0" smtClean="0"/>
              <a:t> than in bacteria</a:t>
            </a:r>
          </a:p>
          <a:p>
            <a:endParaRPr lang="en-US" dirty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6DD5A72-5195-2D40-B7D0-ED607AE90E0B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28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Eukaryotic Transcription</a:t>
            </a:r>
            <a:endParaRPr lang="en-US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genes carry introns and exons, and require processing to remove </a:t>
            </a:r>
            <a:r>
              <a:rPr lang="en-US" dirty="0" smtClean="0"/>
              <a:t>introns (splicing)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Eukaryote DNA is associated with proteins to form chromatin; the chromatin composition of a gene affects its transcription</a:t>
            </a:r>
          </a:p>
          <a:p>
            <a:endParaRPr lang="en-US" dirty="0" smtClean="0"/>
          </a:p>
          <a:p>
            <a:r>
              <a:rPr lang="en-US" dirty="0" smtClean="0"/>
              <a:t>Chromatin thus plays an important role in gene regulation of eukaryotes</a:t>
            </a:r>
            <a:endParaRPr lang="en-US" dirty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FECA234-9AEB-F249-BA0C-2475665385B8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29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52" y="210312"/>
            <a:ext cx="5187696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8.1 The four RNA </a:t>
            </a:r>
            <a:r>
              <a:rPr lang="en-US" dirty="0" err="1"/>
              <a:t>ribonucleotides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Eukaryotic Polymerases</a:t>
            </a:r>
            <a:endParaRPr lang="en-US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RNA</a:t>
            </a:r>
            <a:r>
              <a:rPr lang="en-US" dirty="0" smtClean="0"/>
              <a:t> </a:t>
            </a:r>
            <a:r>
              <a:rPr lang="en-US" b="1" dirty="0" smtClean="0"/>
              <a:t>polymerase</a:t>
            </a:r>
            <a:r>
              <a:rPr lang="en-US" dirty="0" smtClean="0"/>
              <a:t> </a:t>
            </a:r>
            <a:r>
              <a:rPr lang="en-US" b="1" dirty="0" smtClean="0"/>
              <a:t>I</a:t>
            </a:r>
            <a:r>
              <a:rPr lang="en-US" dirty="0" smtClean="0"/>
              <a:t> (</a:t>
            </a:r>
            <a:r>
              <a:rPr lang="en-US" b="1" dirty="0" smtClean="0"/>
              <a:t>RNA</a:t>
            </a:r>
            <a:r>
              <a:rPr lang="en-US" dirty="0" smtClean="0"/>
              <a:t> </a:t>
            </a:r>
            <a:r>
              <a:rPr lang="en-US" b="1" dirty="0" smtClean="0"/>
              <a:t>pol</a:t>
            </a:r>
            <a:r>
              <a:rPr lang="en-US" dirty="0" smtClean="0"/>
              <a:t> </a:t>
            </a:r>
            <a:r>
              <a:rPr lang="en-US" b="1" dirty="0" smtClean="0"/>
              <a:t>I</a:t>
            </a:r>
            <a:r>
              <a:rPr lang="en-US" dirty="0" smtClean="0"/>
              <a:t>) transcribes </a:t>
            </a:r>
            <a:r>
              <a:rPr lang="en-US" u="sng" dirty="0" smtClean="0"/>
              <a:t>three ribosomal RNA genes</a:t>
            </a:r>
          </a:p>
          <a:p>
            <a:endParaRPr lang="en-US" dirty="0" smtClean="0"/>
          </a:p>
          <a:p>
            <a:r>
              <a:rPr lang="en-US" b="1" dirty="0" smtClean="0"/>
              <a:t>RNA</a:t>
            </a:r>
            <a:r>
              <a:rPr lang="en-US" dirty="0" smtClean="0"/>
              <a:t> </a:t>
            </a:r>
            <a:r>
              <a:rPr lang="en-US" b="1" dirty="0" smtClean="0"/>
              <a:t>polymerase</a:t>
            </a:r>
            <a:r>
              <a:rPr lang="en-US" dirty="0" smtClean="0"/>
              <a:t> </a:t>
            </a:r>
            <a:r>
              <a:rPr lang="en-US" b="1" dirty="0" smtClean="0"/>
              <a:t>II</a:t>
            </a:r>
            <a:r>
              <a:rPr lang="en-US" dirty="0" smtClean="0"/>
              <a:t> (</a:t>
            </a:r>
            <a:r>
              <a:rPr lang="en-US" b="1" dirty="0" smtClean="0"/>
              <a:t>RNA</a:t>
            </a:r>
            <a:r>
              <a:rPr lang="en-US" dirty="0" smtClean="0"/>
              <a:t> </a:t>
            </a:r>
            <a:r>
              <a:rPr lang="en-US" b="1" dirty="0" smtClean="0"/>
              <a:t>pol</a:t>
            </a:r>
            <a:r>
              <a:rPr lang="en-US" dirty="0" smtClean="0"/>
              <a:t> </a:t>
            </a:r>
            <a:r>
              <a:rPr lang="en-US" b="1" dirty="0" smtClean="0"/>
              <a:t>II</a:t>
            </a:r>
            <a:r>
              <a:rPr lang="en-US" dirty="0" smtClean="0"/>
              <a:t>) transcribes </a:t>
            </a:r>
            <a:r>
              <a:rPr lang="en-US" u="sng" dirty="0" smtClean="0"/>
              <a:t>protein coding genes</a:t>
            </a:r>
            <a:r>
              <a:rPr lang="en-US" dirty="0" smtClean="0"/>
              <a:t> and </a:t>
            </a:r>
            <a:r>
              <a:rPr lang="en-US" u="sng" dirty="0" smtClean="0"/>
              <a:t>most small nuclear RNA genes</a:t>
            </a:r>
          </a:p>
          <a:p>
            <a:endParaRPr lang="en-US" dirty="0" smtClean="0"/>
          </a:p>
          <a:p>
            <a:r>
              <a:rPr lang="en-US" b="1" dirty="0" smtClean="0"/>
              <a:t>RNA</a:t>
            </a:r>
            <a:r>
              <a:rPr lang="en-US" dirty="0" smtClean="0"/>
              <a:t> </a:t>
            </a:r>
            <a:r>
              <a:rPr lang="en-US" b="1" dirty="0" smtClean="0"/>
              <a:t>polymerase</a:t>
            </a:r>
            <a:r>
              <a:rPr lang="en-US" dirty="0" smtClean="0"/>
              <a:t> </a:t>
            </a:r>
            <a:r>
              <a:rPr lang="en-US" b="1" dirty="0" smtClean="0"/>
              <a:t>III</a:t>
            </a:r>
            <a:r>
              <a:rPr lang="en-US" dirty="0" smtClean="0"/>
              <a:t> (</a:t>
            </a:r>
            <a:r>
              <a:rPr lang="en-US" b="1" dirty="0" smtClean="0"/>
              <a:t>RNA</a:t>
            </a:r>
            <a:r>
              <a:rPr lang="en-US" dirty="0" smtClean="0"/>
              <a:t> </a:t>
            </a:r>
            <a:r>
              <a:rPr lang="en-US" b="1" dirty="0" smtClean="0"/>
              <a:t>pol</a:t>
            </a:r>
            <a:r>
              <a:rPr lang="en-US" dirty="0" smtClean="0"/>
              <a:t> </a:t>
            </a:r>
            <a:r>
              <a:rPr lang="en-US" b="1" dirty="0" smtClean="0"/>
              <a:t>III</a:t>
            </a:r>
            <a:r>
              <a:rPr lang="en-US" dirty="0" smtClean="0"/>
              <a:t>) transcribes </a:t>
            </a:r>
            <a:r>
              <a:rPr lang="en-US" u="sng" dirty="0" err="1" smtClean="0"/>
              <a:t>tRNA</a:t>
            </a:r>
            <a:r>
              <a:rPr lang="en-US" u="sng" dirty="0" smtClean="0"/>
              <a:t>,</a:t>
            </a:r>
            <a:r>
              <a:rPr lang="en-US" dirty="0" smtClean="0"/>
              <a:t> </a:t>
            </a:r>
            <a:r>
              <a:rPr lang="en-US" u="sng" dirty="0" smtClean="0"/>
              <a:t>one small nuclear RNA</a:t>
            </a:r>
            <a:r>
              <a:rPr lang="en-US" dirty="0" smtClean="0"/>
              <a:t>, and </a:t>
            </a:r>
            <a:r>
              <a:rPr lang="en-US" u="sng" dirty="0" smtClean="0"/>
              <a:t>one ribosomal RNA</a:t>
            </a:r>
          </a:p>
          <a:p>
            <a:endParaRPr lang="en-US" dirty="0" smtClean="0"/>
          </a:p>
          <a:p>
            <a:r>
              <a:rPr lang="en-US" dirty="0" smtClean="0"/>
              <a:t>RNA pol II and RNA pol III transcribe </a:t>
            </a:r>
            <a:r>
              <a:rPr lang="en-US" u="sng" dirty="0" err="1" smtClean="0"/>
              <a:t>miRNA</a:t>
            </a:r>
            <a:r>
              <a:rPr lang="en-US" dirty="0" smtClean="0"/>
              <a:t> </a:t>
            </a:r>
            <a:r>
              <a:rPr lang="en-US" dirty="0" smtClean="0"/>
              <a:t>(micro RNA) and </a:t>
            </a:r>
            <a:r>
              <a:rPr lang="en-US" u="sng" dirty="0" err="1" smtClean="0"/>
              <a:t>siRNA</a:t>
            </a:r>
            <a:r>
              <a:rPr lang="en-US" dirty="0" smtClean="0"/>
              <a:t> (small interfering RNA)</a:t>
            </a:r>
            <a:endParaRPr lang="en-US" dirty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80FCF2A-F55A-644B-8683-613478553370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30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Eukaryotic Polymerases</a:t>
            </a:r>
            <a:endParaRPr lang="en-US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80FCF2A-F55A-644B-8683-613478553370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31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86972"/>
              </p:ext>
            </p:extLst>
          </p:nvPr>
        </p:nvGraphicFramePr>
        <p:xfrm>
          <a:off x="852488" y="1592263"/>
          <a:ext cx="6464300" cy="3762080"/>
        </p:xfrm>
        <a:graphic>
          <a:graphicData uri="http://schemas.openxmlformats.org/drawingml/2006/table">
            <a:tbl>
              <a:tblPr/>
              <a:tblGrid>
                <a:gridCol w="2116137"/>
                <a:gridCol w="4348163"/>
              </a:tblGrid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RNA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polimerasa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731880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transcribe</a:t>
                      </a:r>
                    </a:p>
                  </a:txBody>
                  <a:tcPr marL="90000" marR="90000" marT="731880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I</a:t>
                      </a:r>
                    </a:p>
                  </a:txBody>
                  <a:tcPr marL="90000" marR="90000" marT="731880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rRNAS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 (3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differents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731880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II</a:t>
                      </a:r>
                    </a:p>
                  </a:txBody>
                  <a:tcPr marL="90000" marR="90000" marT="731880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mRNA,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snRNA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(majority)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miRNA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731880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III</a:t>
                      </a:r>
                    </a:p>
                  </a:txBody>
                  <a:tcPr marL="90000" marR="90000" marT="731880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tRNA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, un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snRNA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one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rRNA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 and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Microsoft YaHei" charset="0"/>
                        </a:rPr>
                        <a:t>siRNA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Microsoft YaHei" charset="0"/>
                      </a:endParaRPr>
                    </a:p>
                  </a:txBody>
                  <a:tcPr marL="90000" marR="90000" marT="731880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52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Eukaryotic Promoter Elements</a:t>
            </a:r>
            <a:endParaRPr lang="en-US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most common eukaryotic promoter consensus sequence is the </a:t>
            </a:r>
            <a:r>
              <a:rPr lang="en-US" sz="2400" b="1" dirty="0" smtClean="0"/>
              <a:t>TATA</a:t>
            </a:r>
            <a:r>
              <a:rPr lang="en-US" sz="2400" dirty="0" smtClean="0"/>
              <a:t> box, or the </a:t>
            </a:r>
            <a:r>
              <a:rPr lang="en-US" sz="2400" b="1" dirty="0" smtClean="0"/>
              <a:t>Goldberg-</a:t>
            </a:r>
            <a:r>
              <a:rPr lang="en-US" sz="2400" b="1" dirty="0" err="1" smtClean="0"/>
              <a:t>Hogness</a:t>
            </a:r>
            <a:r>
              <a:rPr lang="en-US" sz="2400" dirty="0" smtClean="0"/>
              <a:t> </a:t>
            </a:r>
            <a:r>
              <a:rPr lang="en-US" sz="2400" b="1" dirty="0" smtClean="0"/>
              <a:t>box</a:t>
            </a:r>
            <a:r>
              <a:rPr lang="en-US" sz="2400" dirty="0" smtClean="0"/>
              <a:t>, located at about position </a:t>
            </a:r>
            <a:r>
              <a:rPr lang="en-US" sz="2400" dirty="0" smtClean="0">
                <a:sym typeface="Symbol" charset="0"/>
              </a:rPr>
              <a:t></a:t>
            </a:r>
            <a:r>
              <a:rPr lang="en-US" sz="2400" dirty="0" smtClean="0"/>
              <a:t>25</a:t>
            </a:r>
          </a:p>
          <a:p>
            <a:endParaRPr lang="en-US" sz="2400" dirty="0" smtClean="0"/>
          </a:p>
          <a:p>
            <a:r>
              <a:rPr lang="en-US" sz="2400" dirty="0" smtClean="0"/>
              <a:t>The consensus sequence is 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</a:t>
            </a:r>
            <a:r>
              <a:rPr lang="en-US" sz="2400" b="1" dirty="0" smtClean="0">
                <a:solidFill>
                  <a:srgbClr val="FF0000"/>
                </a:solidFill>
              </a:rPr>
              <a:t>-TATAAA-3</a:t>
            </a:r>
            <a:r>
              <a:rPr lang="en-US" sz="2400" b="1" dirty="0" smtClean="0">
                <a:solidFill>
                  <a:srgbClr val="FF0000"/>
                </a:solidFill>
                <a:sym typeface="Symbol" charset="0"/>
              </a:rPr>
              <a:t>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CAAT</a:t>
            </a:r>
            <a:r>
              <a:rPr lang="en-US" sz="2400" dirty="0" smtClean="0"/>
              <a:t> </a:t>
            </a:r>
            <a:r>
              <a:rPr lang="en-US" sz="2400" b="1" dirty="0" smtClean="0"/>
              <a:t>box</a:t>
            </a:r>
            <a:r>
              <a:rPr lang="en-US" sz="2400" dirty="0" smtClean="0"/>
              <a:t> is often found near the </a:t>
            </a:r>
            <a:r>
              <a:rPr lang="en-US" sz="2400" dirty="0" smtClean="0">
                <a:sym typeface="Symbol" charset="0"/>
              </a:rPr>
              <a:t></a:t>
            </a:r>
            <a:r>
              <a:rPr lang="en-US" sz="2400" dirty="0" smtClean="0"/>
              <a:t>80 position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GC-rich</a:t>
            </a:r>
            <a:r>
              <a:rPr lang="en-US" sz="2400" dirty="0" smtClean="0"/>
              <a:t> </a:t>
            </a:r>
            <a:r>
              <a:rPr lang="en-US" sz="2400" b="1" dirty="0" smtClean="0"/>
              <a:t>box</a:t>
            </a:r>
            <a:r>
              <a:rPr lang="en-US" sz="2400" dirty="0" smtClean="0"/>
              <a:t> (consensus 5</a:t>
            </a:r>
            <a:r>
              <a:rPr lang="en-US" sz="2400" dirty="0" smtClean="0">
                <a:sym typeface="Symbol" charset="0"/>
              </a:rPr>
              <a:t></a:t>
            </a:r>
            <a:r>
              <a:rPr lang="en-US" sz="2400" dirty="0" smtClean="0"/>
              <a:t>-GGGCGG-3</a:t>
            </a:r>
            <a:r>
              <a:rPr lang="en-US" sz="2400" dirty="0" smtClean="0">
                <a:sym typeface="Symbol" charset="0"/>
              </a:rPr>
              <a:t></a:t>
            </a:r>
            <a:r>
              <a:rPr lang="en-US" sz="2400" dirty="0" smtClean="0"/>
              <a:t>) is located at </a:t>
            </a:r>
            <a:r>
              <a:rPr lang="en-US" sz="2400" dirty="0" smtClean="0">
                <a:sym typeface="Symbol" charset="0"/>
              </a:rPr>
              <a:t></a:t>
            </a:r>
            <a:r>
              <a:rPr lang="en-US" sz="2400" dirty="0" smtClean="0"/>
              <a:t>90, or further upstream</a:t>
            </a:r>
            <a:endParaRPr lang="en-US" sz="2400" dirty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70EC42C-EBCF-D94A-B8F0-33262CA8647D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32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6" name="Picture 5" descr="08_08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3" y="5419122"/>
            <a:ext cx="854659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Eukaryotic Promoter Elements (continued)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Eukaryotic promoters display a high degree of variability in type, number, and location of consensus sequence elements</a:t>
            </a:r>
          </a:p>
          <a:p>
            <a:endParaRPr lang="en-US" smtClean="0"/>
          </a:p>
          <a:p>
            <a:r>
              <a:rPr lang="en-US" smtClean="0"/>
              <a:t>The TATA box is most common, whereas the CAAT box and GC-rich box are more variable</a:t>
            </a:r>
            <a:endParaRPr 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460A109-B669-5147-A50D-5D8A00E0C8F7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33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09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62128"/>
            <a:ext cx="8546592" cy="63337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8.9 Examples of eukaryotic promoter variability.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6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Promoter Recognition</a:t>
            </a:r>
            <a:endParaRPr lang="en-US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RNA pol II recognizes and binds to promoter sequences in eukaryotes</a:t>
            </a:r>
            <a:r>
              <a:rPr lang="en-US" dirty="0" smtClean="0"/>
              <a:t> with the </a:t>
            </a:r>
            <a:r>
              <a:rPr lang="en-US" u="sng" dirty="0" smtClean="0"/>
              <a:t>aid of proteins called </a:t>
            </a:r>
            <a:r>
              <a:rPr lang="en-US" b="1" u="sng" dirty="0" smtClean="0"/>
              <a:t>transcription</a:t>
            </a:r>
            <a:r>
              <a:rPr lang="en-US" u="sng" dirty="0" smtClean="0"/>
              <a:t> </a:t>
            </a:r>
            <a:r>
              <a:rPr lang="en-US" b="1" u="sng" dirty="0" smtClean="0"/>
              <a:t>factors</a:t>
            </a:r>
            <a:r>
              <a:rPr lang="en-US" u="sng" dirty="0" smtClean="0"/>
              <a:t> (</a:t>
            </a:r>
            <a:r>
              <a:rPr lang="en-US" b="1" u="sng" dirty="0" smtClean="0"/>
              <a:t>TFs</a:t>
            </a:r>
            <a:r>
              <a:rPr lang="en-US" u="sng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TFs bind to regulatory sequences and interact directly, or indirectly, with RNA polymerase; those interacting with pol II are called TFII factors</a:t>
            </a:r>
          </a:p>
          <a:p>
            <a:endParaRPr lang="en-US" dirty="0" smtClean="0"/>
          </a:p>
          <a:p>
            <a:r>
              <a:rPr lang="en-US" dirty="0" smtClean="0"/>
              <a:t>The TATA box is the principal binding site during promoter recognition</a:t>
            </a:r>
            <a:endParaRPr lang="en-US" dirty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F619AD1-0BD2-0B49-A085-DB92BB04AF32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35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Promoter </a:t>
            </a:r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9444" y="1117600"/>
            <a:ext cx="5434104" cy="5260975"/>
          </a:xfrm>
        </p:spPr>
        <p:txBody>
          <a:bodyPr/>
          <a:lstStyle/>
          <a:p>
            <a:r>
              <a:rPr lang="en-US" sz="2400" dirty="0" smtClean="0"/>
              <a:t>At the TATA box, TFIID, a </a:t>
            </a:r>
            <a:r>
              <a:rPr lang="en-US" sz="2400" dirty="0" err="1" smtClean="0"/>
              <a:t>multisubunit</a:t>
            </a:r>
            <a:r>
              <a:rPr lang="en-US" sz="2400" dirty="0" smtClean="0"/>
              <a:t> protein containing the </a:t>
            </a:r>
            <a:r>
              <a:rPr lang="en-US" sz="2400" b="1" dirty="0" smtClean="0"/>
              <a:t>TATA-binding</a:t>
            </a:r>
            <a:r>
              <a:rPr lang="en-US" sz="2400" dirty="0" smtClean="0"/>
              <a:t> </a:t>
            </a:r>
            <a:r>
              <a:rPr lang="en-US" sz="2400" b="1" dirty="0" smtClean="0"/>
              <a:t>protein</a:t>
            </a:r>
            <a:r>
              <a:rPr lang="en-US" sz="2400" dirty="0" smtClean="0"/>
              <a:t> (</a:t>
            </a:r>
            <a:r>
              <a:rPr lang="en-US" sz="2400" b="1" dirty="0" smtClean="0"/>
              <a:t>TBP</a:t>
            </a:r>
            <a:r>
              <a:rPr lang="en-US" sz="2400" dirty="0" smtClean="0"/>
              <a:t>) and subunits of a protein called </a:t>
            </a:r>
            <a:r>
              <a:rPr lang="en-US" sz="2400" b="1" dirty="0" smtClean="0"/>
              <a:t>TBP-associated</a:t>
            </a:r>
            <a:r>
              <a:rPr lang="en-US" sz="2400" dirty="0" smtClean="0"/>
              <a:t> </a:t>
            </a:r>
            <a:r>
              <a:rPr lang="en-US" sz="2400" b="1" dirty="0" smtClean="0"/>
              <a:t>factor</a:t>
            </a:r>
            <a:r>
              <a:rPr lang="en-US" sz="2400" dirty="0" smtClean="0"/>
              <a:t> (</a:t>
            </a:r>
            <a:r>
              <a:rPr lang="en-US" sz="2400" b="1" dirty="0" smtClean="0"/>
              <a:t>TAF</a:t>
            </a:r>
            <a:r>
              <a:rPr lang="en-US" sz="2400" dirty="0" smtClean="0"/>
              <a:t>), binds the TATA box sequence</a:t>
            </a:r>
          </a:p>
          <a:p>
            <a:endParaRPr lang="en-US" sz="2400" dirty="0" smtClean="0"/>
          </a:p>
          <a:p>
            <a:r>
              <a:rPr lang="en-US" sz="2400" dirty="0" smtClean="0"/>
              <a:t>The assembled TFIID bound to the TATA box forms the </a:t>
            </a:r>
            <a:r>
              <a:rPr lang="en-US" sz="2400" b="1" dirty="0" smtClean="0"/>
              <a:t>initial</a:t>
            </a:r>
            <a:r>
              <a:rPr lang="en-US" sz="2400" dirty="0" smtClean="0"/>
              <a:t> </a:t>
            </a:r>
            <a:r>
              <a:rPr lang="en-US" sz="2400" b="1" dirty="0" smtClean="0"/>
              <a:t>committed</a:t>
            </a:r>
            <a:r>
              <a:rPr lang="en-US" sz="2400" dirty="0" smtClean="0"/>
              <a:t> </a:t>
            </a:r>
            <a:r>
              <a:rPr lang="en-US" sz="2400" b="1" dirty="0" smtClean="0"/>
              <a:t>complex</a:t>
            </a:r>
          </a:p>
          <a:p>
            <a:endParaRPr lang="en-US" sz="2400" dirty="0" smtClean="0"/>
          </a:p>
          <a:p>
            <a:r>
              <a:rPr lang="en-US" sz="2400" dirty="0" smtClean="0"/>
              <a:t>Next, TFIIA, TFIIB, TFIIF, and RNA pol II join the complex to form the </a:t>
            </a:r>
            <a:r>
              <a:rPr lang="en-US" sz="2400" b="1" dirty="0" smtClean="0"/>
              <a:t>minimal</a:t>
            </a:r>
            <a:r>
              <a:rPr lang="en-US" sz="2400" dirty="0" smtClean="0"/>
              <a:t> </a:t>
            </a:r>
            <a:r>
              <a:rPr lang="en-US" sz="2400" b="1" dirty="0" smtClean="0"/>
              <a:t>initiation</a:t>
            </a:r>
            <a:r>
              <a:rPr lang="en-US" sz="2400" dirty="0" smtClean="0"/>
              <a:t> </a:t>
            </a:r>
            <a:r>
              <a:rPr lang="en-US" sz="2400" b="1" dirty="0" smtClean="0"/>
              <a:t>complex</a:t>
            </a:r>
            <a:endParaRPr lang="en-US" sz="2400" b="1" dirty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AE9476A0-2A5E-0D49-989B-1F368728043E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36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08_10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07" y="80609"/>
            <a:ext cx="3700693" cy="67031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352586" y="60474"/>
            <a:ext cx="3761174" cy="32504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Promoter </a:t>
            </a:r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90643" y="1117600"/>
            <a:ext cx="4753694" cy="5260975"/>
          </a:xfrm>
        </p:spPr>
        <p:txBody>
          <a:bodyPr/>
          <a:lstStyle/>
          <a:p>
            <a:r>
              <a:rPr lang="en-US" sz="2400" dirty="0" smtClean="0"/>
              <a:t>The minimal initiation complex is joined by TFIIE and TFIIH to form the </a:t>
            </a:r>
            <a:r>
              <a:rPr lang="en-US" sz="2400" b="1" dirty="0" err="1" smtClean="0"/>
              <a:t>preinitiation</a:t>
            </a:r>
            <a:r>
              <a:rPr lang="en-US" sz="2400" dirty="0" smtClean="0"/>
              <a:t> </a:t>
            </a:r>
            <a:r>
              <a:rPr lang="en-US" sz="2400" b="1" dirty="0" smtClean="0"/>
              <a:t>complex</a:t>
            </a:r>
            <a:r>
              <a:rPr lang="en-US" sz="2400" dirty="0" smtClean="0"/>
              <a:t> (</a:t>
            </a:r>
            <a:r>
              <a:rPr lang="en-US" sz="2400" b="1" dirty="0" smtClean="0"/>
              <a:t>PIC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pPr algn="just"/>
            <a:r>
              <a:rPr lang="en-US" sz="2400" dirty="0" smtClean="0"/>
              <a:t>The complete initiation complex contains multiple proteins commonly referred to as </a:t>
            </a:r>
            <a:r>
              <a:rPr lang="ja-JP" altLang="en-US" sz="2400" dirty="0" smtClean="0"/>
              <a:t>“</a:t>
            </a:r>
            <a:r>
              <a:rPr lang="en-US" sz="2400" dirty="0" smtClean="0"/>
              <a:t>general transcription factors</a:t>
            </a:r>
            <a:r>
              <a:rPr lang="ja-JP" altLang="en-US" sz="2400" dirty="0" smtClean="0"/>
              <a:t>”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complete complex directs RNA pol II to the </a:t>
            </a:r>
            <a:r>
              <a:rPr lang="en-US" sz="2400" dirty="0" smtClean="0">
                <a:sym typeface="Symbol" charset="0"/>
              </a:rPr>
              <a:t></a:t>
            </a:r>
            <a:r>
              <a:rPr lang="en-US" sz="2400" dirty="0" smtClean="0"/>
              <a:t>1 position, where it begins to assemble mRNA</a:t>
            </a:r>
            <a:endParaRPr lang="en-US" sz="2400" dirty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7039F8C0-D695-AA43-A596-554D6A4DA68E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37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6" name="Picture 5" descr="08_10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27" y="0"/>
            <a:ext cx="378618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231624" y="3492308"/>
            <a:ext cx="3761174" cy="33656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Promoter Consensus Elements</a:t>
            </a:r>
            <a:endParaRPr lang="en-US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methodology to verify that a segment of DNA is a functionally important component of a promoter has two components:</a:t>
            </a:r>
          </a:p>
          <a:p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Discovering the presence and location of DNA sequences to which transcription factors will bind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Mutational analysis to confirm the functionality of each sequence</a:t>
            </a:r>
            <a:endParaRPr lang="en-US" dirty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9CA88A6-D5B1-1548-9656-87A5E52DF1E9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38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Mutational Analysis of </a:t>
            </a:r>
            <a:r>
              <a:rPr lang="el-GR" smtClean="0"/>
              <a:t>β</a:t>
            </a:r>
            <a:r>
              <a:rPr lang="en-US" smtClean="0"/>
              <a:t>-Globin Promoter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Myers and colleagues produced many different point mutations and compared the level of transcription generated by the mutant sequence relative to wild type</a:t>
            </a:r>
          </a:p>
          <a:p>
            <a:endParaRPr lang="en-US" smtClean="0"/>
          </a:p>
          <a:p>
            <a:r>
              <a:rPr lang="en-US" smtClean="0"/>
              <a:t>Most mutations inside the consensus regions significantly reduced levels of transcription</a:t>
            </a:r>
          </a:p>
          <a:p>
            <a:endParaRPr lang="en-US" smtClean="0"/>
          </a:p>
          <a:p>
            <a:r>
              <a:rPr lang="en-US" smtClean="0"/>
              <a:t>Mutations outside the consensus region had nonsignificant effects on transcription</a:t>
            </a:r>
          </a:p>
          <a:p>
            <a:pPr lvl="1"/>
            <a:endParaRPr lang="en-US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8821674-2B47-1D4A-A563-28252EBB8334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39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Assembly and Structure</a:t>
            </a:r>
            <a:endParaRPr 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similar sugars in RNA and DNA lead to formation of </a:t>
            </a:r>
            <a:r>
              <a:rPr lang="en-US" u="sng" dirty="0" smtClean="0"/>
              <a:t>nearly identical sugar-phosphate backbones in the molecules</a:t>
            </a:r>
          </a:p>
          <a:p>
            <a:endParaRPr lang="en-US" dirty="0" smtClean="0"/>
          </a:p>
          <a:p>
            <a:r>
              <a:rPr lang="en-US" dirty="0" smtClean="0"/>
              <a:t>RNA strands are assembled by formation of </a:t>
            </a:r>
            <a:r>
              <a:rPr lang="en-US" u="sng" dirty="0" err="1" smtClean="0"/>
              <a:t>phosphodiester</a:t>
            </a:r>
            <a:r>
              <a:rPr lang="en-US" u="sng" dirty="0" smtClean="0"/>
              <a:t> bonds</a:t>
            </a:r>
            <a:r>
              <a:rPr lang="en-US" dirty="0" smtClean="0"/>
              <a:t> between the </a:t>
            </a:r>
            <a:r>
              <a:rPr lang="en-US" u="sng" dirty="0" smtClean="0"/>
              <a:t>5</a:t>
            </a:r>
            <a:r>
              <a:rPr lang="en-US" u="sng" dirty="0" smtClean="0">
                <a:sym typeface="Symbol" charset="0"/>
              </a:rPr>
              <a:t></a:t>
            </a:r>
            <a:r>
              <a:rPr lang="en-US" u="sng" dirty="0" smtClean="0"/>
              <a:t> phosphate </a:t>
            </a:r>
            <a:br>
              <a:rPr lang="en-US" u="sng" dirty="0" smtClean="0"/>
            </a:br>
            <a:r>
              <a:rPr lang="en-US" u="sng" dirty="0" smtClean="0"/>
              <a:t>of one nucleotide and the 3</a:t>
            </a:r>
            <a:r>
              <a:rPr lang="en-US" u="sng" dirty="0" smtClean="0">
                <a:sym typeface="Symbol" charset="0"/>
              </a:rPr>
              <a:t></a:t>
            </a:r>
            <a:r>
              <a:rPr lang="en-US" u="sng" dirty="0" smtClean="0"/>
              <a:t> hydroxyl of the </a:t>
            </a:r>
            <a:br>
              <a:rPr lang="en-US" u="sng" dirty="0" smtClean="0"/>
            </a:br>
            <a:r>
              <a:rPr lang="en-US" u="sng" dirty="0" smtClean="0"/>
              <a:t>adjacent one</a:t>
            </a:r>
          </a:p>
          <a:p>
            <a:endParaRPr lang="en-US" dirty="0" smtClean="0"/>
          </a:p>
          <a:p>
            <a:r>
              <a:rPr lang="en-US" u="sng" dirty="0" smtClean="0"/>
              <a:t>RNA is synthesized from a DNA template </a:t>
            </a:r>
            <a:r>
              <a:rPr lang="en-US" dirty="0" smtClean="0"/>
              <a:t>using complementary base pairing (A with U and C with G)</a:t>
            </a:r>
            <a:endParaRPr lang="en-US" dirty="0"/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EDBCD2B-75F4-404B-B365-18F0E6A4B2C1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11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48968"/>
            <a:ext cx="8546592" cy="35600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8.11 Mutation analysis of the β-globin </a:t>
            </a:r>
            <a:r>
              <a:rPr lang="en-US" dirty="0" smtClean="0"/>
              <a:t>gene promoter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3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Enhancers and Silencers</a:t>
            </a:r>
            <a:endParaRPr lang="en-US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Promoters alone may not be sufficient to initiate eukaryotic transcription</a:t>
            </a:r>
          </a:p>
          <a:p>
            <a:endParaRPr lang="en-US" smtClean="0"/>
          </a:p>
          <a:p>
            <a:r>
              <a:rPr lang="en-US" smtClean="0"/>
              <a:t>Two categories of DNA regulatory sequences lead to differential expression of genes</a:t>
            </a:r>
          </a:p>
          <a:p>
            <a:endParaRPr lang="en-US" smtClean="0"/>
          </a:p>
          <a:p>
            <a:r>
              <a:rPr lang="en-US" smtClean="0"/>
              <a:t>These are enhancer sequences and silencer sequences</a:t>
            </a:r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C7F2690-8F76-7C4E-889C-8FBEB5922A78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41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Enhancer Sequences</a:t>
            </a:r>
            <a:endParaRPr lang="en-US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Enhancer</a:t>
            </a:r>
            <a:r>
              <a:rPr lang="en-US" dirty="0" smtClean="0"/>
              <a:t> </a:t>
            </a:r>
            <a:r>
              <a:rPr lang="en-US" b="1" dirty="0" smtClean="0"/>
              <a:t>sequences</a:t>
            </a:r>
            <a:r>
              <a:rPr lang="en-US" dirty="0" smtClean="0"/>
              <a:t> increase the level of transcription of specific genes</a:t>
            </a:r>
          </a:p>
          <a:p>
            <a:endParaRPr lang="en-US" dirty="0" smtClean="0"/>
          </a:p>
          <a:p>
            <a:r>
              <a:rPr lang="en-US" u="sng" dirty="0" smtClean="0"/>
              <a:t>They bind proteins that interact with the proteins that are bound to gene </a:t>
            </a:r>
            <a:r>
              <a:rPr lang="en-US" u="sng" dirty="0" smtClean="0"/>
              <a:t>promoters</a:t>
            </a:r>
            <a:r>
              <a:rPr lang="en-US" u="sng" dirty="0"/>
              <a:t>.</a:t>
            </a:r>
            <a:r>
              <a:rPr lang="en-US" u="sng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ogether </a:t>
            </a:r>
            <a:r>
              <a:rPr lang="en-US" dirty="0" smtClean="0"/>
              <a:t>the </a:t>
            </a:r>
            <a:r>
              <a:rPr lang="en-US" b="1" u="sng" dirty="0" smtClean="0"/>
              <a:t>promoters and enhancers drive gene expression</a:t>
            </a:r>
          </a:p>
          <a:p>
            <a:endParaRPr lang="en-US" dirty="0" smtClean="0"/>
          </a:p>
          <a:p>
            <a:r>
              <a:rPr lang="en-US" u="sng" dirty="0" smtClean="0"/>
              <a:t>Enhancers may be variable distances from the genes</a:t>
            </a:r>
            <a:r>
              <a:rPr lang="en-US" dirty="0" smtClean="0"/>
              <a:t> they affect and may be upstream or downstream of the gene</a:t>
            </a:r>
            <a:endParaRPr lang="en-US" dirty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FE83166-528C-5F4E-A55F-004B9BD4AFD2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42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Enhancer Sequences and DNA Bending</a:t>
            </a:r>
            <a:endParaRPr lang="en-US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Enhancer sequences bind activator proteins and associated coactivators to form a </a:t>
            </a:r>
            <a:r>
              <a:rPr lang="ja-JP" altLang="en-US" smtClean="0"/>
              <a:t>“</a:t>
            </a:r>
            <a:r>
              <a:rPr lang="en-US" smtClean="0"/>
              <a:t>protein bridge</a:t>
            </a:r>
            <a:r>
              <a:rPr lang="ja-JP" altLang="en-US" smtClean="0"/>
              <a:t>”</a:t>
            </a:r>
            <a:r>
              <a:rPr lang="en-US" smtClean="0"/>
              <a:t> that links the complete initiation complex at the promoter to the activator–coactivator complex at the enhancer</a:t>
            </a:r>
          </a:p>
          <a:p>
            <a:endParaRPr lang="en-US" smtClean="0"/>
          </a:p>
          <a:p>
            <a:r>
              <a:rPr lang="en-US" smtClean="0"/>
              <a:t>This bridge bends the DNA so that the proteins at both locations are brought close enough together for them to interact</a:t>
            </a:r>
            <a:endParaRPr lang="en-US" dirty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38B2DE1-FC3C-4E4B-81AC-7725CF212B22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43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48056"/>
            <a:ext cx="8546592" cy="59618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8.12 Enhancers activate transcription in </a:t>
            </a:r>
            <a:r>
              <a:rPr lang="en-US" dirty="0" smtClean="0"/>
              <a:t>cooperation with </a:t>
            </a:r>
            <a:r>
              <a:rPr lang="en-US" dirty="0"/>
              <a:t>promoters.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9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Silencer Sequences</a:t>
            </a:r>
            <a:endParaRPr lang="en-US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Silencer</a:t>
            </a:r>
            <a:r>
              <a:rPr lang="en-US" dirty="0" smtClean="0"/>
              <a:t> </a:t>
            </a:r>
            <a:r>
              <a:rPr lang="en-US" b="1" dirty="0" smtClean="0"/>
              <a:t>sequences</a:t>
            </a:r>
            <a:r>
              <a:rPr lang="en-US" dirty="0" smtClean="0"/>
              <a:t> are DNA elements that act at a distance to repress transcription of their target genes</a:t>
            </a:r>
          </a:p>
          <a:p>
            <a:endParaRPr lang="en-US" dirty="0" smtClean="0"/>
          </a:p>
          <a:p>
            <a:r>
              <a:rPr lang="en-US" dirty="0" smtClean="0"/>
              <a:t>Silencers bind transcription factors called repressor proteins that induce bends in DNA</a:t>
            </a:r>
          </a:p>
          <a:p>
            <a:endParaRPr lang="en-US" dirty="0" smtClean="0"/>
          </a:p>
          <a:p>
            <a:r>
              <a:rPr lang="en-US" dirty="0" smtClean="0"/>
              <a:t>These bends reduce transcription of the target gene</a:t>
            </a:r>
          </a:p>
          <a:p>
            <a:endParaRPr lang="en-US" dirty="0" smtClean="0"/>
          </a:p>
          <a:p>
            <a:r>
              <a:rPr lang="en-US" dirty="0" smtClean="0"/>
              <a:t>Silencers may be located variable distances from their target genes, either upstream or downstream</a:t>
            </a:r>
            <a:endParaRPr lang="en-US" dirty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14BE301-5E50-E745-BC63-D85E9F0E1334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45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400" indent="0" algn="ctr">
              <a:buNone/>
            </a:pPr>
            <a:r>
              <a:rPr lang="en-US" sz="7200" b="1" dirty="0" smtClean="0"/>
              <a:t>RNA POLYMERASES</a:t>
            </a:r>
            <a:endParaRPr lang="en-US" sz="7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Polymerase I Promoters</a:t>
            </a:r>
            <a:endParaRPr lang="en-US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RNA polymerase I transcribes genes for </a:t>
            </a:r>
            <a:r>
              <a:rPr lang="en-US" dirty="0" err="1" smtClean="0"/>
              <a:t>rRNA</a:t>
            </a:r>
            <a:r>
              <a:rPr lang="en-US" dirty="0" smtClean="0"/>
              <a:t> using a mechanism similar to that of RNA pol II</a:t>
            </a:r>
          </a:p>
          <a:p>
            <a:endParaRPr lang="en-US" dirty="0" smtClean="0"/>
          </a:p>
          <a:p>
            <a:r>
              <a:rPr lang="en-US" u="sng" dirty="0" smtClean="0"/>
              <a:t>RNA pol I is recruited to </a:t>
            </a:r>
            <a:r>
              <a:rPr lang="en-US" u="sng" dirty="0" err="1" smtClean="0"/>
              <a:t>upsteam</a:t>
            </a:r>
            <a:r>
              <a:rPr lang="en-US" u="sng" dirty="0" smtClean="0"/>
              <a:t> promoter elements following binding of transcription factors, and transcribes ribosomal genes found in the </a:t>
            </a:r>
            <a:r>
              <a:rPr lang="en-US" b="1" u="sng" dirty="0" smtClean="0"/>
              <a:t>nucleolus</a:t>
            </a:r>
          </a:p>
          <a:p>
            <a:endParaRPr lang="en-US" dirty="0" smtClean="0"/>
          </a:p>
          <a:p>
            <a:r>
              <a:rPr lang="en-US" dirty="0" smtClean="0"/>
              <a:t>The nucleolus is a nuclear organelle containing </a:t>
            </a:r>
            <a:r>
              <a:rPr lang="en-US" dirty="0" err="1" smtClean="0"/>
              <a:t>rRNA</a:t>
            </a:r>
            <a:r>
              <a:rPr lang="en-US" dirty="0" smtClean="0"/>
              <a:t> and multiple copies of genes encoding </a:t>
            </a:r>
            <a:r>
              <a:rPr lang="en-US" dirty="0" err="1" smtClean="0"/>
              <a:t>rRNA</a:t>
            </a:r>
            <a:endParaRPr lang="en-US" dirty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31624F7E-8C4C-D842-A71B-C9872EA8606A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47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Polymerase I Promoters (continued)</a:t>
            </a:r>
            <a:endParaRPr lang="en-US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Promoters recognized by RNA pol I have two functional sequences near the start of </a:t>
            </a:r>
            <a:r>
              <a:rPr lang="en-US" u="sng" dirty="0" smtClean="0"/>
              <a:t>transcription:</a:t>
            </a:r>
          </a:p>
          <a:p>
            <a:pPr marL="25400" indent="0">
              <a:buNone/>
            </a:pPr>
            <a:endParaRPr lang="en-US" u="sng" dirty="0" smtClean="0"/>
          </a:p>
          <a:p>
            <a:pPr marL="539750" indent="-514350">
              <a:buAutoNum type="arabicParenR"/>
            </a:pPr>
            <a:r>
              <a:rPr lang="en-US" dirty="0" smtClean="0"/>
              <a:t>The </a:t>
            </a:r>
            <a:r>
              <a:rPr lang="en-US" b="1" dirty="0" smtClean="0"/>
              <a:t>core</a:t>
            </a:r>
            <a:r>
              <a:rPr lang="en-US" dirty="0" smtClean="0"/>
              <a:t> </a:t>
            </a:r>
            <a:r>
              <a:rPr lang="en-US" b="1" dirty="0" smtClean="0"/>
              <a:t>element</a:t>
            </a:r>
            <a:r>
              <a:rPr lang="en-US" dirty="0" smtClean="0"/>
              <a:t> stretches from </a:t>
            </a:r>
            <a:r>
              <a:rPr lang="en-US" dirty="0" smtClean="0">
                <a:sym typeface="Symbol" charset="0"/>
              </a:rPr>
              <a:t></a:t>
            </a:r>
            <a:r>
              <a:rPr lang="en-US" dirty="0" smtClean="0"/>
              <a:t>45 to </a:t>
            </a:r>
            <a:r>
              <a:rPr lang="en-US" dirty="0" smtClean="0">
                <a:sym typeface="Symbol" charset="0"/>
              </a:rPr>
              <a:t></a:t>
            </a:r>
            <a:r>
              <a:rPr lang="en-US" dirty="0" smtClean="0"/>
              <a:t>20, and is needed for initiation of transcription; it is bound by sigma-like factor 1 (SL1) </a:t>
            </a:r>
            <a:r>
              <a:rPr lang="en-US" dirty="0" smtClean="0"/>
              <a:t>protein</a:t>
            </a:r>
          </a:p>
          <a:p>
            <a:pPr marL="539750" indent="-514350">
              <a:buAutoNum type="arabicParenR"/>
            </a:pPr>
            <a:r>
              <a:rPr lang="en-US" dirty="0" smtClean="0"/>
              <a:t>The </a:t>
            </a:r>
            <a:r>
              <a:rPr lang="en-US" b="1" dirty="0" smtClean="0"/>
              <a:t>upstream</a:t>
            </a:r>
            <a:r>
              <a:rPr lang="en-US" dirty="0" smtClean="0"/>
              <a:t> </a:t>
            </a:r>
            <a:r>
              <a:rPr lang="en-US" b="1" dirty="0" smtClean="0"/>
              <a:t>control</a:t>
            </a:r>
            <a:r>
              <a:rPr lang="en-US" dirty="0" smtClean="0"/>
              <a:t> </a:t>
            </a:r>
            <a:r>
              <a:rPr lang="en-US" b="1" dirty="0" smtClean="0"/>
              <a:t>element</a:t>
            </a:r>
            <a:r>
              <a:rPr lang="en-US" dirty="0" smtClean="0"/>
              <a:t> spans from </a:t>
            </a:r>
            <a:r>
              <a:rPr lang="en-US" dirty="0" smtClean="0">
                <a:sym typeface="Symbol" charset="0"/>
              </a:rPr>
              <a:t></a:t>
            </a:r>
            <a:r>
              <a:rPr lang="en-US" dirty="0" smtClean="0"/>
              <a:t>100 to </a:t>
            </a:r>
            <a:r>
              <a:rPr lang="en-US" dirty="0" smtClean="0">
                <a:sym typeface="Symbol" charset="0"/>
              </a:rPr>
              <a:t></a:t>
            </a:r>
            <a:r>
              <a:rPr lang="en-US" dirty="0" smtClean="0"/>
              <a:t>150, and increases the level of transcription; it is bound by upstream binding factor 1 (UBF1)</a:t>
            </a:r>
            <a:endParaRPr lang="en-US" dirty="0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F4F7E2E-BDF5-7547-8006-03E072DB464B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48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3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88" y="210312"/>
            <a:ext cx="423062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8.13 Promoter consensus sequences for </a:t>
            </a:r>
            <a:r>
              <a:rPr lang="en-US" dirty="0" smtClean="0"/>
              <a:t>transcription initiation </a:t>
            </a:r>
            <a:r>
              <a:rPr lang="en-US" dirty="0"/>
              <a:t>by RNA polymerase I.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1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_02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" y="210312"/>
            <a:ext cx="7766304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8.2 RNA synthesis.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3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Polymerase III Promoters</a:t>
            </a:r>
            <a:endParaRPr lang="en-US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RNA polymerase III is primarily responsible for transcription of </a:t>
            </a:r>
            <a:r>
              <a:rPr lang="en-US" sz="3200" dirty="0" err="1" smtClean="0"/>
              <a:t>tRNA</a:t>
            </a:r>
            <a:r>
              <a:rPr lang="en-US" sz="3200" dirty="0" smtClean="0"/>
              <a:t> genes, but also transcribes one </a:t>
            </a:r>
            <a:r>
              <a:rPr lang="en-US" sz="3200" dirty="0" err="1" smtClean="0"/>
              <a:t>rRNA</a:t>
            </a:r>
            <a:r>
              <a:rPr lang="en-US" sz="3200" dirty="0" smtClean="0"/>
              <a:t> and other RNA-encoding </a:t>
            </a:r>
            <a:r>
              <a:rPr lang="en-US" sz="3200" dirty="0" smtClean="0"/>
              <a:t>genes</a:t>
            </a:r>
            <a:endParaRPr lang="en-US" sz="3200" dirty="0" smtClean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6021410-4573-B24F-B1CC-86A8666E5253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50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Polymerase III Promoters—The Upstream Elements</a:t>
            </a:r>
            <a:endParaRPr lang="en-US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Small nuclear RNA genes have three upstream </a:t>
            </a:r>
            <a:r>
              <a:rPr lang="en-US" sz="2400" dirty="0" smtClean="0"/>
              <a:t>elements. </a:t>
            </a:r>
            <a:r>
              <a:rPr lang="en-US" sz="2400" dirty="0" smtClean="0"/>
              <a:t>The </a:t>
            </a:r>
            <a:r>
              <a:rPr lang="en-US" sz="2400" dirty="0" smtClean="0"/>
              <a:t>upstream elements of the </a:t>
            </a:r>
            <a:r>
              <a:rPr lang="en-US" sz="2400" dirty="0" err="1" smtClean="0"/>
              <a:t>snRNA</a:t>
            </a:r>
            <a:r>
              <a:rPr lang="en-US" sz="2400" dirty="0" smtClean="0"/>
              <a:t> genes are a </a:t>
            </a:r>
            <a:r>
              <a:rPr lang="en-US" sz="2400" b="1" dirty="0" smtClean="0"/>
              <a:t>TATA box</a:t>
            </a:r>
            <a:r>
              <a:rPr lang="en-US" sz="2400" dirty="0" smtClean="0"/>
              <a:t>, a </a:t>
            </a:r>
            <a:r>
              <a:rPr lang="en-US" sz="2400" b="1" dirty="0" smtClean="0"/>
              <a:t>promoter-specific</a:t>
            </a:r>
            <a:r>
              <a:rPr lang="en-US" sz="2400" dirty="0" smtClean="0"/>
              <a:t> </a:t>
            </a:r>
            <a:r>
              <a:rPr lang="en-US" sz="2400" b="1" dirty="0" smtClean="0"/>
              <a:t>element</a:t>
            </a:r>
            <a:r>
              <a:rPr lang="en-US" sz="2400" dirty="0" smtClean="0"/>
              <a:t> (</a:t>
            </a:r>
            <a:r>
              <a:rPr lang="en-US" sz="2400" b="1" dirty="0" smtClean="0"/>
              <a:t>PSE</a:t>
            </a:r>
            <a:r>
              <a:rPr lang="en-US" sz="2400" dirty="0" smtClean="0"/>
              <a:t>), and an </a:t>
            </a:r>
            <a:r>
              <a:rPr lang="en-US" sz="2400" b="1" dirty="0" err="1" smtClean="0"/>
              <a:t>octamer</a:t>
            </a:r>
            <a:r>
              <a:rPr lang="en-US" sz="2400" b="1" dirty="0" smtClean="0"/>
              <a:t> (OCT</a:t>
            </a:r>
            <a:r>
              <a:rPr lang="en-US" sz="2400" b="1" dirty="0" smtClean="0"/>
              <a:t>)</a:t>
            </a:r>
            <a:r>
              <a:rPr lang="en-US" sz="2400" dirty="0" smtClean="0"/>
              <a:t>. A </a:t>
            </a:r>
            <a:r>
              <a:rPr lang="en-US" sz="2400" dirty="0" smtClean="0"/>
              <a:t>small number of transcription factors bind these elements and recruit RNA pol </a:t>
            </a:r>
            <a:r>
              <a:rPr lang="en-US" sz="2400" dirty="0" smtClean="0"/>
              <a:t>III. RNA </a:t>
            </a:r>
            <a:r>
              <a:rPr lang="en-US" sz="2400" dirty="0" smtClean="0"/>
              <a:t>pol III initiates transcription in a manner similar to other polymerases</a:t>
            </a:r>
            <a:endParaRPr lang="en-US" sz="2400" dirty="0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48361779-4A9E-F646-91CD-8AC507ABDF42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51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pic>
        <p:nvPicPr>
          <p:cNvPr id="6" name="Picture 5" descr="08_14Figure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63" y="3434700"/>
            <a:ext cx="7465647" cy="3317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Polymerase III Promoters—The Internal Promoter Elements</a:t>
            </a:r>
            <a:endParaRPr lang="en-US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dirty="0"/>
              <a:t>5S </a:t>
            </a:r>
            <a:r>
              <a:rPr lang="en-US" sz="2200" dirty="0" err="1"/>
              <a:t>rRNA</a:t>
            </a:r>
            <a:r>
              <a:rPr lang="en-US" sz="2200" dirty="0"/>
              <a:t> and </a:t>
            </a:r>
            <a:r>
              <a:rPr lang="en-US" sz="2200" dirty="0" err="1"/>
              <a:t>tRNA</a:t>
            </a:r>
            <a:r>
              <a:rPr lang="en-US" sz="2200" dirty="0"/>
              <a:t> genes each have two </a:t>
            </a:r>
            <a:r>
              <a:rPr lang="en-US" sz="2200" b="1" dirty="0"/>
              <a:t>internal</a:t>
            </a:r>
            <a:r>
              <a:rPr lang="en-US" sz="2200" dirty="0"/>
              <a:t> </a:t>
            </a:r>
            <a:r>
              <a:rPr lang="en-US" sz="2200" b="1" dirty="0"/>
              <a:t>promoter</a:t>
            </a:r>
            <a:r>
              <a:rPr lang="en-US" sz="2200" dirty="0"/>
              <a:t> </a:t>
            </a:r>
            <a:r>
              <a:rPr lang="en-US" sz="2200" b="1" dirty="0" smtClean="0"/>
              <a:t>elements </a:t>
            </a:r>
            <a:r>
              <a:rPr lang="en-US" sz="2200" dirty="0" smtClean="0"/>
              <a:t>called </a:t>
            </a:r>
            <a:r>
              <a:rPr lang="en-US" sz="2200" b="1" dirty="0" smtClean="0"/>
              <a:t>internal</a:t>
            </a:r>
            <a:r>
              <a:rPr lang="en-US" sz="2200" dirty="0" smtClean="0"/>
              <a:t> </a:t>
            </a:r>
            <a:r>
              <a:rPr lang="en-US" sz="2200" b="1" dirty="0" smtClean="0"/>
              <a:t>control</a:t>
            </a:r>
            <a:r>
              <a:rPr lang="en-US" sz="2200" dirty="0" smtClean="0"/>
              <a:t> </a:t>
            </a:r>
            <a:r>
              <a:rPr lang="en-US" sz="2200" b="1" dirty="0" smtClean="0"/>
              <a:t>regions</a:t>
            </a:r>
            <a:r>
              <a:rPr lang="en-US" sz="2200" dirty="0" smtClean="0"/>
              <a:t> (</a:t>
            </a:r>
            <a:r>
              <a:rPr lang="en-US" sz="2200" b="1" dirty="0" smtClean="0"/>
              <a:t>ICRs</a:t>
            </a:r>
            <a:r>
              <a:rPr lang="en-US" sz="2200" dirty="0" smtClean="0"/>
              <a:t>). These </a:t>
            </a:r>
            <a:r>
              <a:rPr lang="en-US" sz="2200" dirty="0" smtClean="0"/>
              <a:t>are two short DNA sequences, called either box A and box B for some genes, or box A and box C for other </a:t>
            </a:r>
            <a:r>
              <a:rPr lang="en-US" sz="2200" dirty="0" smtClean="0"/>
              <a:t>genes. These </a:t>
            </a:r>
            <a:r>
              <a:rPr lang="en-US" sz="2200" dirty="0" smtClean="0"/>
              <a:t>are located between positions </a:t>
            </a:r>
            <a:r>
              <a:rPr lang="en-US" sz="2200" dirty="0" smtClean="0">
                <a:sym typeface="Symbol" charset="0"/>
              </a:rPr>
              <a:t></a:t>
            </a:r>
            <a:r>
              <a:rPr lang="en-US" sz="2200" dirty="0" smtClean="0"/>
              <a:t>55 and </a:t>
            </a:r>
            <a:r>
              <a:rPr lang="en-US" sz="2200" dirty="0" smtClean="0">
                <a:sym typeface="Symbol" charset="0"/>
              </a:rPr>
              <a:t></a:t>
            </a:r>
            <a:r>
              <a:rPr lang="en-US" sz="2200" dirty="0" smtClean="0"/>
              <a:t>80 </a:t>
            </a:r>
            <a:endParaRPr lang="en-US" sz="2200" dirty="0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28AF7AE-B607-9543-9E3F-E6E63B3C16F8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52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pic>
        <p:nvPicPr>
          <p:cNvPr id="6" name="Picture 5" descr="08_14FigureB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5" y="2941094"/>
            <a:ext cx="3988057" cy="2002562"/>
          </a:xfrm>
          <a:prstGeom prst="rect">
            <a:avLst/>
          </a:prstGeom>
        </p:spPr>
      </p:pic>
      <p:pic>
        <p:nvPicPr>
          <p:cNvPr id="7" name="Picture 6" descr="08_14FigureC-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96" y="2943505"/>
            <a:ext cx="4337207" cy="193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 of the Internal Promoter Elements</a:t>
            </a:r>
            <a:endParaRPr lang="en-US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TFIIIA binds box B or box C, which facilitates binding of TFIIIC to box A</a:t>
            </a:r>
          </a:p>
          <a:p>
            <a:endParaRPr lang="en-US" smtClean="0"/>
          </a:p>
          <a:p>
            <a:r>
              <a:rPr lang="en-US" smtClean="0"/>
              <a:t>TFIIIB then binds to the other transcription factors</a:t>
            </a:r>
          </a:p>
          <a:p>
            <a:endParaRPr lang="en-US" smtClean="0"/>
          </a:p>
          <a:p>
            <a:r>
              <a:rPr lang="en-US" smtClean="0"/>
              <a:t>Finally, RNA polymerase III binds to the complex and overlaps the </a:t>
            </a:r>
            <a:r>
              <a:rPr lang="en-US" smtClean="0">
                <a:sym typeface="Symbol" charset="0"/>
              </a:rPr>
              <a:t></a:t>
            </a:r>
            <a:r>
              <a:rPr lang="en-US" smtClean="0"/>
              <a:t>1 nucleotide, where it initiates transcription</a:t>
            </a:r>
            <a:endParaRPr lang="en-US" dirty="0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2E1E0B2-A6BF-2C4D-ACC7-E9176B7BFCD9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53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_15Fig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210312"/>
            <a:ext cx="5071872" cy="6437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8.15 Promoter internal control regions for </a:t>
            </a:r>
            <a:r>
              <a:rPr lang="en-US" dirty="0" smtClean="0"/>
              <a:t>transcription by </a:t>
            </a:r>
            <a:r>
              <a:rPr lang="en-US" dirty="0"/>
              <a:t>RNA polymerase III.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© 2015 Pearson Education, Inc.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B2A5DA-7F6D-4D38-8B7C-91A3C331F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2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Termination in RNA Polymerase I or III Transcription</a:t>
            </a:r>
            <a:endParaRPr lang="en-US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eukaryotic RNA polymerase has a different termination mechanism</a:t>
            </a:r>
          </a:p>
          <a:p>
            <a:endParaRPr lang="en-US" dirty="0" smtClean="0"/>
          </a:p>
          <a:p>
            <a:r>
              <a:rPr lang="en-US" dirty="0" smtClean="0"/>
              <a:t>RNA polymerase III transcription is terminated similarly to </a:t>
            </a:r>
            <a:r>
              <a:rPr lang="en-US" i="1" dirty="0" smtClean="0"/>
              <a:t>E</a:t>
            </a:r>
            <a:r>
              <a:rPr lang="en-US" dirty="0" smtClean="0"/>
              <a:t>. </a:t>
            </a:r>
            <a:r>
              <a:rPr lang="en-US" i="1" dirty="0" smtClean="0"/>
              <a:t>coli</a:t>
            </a:r>
            <a:r>
              <a:rPr lang="en-US" dirty="0" smtClean="0"/>
              <a:t> </a:t>
            </a:r>
            <a:r>
              <a:rPr lang="en-US" dirty="0" smtClean="0"/>
              <a:t>termination. It </a:t>
            </a:r>
            <a:r>
              <a:rPr lang="en-US" dirty="0" smtClean="0"/>
              <a:t>transcribes a terminator sequence that creates a string of </a:t>
            </a:r>
            <a:r>
              <a:rPr lang="en-US" dirty="0" err="1" smtClean="0"/>
              <a:t>uracils</a:t>
            </a:r>
            <a:r>
              <a:rPr lang="en-US" dirty="0" smtClean="0"/>
              <a:t> in the transcript, though no stem-loop structure forms near </a:t>
            </a:r>
            <a:r>
              <a:rPr lang="en-US" dirty="0" smtClean="0"/>
              <a:t>it.</a:t>
            </a:r>
          </a:p>
          <a:p>
            <a:endParaRPr lang="en-US" dirty="0"/>
          </a:p>
          <a:p>
            <a:r>
              <a:rPr lang="en-US" dirty="0"/>
              <a:t>Transcription by RNA pol I is terminated at a 17-bp consensus sequence that binds </a:t>
            </a:r>
            <a:r>
              <a:rPr lang="en-US" b="1" dirty="0"/>
              <a:t>transcription-terminating</a:t>
            </a:r>
            <a:r>
              <a:rPr lang="en-US" dirty="0"/>
              <a:t> </a:t>
            </a:r>
            <a:r>
              <a:rPr lang="en-US" b="1" dirty="0"/>
              <a:t>factor</a:t>
            </a:r>
            <a:r>
              <a:rPr lang="en-US" dirty="0"/>
              <a:t> </a:t>
            </a:r>
            <a:r>
              <a:rPr lang="en-US" b="1" dirty="0"/>
              <a:t>1</a:t>
            </a:r>
            <a:r>
              <a:rPr lang="en-US" dirty="0"/>
              <a:t> (</a:t>
            </a:r>
            <a:r>
              <a:rPr lang="en-US" b="1" dirty="0"/>
              <a:t>TTF1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C8B15093-2E1C-F847-990C-629795712F09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55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Synthesis</a:t>
            </a:r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RNA</a:t>
            </a:r>
            <a:r>
              <a:rPr lang="en-US" dirty="0" smtClean="0"/>
              <a:t> </a:t>
            </a:r>
            <a:r>
              <a:rPr lang="en-US" b="1" dirty="0" smtClean="0"/>
              <a:t>polymerase</a:t>
            </a:r>
            <a:r>
              <a:rPr lang="en-US" dirty="0" smtClean="0"/>
              <a:t> catalyzes the addition of each </a:t>
            </a:r>
            <a:r>
              <a:rPr lang="en-US" dirty="0" err="1" smtClean="0"/>
              <a:t>ribonucleotide</a:t>
            </a:r>
            <a:r>
              <a:rPr lang="en-US" dirty="0" smtClean="0"/>
              <a:t> to the 3</a:t>
            </a:r>
            <a:r>
              <a:rPr lang="en-US" dirty="0" smtClean="0">
                <a:sym typeface="Symbol" charset="0"/>
              </a:rPr>
              <a:t></a:t>
            </a:r>
            <a:r>
              <a:rPr lang="en-US" dirty="0" smtClean="0"/>
              <a:t> end of the nascent strand, and forms </a:t>
            </a:r>
            <a:r>
              <a:rPr lang="en-US" dirty="0" err="1" smtClean="0"/>
              <a:t>phosphodiester</a:t>
            </a:r>
            <a:r>
              <a:rPr lang="en-US" dirty="0" smtClean="0"/>
              <a:t> bonds between nucleotides</a:t>
            </a:r>
          </a:p>
          <a:p>
            <a:endParaRPr lang="en-US" dirty="0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EA6CF56-79D0-E04D-BC9A-57883D8C9983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6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Classification</a:t>
            </a: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Messenger</a:t>
            </a:r>
            <a:r>
              <a:rPr lang="en-US" dirty="0" smtClean="0"/>
              <a:t> </a:t>
            </a:r>
            <a:r>
              <a:rPr lang="en-US" b="1" dirty="0" smtClean="0"/>
              <a:t>RNA</a:t>
            </a:r>
            <a:r>
              <a:rPr lang="en-US" dirty="0" smtClean="0"/>
              <a:t> (</a:t>
            </a:r>
            <a:r>
              <a:rPr lang="en-US" b="1" dirty="0" smtClean="0"/>
              <a:t>mRNA</a:t>
            </a:r>
            <a:r>
              <a:rPr lang="en-US" dirty="0" smtClean="0"/>
              <a:t>) is produced by protein-producing genes and is a </a:t>
            </a:r>
            <a:r>
              <a:rPr lang="en-US" u="sng" dirty="0" smtClean="0"/>
              <a:t>short-lived intermediary between DNA and protein</a:t>
            </a:r>
          </a:p>
          <a:p>
            <a:endParaRPr lang="en-US" dirty="0" smtClean="0"/>
          </a:p>
          <a:p>
            <a:r>
              <a:rPr lang="en-US" dirty="0" smtClean="0"/>
              <a:t>It is the </a:t>
            </a:r>
            <a:r>
              <a:rPr lang="en-US" u="sng" dirty="0" smtClean="0"/>
              <a:t>only type of RNA that undergoes translation</a:t>
            </a:r>
          </a:p>
          <a:p>
            <a:endParaRPr lang="en-US" dirty="0" smtClean="0"/>
          </a:p>
          <a:p>
            <a:r>
              <a:rPr lang="en-US" dirty="0" smtClean="0"/>
              <a:t>Transcription of </a:t>
            </a:r>
            <a:r>
              <a:rPr lang="en-US" u="sng" dirty="0" smtClean="0"/>
              <a:t>mRNA is often followed by post-transcriptional processing</a:t>
            </a:r>
            <a:endParaRPr lang="en-US" u="sng" dirty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6F24DEC-7B54-D449-B640-2C84775810BE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RNAs</a:t>
            </a:r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Functional</a:t>
            </a:r>
            <a:r>
              <a:rPr lang="en-US" u="sng" dirty="0" smtClean="0"/>
              <a:t> </a:t>
            </a:r>
            <a:r>
              <a:rPr lang="en-US" b="1" u="sng" dirty="0" smtClean="0"/>
              <a:t>RNAs</a:t>
            </a:r>
            <a:r>
              <a:rPr lang="en-US" u="sng" dirty="0" smtClean="0"/>
              <a:t> do not encode proteins</a:t>
            </a:r>
            <a:r>
              <a:rPr lang="en-US" dirty="0" smtClean="0"/>
              <a:t>, but instead perform functional roles in the cell</a:t>
            </a:r>
          </a:p>
          <a:p>
            <a:endParaRPr lang="en-US" dirty="0" smtClean="0"/>
          </a:p>
          <a:p>
            <a:r>
              <a:rPr lang="en-US" b="1" dirty="0" smtClean="0"/>
              <a:t>Transfer</a:t>
            </a:r>
            <a:r>
              <a:rPr lang="en-US" dirty="0" smtClean="0"/>
              <a:t> </a:t>
            </a:r>
            <a:r>
              <a:rPr lang="en-US" b="1" dirty="0" smtClean="0"/>
              <a:t>RNAs</a:t>
            </a:r>
            <a:r>
              <a:rPr lang="en-US" dirty="0" smtClean="0"/>
              <a:t> (</a:t>
            </a:r>
            <a:r>
              <a:rPr lang="en-US" b="1" dirty="0" err="1" smtClean="0"/>
              <a:t>tRNAs</a:t>
            </a:r>
            <a:r>
              <a:rPr lang="en-US" dirty="0" smtClean="0"/>
              <a:t>) are encoded in dozens of forms and are responsible for </a:t>
            </a:r>
            <a:r>
              <a:rPr lang="en-US" u="sng" dirty="0" smtClean="0"/>
              <a:t>binding an amino acid and depositing it for inclusion into a growing protein chain</a:t>
            </a:r>
          </a:p>
          <a:p>
            <a:endParaRPr lang="en-US" dirty="0" smtClean="0"/>
          </a:p>
          <a:p>
            <a:r>
              <a:rPr lang="en-US" b="1" dirty="0" smtClean="0"/>
              <a:t>Ribosomal</a:t>
            </a:r>
            <a:r>
              <a:rPr lang="en-US" dirty="0" smtClean="0"/>
              <a:t> </a:t>
            </a:r>
            <a:r>
              <a:rPr lang="en-US" b="1" dirty="0" smtClean="0"/>
              <a:t>RNA</a:t>
            </a:r>
            <a:r>
              <a:rPr lang="en-US" dirty="0" smtClean="0"/>
              <a:t> (</a:t>
            </a:r>
            <a:r>
              <a:rPr lang="en-US" b="1" dirty="0" err="1" smtClean="0"/>
              <a:t>rRNA</a:t>
            </a:r>
            <a:r>
              <a:rPr lang="en-US" dirty="0" smtClean="0"/>
              <a:t>) combines with numerous </a:t>
            </a:r>
            <a:r>
              <a:rPr lang="en-US" u="sng" dirty="0" smtClean="0"/>
              <a:t>proteins to form ribosomes</a:t>
            </a:r>
            <a:endParaRPr lang="en-US" u="sng" dirty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1C87BA81-1170-EC4F-9573-CDFC7C70C42F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Functional RNAs</a:t>
            </a:r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Small</a:t>
            </a:r>
            <a:r>
              <a:rPr lang="en-US" dirty="0" smtClean="0"/>
              <a:t> </a:t>
            </a:r>
            <a:r>
              <a:rPr lang="en-US" b="1" dirty="0" smtClean="0"/>
              <a:t>nuclear</a:t>
            </a:r>
            <a:r>
              <a:rPr lang="en-US" dirty="0" smtClean="0"/>
              <a:t> </a:t>
            </a:r>
            <a:r>
              <a:rPr lang="en-US" b="1" dirty="0" smtClean="0"/>
              <a:t>RNA</a:t>
            </a:r>
            <a:r>
              <a:rPr lang="en-US" dirty="0" smtClean="0"/>
              <a:t> (</a:t>
            </a:r>
            <a:r>
              <a:rPr lang="en-US" b="1" dirty="0" err="1" smtClean="0"/>
              <a:t>snRNA</a:t>
            </a:r>
            <a:r>
              <a:rPr lang="en-US" dirty="0" smtClean="0"/>
              <a:t>) of various types is found in the nucleus of eukaryotes and </a:t>
            </a:r>
            <a:r>
              <a:rPr lang="en-US" u="sng" dirty="0" smtClean="0"/>
              <a:t>plays a role in mRNA processing</a:t>
            </a:r>
          </a:p>
          <a:p>
            <a:endParaRPr lang="en-US" dirty="0" smtClean="0"/>
          </a:p>
          <a:p>
            <a:r>
              <a:rPr lang="en-US" b="1" dirty="0" smtClean="0"/>
              <a:t>Micro</a:t>
            </a:r>
            <a:r>
              <a:rPr lang="en-US" dirty="0" smtClean="0"/>
              <a:t> </a:t>
            </a:r>
            <a:r>
              <a:rPr lang="en-US" b="1" dirty="0" smtClean="0"/>
              <a:t>RNA</a:t>
            </a:r>
            <a:r>
              <a:rPr lang="en-US" dirty="0" smtClean="0"/>
              <a:t> (</a:t>
            </a:r>
            <a:r>
              <a:rPr lang="en-US" b="1" dirty="0" smtClean="0"/>
              <a:t>miRNA</a:t>
            </a:r>
            <a:r>
              <a:rPr lang="en-US" dirty="0" smtClean="0"/>
              <a:t>) and </a:t>
            </a:r>
            <a:r>
              <a:rPr lang="en-US" b="1" dirty="0" smtClean="0"/>
              <a:t>small</a:t>
            </a:r>
            <a:r>
              <a:rPr lang="en-US" dirty="0" smtClean="0"/>
              <a:t> </a:t>
            </a:r>
            <a:r>
              <a:rPr lang="en-US" b="1" dirty="0" smtClean="0"/>
              <a:t>interfering</a:t>
            </a:r>
            <a:r>
              <a:rPr lang="en-US" dirty="0" smtClean="0"/>
              <a:t> </a:t>
            </a:r>
            <a:r>
              <a:rPr lang="en-US" b="1" dirty="0" smtClean="0"/>
              <a:t>RNA</a:t>
            </a:r>
            <a:r>
              <a:rPr lang="en-US" dirty="0" smtClean="0"/>
              <a:t> (</a:t>
            </a:r>
            <a:r>
              <a:rPr lang="en-US" b="1" dirty="0" smtClean="0"/>
              <a:t>siRNA</a:t>
            </a:r>
            <a:r>
              <a:rPr lang="en-US" dirty="0" smtClean="0"/>
              <a:t>) are active in plant and animal cells and are involved in </a:t>
            </a:r>
            <a:r>
              <a:rPr lang="en-US" u="sng" dirty="0" smtClean="0"/>
              <a:t>posttranscriptional regulation of mRNA</a:t>
            </a:r>
          </a:p>
          <a:p>
            <a:endParaRPr lang="en-US" dirty="0" smtClean="0"/>
          </a:p>
          <a:p>
            <a:r>
              <a:rPr lang="en-US" dirty="0" smtClean="0"/>
              <a:t>Certain RNAs in eukaryotic cells have catalytic activity; these are called </a:t>
            </a:r>
            <a:r>
              <a:rPr lang="en-US" b="1" dirty="0" smtClean="0"/>
              <a:t>ribozymes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D201FAE-AFFC-7743-BDE8-149F1FB1D2E0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Sanders_Lectures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anders_Lectures" id="{0847757E-EC99-4DCA-86B3-363D9C47ECB7}" vid="{02346675-6A7E-4D9F-A787-E96638DC47B0}"/>
    </a:ext>
  </a:extLst>
</a:theme>
</file>

<file path=ppt/theme/theme10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Sanders_Lectures</Template>
  <TotalTime>14679</TotalTime>
  <Words>2971</Words>
  <Application>Microsoft Macintosh PowerPoint</Application>
  <PresentationFormat>On-screen Show (4:3)</PresentationFormat>
  <Paragraphs>371</Paragraphs>
  <Slides>55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Sanders_Lectures</vt:lpstr>
      <vt:lpstr>1_Office Theme</vt:lpstr>
      <vt:lpstr>2_Office Theme</vt:lpstr>
      <vt:lpstr>3_Office Theme</vt:lpstr>
      <vt:lpstr>4_Office Theme</vt:lpstr>
      <vt:lpstr>13_Office Theme</vt:lpstr>
      <vt:lpstr>15_Office Theme</vt:lpstr>
      <vt:lpstr>16_Office Theme</vt:lpstr>
      <vt:lpstr>17_Office Theme</vt:lpstr>
      <vt:lpstr>19_Office Theme</vt:lpstr>
      <vt:lpstr>PowerPoint Presentation</vt:lpstr>
      <vt:lpstr>RNA Nucleotides and Structure</vt:lpstr>
      <vt:lpstr>Figure 8.1 The four RNA ribonucleotides.</vt:lpstr>
      <vt:lpstr>RNA Assembly and Structure</vt:lpstr>
      <vt:lpstr>Figure 8.2 RNA synthesis.</vt:lpstr>
      <vt:lpstr>RNA Synthesis</vt:lpstr>
      <vt:lpstr>RNA Classification</vt:lpstr>
      <vt:lpstr>Functional RNAs</vt:lpstr>
      <vt:lpstr>Additional Functional RNAs</vt:lpstr>
      <vt:lpstr>The basis of transcription</vt:lpstr>
      <vt:lpstr>Gene Structure</vt:lpstr>
      <vt:lpstr>Gene Structure (continued)</vt:lpstr>
      <vt:lpstr>Figure 8.3 A general diagram of gene structure and associated nomenclature.</vt:lpstr>
      <vt:lpstr>Essential Steps of Transcription in Bacteria (E. coli) – 4 steps</vt:lpstr>
      <vt:lpstr>Bacterial RNA Polymerase</vt:lpstr>
      <vt:lpstr>RNA Polymerase Composition</vt:lpstr>
      <vt:lpstr>Figure 8.4 Bacterial RNA polymerase core plus a sigma (σ) subunit forms the fully active holoenzyme.</vt:lpstr>
      <vt:lpstr>Bacterial Promoters</vt:lpstr>
      <vt:lpstr>Bacteria Promoter Consensus Sequences</vt:lpstr>
      <vt:lpstr>Transcription Initiation</vt:lpstr>
      <vt:lpstr>Transcription Initiation (continued)</vt:lpstr>
      <vt:lpstr>Transcription Elongation and Termination</vt:lpstr>
      <vt:lpstr>Termination of Transcription</vt:lpstr>
      <vt:lpstr>Transcription Termination Mechanisms</vt:lpstr>
      <vt:lpstr>Intrinsic Termination</vt:lpstr>
      <vt:lpstr>Rho-Dependent Termination</vt:lpstr>
      <vt:lpstr>8.3 Archaeal and Eukaryotic Transcription Displays Homology, Common Ancestry and differences</vt:lpstr>
      <vt:lpstr>Comparison of Transcription Complexity</vt:lpstr>
      <vt:lpstr>Eukaryotic Transcription</vt:lpstr>
      <vt:lpstr>Eukaryotic Polymerases</vt:lpstr>
      <vt:lpstr>Eukaryotic Polymerases</vt:lpstr>
      <vt:lpstr>Eukaryotic Promoter Elements</vt:lpstr>
      <vt:lpstr>Eukaryotic Promoter Elements (continued)</vt:lpstr>
      <vt:lpstr>Figure 8.9 Examples of eukaryotic promoter variability.</vt:lpstr>
      <vt:lpstr>Promoter Recognition</vt:lpstr>
      <vt:lpstr>Promoter Recognition</vt:lpstr>
      <vt:lpstr>Promoter Recognition</vt:lpstr>
      <vt:lpstr>Detecting Promoter Consensus Elements</vt:lpstr>
      <vt:lpstr>Mutational Analysis of β-Globin Promoter</vt:lpstr>
      <vt:lpstr>Figure 8.11 Mutation analysis of the β-globin gene promoter.</vt:lpstr>
      <vt:lpstr>Enhancers and Silencers</vt:lpstr>
      <vt:lpstr>Enhancer Sequences</vt:lpstr>
      <vt:lpstr>Enhancer Sequences and DNA Bending</vt:lpstr>
      <vt:lpstr>Figure 8.12 Enhancers activate transcription in cooperation with promoters.</vt:lpstr>
      <vt:lpstr>Silencer Sequences</vt:lpstr>
      <vt:lpstr>PowerPoint Presentation</vt:lpstr>
      <vt:lpstr>RNA Polymerase I Promoters</vt:lpstr>
      <vt:lpstr>RNA Polymerase I Promoters (continued)</vt:lpstr>
      <vt:lpstr>Figure 8.13 Promoter consensus sequences for transcription initiation by RNA polymerase I.</vt:lpstr>
      <vt:lpstr>RNA Polymerase III Promoters</vt:lpstr>
      <vt:lpstr>RNA Polymerase III Promoters—The Upstream Elements</vt:lpstr>
      <vt:lpstr>RNA Polymerase III Promoters—The Internal Promoter Elements</vt:lpstr>
      <vt:lpstr>Function of the Internal Promoter Elements</vt:lpstr>
      <vt:lpstr>Figure 8.15 Promoter internal control regions for transcription by RNA polymerase III.</vt:lpstr>
      <vt:lpstr>Termination in RNA Polymerase I or III Transcription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Riccardo Papa</cp:lastModifiedBy>
  <cp:revision>509</cp:revision>
  <cp:lastPrinted>2005-03-24T12:52:04Z</cp:lastPrinted>
  <dcterms:created xsi:type="dcterms:W3CDTF">2010-10-31T21:38:30Z</dcterms:created>
  <dcterms:modified xsi:type="dcterms:W3CDTF">2016-10-26T12:36:22Z</dcterms:modified>
</cp:coreProperties>
</file>