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6" r:id="rId1"/>
    <p:sldMasterId id="2147483795" r:id="rId2"/>
    <p:sldMasterId id="2147483797" r:id="rId3"/>
    <p:sldMasterId id="2147483801" r:id="rId4"/>
    <p:sldMasterId id="2147483809" r:id="rId5"/>
    <p:sldMasterId id="2147483811" r:id="rId6"/>
    <p:sldMasterId id="2147483815" r:id="rId7"/>
    <p:sldMasterId id="2147483817" r:id="rId8"/>
    <p:sldMasterId id="2147483819" r:id="rId9"/>
    <p:sldMasterId id="2147483821" r:id="rId10"/>
    <p:sldMasterId id="2147483823" r:id="rId11"/>
  </p:sldMasterIdLst>
  <p:notesMasterIdLst>
    <p:notesMasterId r:id="rId49"/>
  </p:notesMasterIdLst>
  <p:handoutMasterIdLst>
    <p:handoutMasterId r:id="rId50"/>
  </p:handoutMasterIdLst>
  <p:sldIdLst>
    <p:sldId id="592" r:id="rId12"/>
    <p:sldId id="528" r:id="rId13"/>
    <p:sldId id="529" r:id="rId14"/>
    <p:sldId id="530" r:id="rId15"/>
    <p:sldId id="531" r:id="rId16"/>
    <p:sldId id="615" r:id="rId17"/>
    <p:sldId id="532" r:id="rId18"/>
    <p:sldId id="534" r:id="rId19"/>
    <p:sldId id="535" r:id="rId20"/>
    <p:sldId id="616" r:id="rId21"/>
    <p:sldId id="539" r:id="rId22"/>
    <p:sldId id="540" r:id="rId23"/>
    <p:sldId id="541" r:id="rId24"/>
    <p:sldId id="618" r:id="rId25"/>
    <p:sldId id="543" r:id="rId26"/>
    <p:sldId id="545" r:id="rId27"/>
    <p:sldId id="546" r:id="rId28"/>
    <p:sldId id="547" r:id="rId29"/>
    <p:sldId id="549" r:id="rId30"/>
    <p:sldId id="555" r:id="rId31"/>
    <p:sldId id="556" r:id="rId32"/>
    <p:sldId id="557" r:id="rId33"/>
    <p:sldId id="561" r:id="rId34"/>
    <p:sldId id="622" r:id="rId35"/>
    <p:sldId id="586" r:id="rId36"/>
    <p:sldId id="623" r:id="rId37"/>
    <p:sldId id="567" r:id="rId38"/>
    <p:sldId id="625" r:id="rId39"/>
    <p:sldId id="626" r:id="rId40"/>
    <p:sldId id="570" r:id="rId41"/>
    <p:sldId id="572" r:id="rId42"/>
    <p:sldId id="573" r:id="rId43"/>
    <p:sldId id="627" r:id="rId44"/>
    <p:sldId id="575" r:id="rId45"/>
    <p:sldId id="628" r:id="rId46"/>
    <p:sldId id="577" r:id="rId47"/>
    <p:sldId id="629" r:id="rId48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">
          <p15:clr>
            <a:srgbClr val="A4A3A4"/>
          </p15:clr>
        </p15:guide>
        <p15:guide id="2" orient="horz" pos="3443">
          <p15:clr>
            <a:srgbClr val="A4A3A4"/>
          </p15:clr>
        </p15:guide>
        <p15:guide id="3" pos="303">
          <p15:clr>
            <a:srgbClr val="A4A3A4"/>
          </p15:clr>
        </p15:guide>
        <p15:guide id="4" pos="5449">
          <p15:clr>
            <a:srgbClr val="A4A3A4"/>
          </p15:clr>
        </p15:guide>
        <p15:guide id="5" pos="2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9247"/>
    <a:srgbClr val="FFECD7"/>
    <a:srgbClr val="AF540D"/>
    <a:srgbClr val="C01021"/>
    <a:srgbClr val="5A5B5D"/>
    <a:srgbClr val="B4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8" autoAdjust="0"/>
    <p:restoredTop sz="95760" autoAdjust="0"/>
  </p:normalViewPr>
  <p:slideViewPr>
    <p:cSldViewPr snapToGrid="0">
      <p:cViewPr varScale="1">
        <p:scale>
          <a:sx n="101" d="100"/>
          <a:sy n="101" d="100"/>
        </p:scale>
        <p:origin x="-912" y="-112"/>
      </p:cViewPr>
      <p:guideLst>
        <p:guide orient="horz" pos="279"/>
        <p:guide orient="horz" pos="3443"/>
        <p:guide pos="303"/>
        <p:guide pos="544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2"/>
    </p:cViewPr>
  </p:sorterViewPr>
  <p:notesViewPr>
    <p:cSldViewPr snapToGrid="0">
      <p:cViewPr>
        <p:scale>
          <a:sx n="100" d="100"/>
          <a:sy n="100" d="100"/>
        </p:scale>
        <p:origin x="-2528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tags" Target="tags/tag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CCF65934-A548-7E4E-A5B8-2C5427F9E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54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D5C20EB7-C0C4-3F48-BDA8-7431DDE14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72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02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3449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61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3757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55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3859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28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4064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49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4269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50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4371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77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4473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28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46787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84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5293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0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36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5395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17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5497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43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6009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42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62147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36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6829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03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7136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7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2528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55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7341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93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7443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38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7648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191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63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6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2733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6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1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6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63408" y="867317"/>
            <a:ext cx="3704392" cy="1854868"/>
          </a:xfrm>
        </p:spPr>
        <p:txBody>
          <a:bodyPr rIns="0" anchor="ctr"/>
          <a:lstStyle>
            <a:lvl1pPr algn="ctr">
              <a:buFont typeface="Wingdings" charset="2"/>
              <a:buNone/>
              <a:defRPr sz="14400" b="1">
                <a:solidFill>
                  <a:srgbClr val="6BA6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63408" y="5762793"/>
            <a:ext cx="355516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Lectures by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Dr. Tara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Stoulig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Southeastern</a:t>
            </a:r>
            <a:r>
              <a:rPr lang="en-US" sz="1800" baseline="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Louisiana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University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626768" y="6541754"/>
            <a:ext cx="3427413" cy="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2015 </a:t>
            </a:r>
            <a:r>
              <a:rPr lang="en-US" sz="900" dirty="0">
                <a:solidFill>
                  <a:schemeClr val="bg1"/>
                </a:solidFill>
                <a:latin typeface="Arial" charset="0"/>
                <a:cs typeface="Arial" charset="0"/>
              </a:rPr>
              <a:t>Pearson Education Inc.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5357813" cy="685800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63407" y="2883902"/>
            <a:ext cx="359326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" panose="02020603050405020304" pitchFamily="18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Molecular Biology 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of Transcription and RNA Processing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3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3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9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4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8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6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2921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7493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065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63700" indent="-3048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209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320" y="6513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5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320" y="6513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3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320" y="6513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1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9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4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3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0952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643" y="1117600"/>
            <a:ext cx="87757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320" y="6513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0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Arial" charset="0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17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93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206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663700" indent="-3048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1209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7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422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2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838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779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68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156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9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619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8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" y="210312"/>
            <a:ext cx="743102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8.18 </a:t>
            </a:r>
            <a:r>
              <a:rPr lang="en-US" dirty="0" err="1"/>
              <a:t>Polyadenylation</a:t>
            </a:r>
            <a:r>
              <a:rPr lang="en-US" dirty="0"/>
              <a:t> of the 3′ end of eukaryotic pre-mRNA.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4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Functions of Polyadenylation</a:t>
            </a:r>
            <a:endParaRPr lang="en-US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dirty="0" smtClean="0"/>
              <a:t>Facilitating transport of mature mRNA across the nuclear membrane to the cytoplasm</a:t>
            </a:r>
          </a:p>
          <a:p>
            <a:pPr marL="539750" indent="-514350">
              <a:buFont typeface="+mj-lt"/>
              <a:buAutoNum type="arabicPeriod"/>
            </a:pPr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Protecting the mRNA from degradation</a:t>
            </a:r>
          </a:p>
          <a:p>
            <a:pPr marL="539750" indent="-514350">
              <a:buFont typeface="+mj-lt"/>
              <a:buAutoNum type="arabicPeriod"/>
            </a:pPr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Enhancing translation by enabling the ribosomal recognition of mRNA</a:t>
            </a:r>
          </a:p>
          <a:p>
            <a:endParaRPr lang="en-US" dirty="0" smtClean="0"/>
          </a:p>
          <a:p>
            <a:r>
              <a:rPr lang="en-US" dirty="0" smtClean="0"/>
              <a:t>Some eukaryotic transcripts (e.g., the histone genes) do not undergo </a:t>
            </a:r>
            <a:r>
              <a:rPr lang="en-US" dirty="0" err="1" smtClean="0"/>
              <a:t>polyadenylation</a:t>
            </a:r>
            <a:endParaRPr lang="en-US" dirty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25462E1-3E76-1747-97B0-C04BC64DEF77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Pre-mRNA Intron Splicing</a:t>
            </a:r>
            <a:endParaRPr lang="en-US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Intron splicing requires great precision to remove intron nucleotides accurately </a:t>
            </a:r>
          </a:p>
          <a:p>
            <a:endParaRPr lang="en-US" smtClean="0"/>
          </a:p>
          <a:p>
            <a:r>
              <a:rPr lang="en-US" smtClean="0"/>
              <a:t>Errors in intron removal would lead to incorrect protein sequences</a:t>
            </a:r>
          </a:p>
          <a:p>
            <a:endParaRPr lang="en-US" smtClean="0"/>
          </a:p>
          <a:p>
            <a:r>
              <a:rPr lang="en-US" smtClean="0"/>
              <a:t>Roberts and Sharp shared the 1993 Nobel Prize for their codiscovery of </a:t>
            </a:r>
            <a:r>
              <a:rPr lang="ja-JP" altLang="en-US" smtClean="0"/>
              <a:t>“</a:t>
            </a:r>
            <a:r>
              <a:rPr lang="en-US" smtClean="0"/>
              <a:t>split genes</a:t>
            </a:r>
            <a:r>
              <a:rPr lang="ja-JP" altLang="en-US" smtClean="0"/>
              <a:t>”</a:t>
            </a:r>
            <a:r>
              <a:rPr lang="en-US" smtClean="0"/>
              <a:t> (i.e., the presence of intron and exon sequences) </a:t>
            </a:r>
            <a:endParaRPr lang="en-US" dirty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82E3F86-0428-DA4C-8D71-794F4F0BC68B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12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R-Looping</a:t>
            </a:r>
            <a:endParaRPr lang="en-US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presence of intron sequences can be demonstrated by a technique called R-looping</a:t>
            </a:r>
          </a:p>
          <a:p>
            <a:endParaRPr lang="en-US" smtClean="0"/>
          </a:p>
          <a:p>
            <a:r>
              <a:rPr lang="en-US" smtClean="0"/>
              <a:t>DNA encoding a gene is isolated and hybridized to mature mRNA from the same gene</a:t>
            </a:r>
          </a:p>
          <a:p>
            <a:endParaRPr lang="en-US" smtClean="0"/>
          </a:p>
          <a:p>
            <a:r>
              <a:rPr lang="en-US" smtClean="0"/>
              <a:t>Regions of the DNA where introns are present have no complementary region within the mRNA, and thus loop out visibly</a:t>
            </a:r>
            <a:endParaRPr lang="en-US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240EC65-8782-E546-B793-1D670251660E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13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20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6" y="210312"/>
            <a:ext cx="6022848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8.20 </a:t>
            </a:r>
            <a:r>
              <a:rPr lang="en-US" dirty="0"/>
              <a:t>R-loop experimental analysis.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0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Splicing Signal Sequences</a:t>
            </a:r>
            <a:endParaRPr lang="en-US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Specific short sequences define the junctions between introns and exons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5</a:t>
            </a:r>
            <a:r>
              <a:rPr lang="en-US" sz="2000" b="1" dirty="0" smtClean="0">
                <a:sym typeface="Symbol" panose="05050102010706020507" pitchFamily="18" charset="2"/>
              </a:rPr>
              <a:t></a:t>
            </a:r>
            <a:r>
              <a:rPr lang="en-US" sz="2000" b="1" dirty="0" smtClean="0"/>
              <a:t> splice site</a:t>
            </a:r>
            <a:r>
              <a:rPr lang="en-US" sz="2000" dirty="0" smtClean="0"/>
              <a:t> is at the 5</a:t>
            </a:r>
            <a:r>
              <a:rPr lang="en-US" sz="2000" dirty="0" smtClean="0">
                <a:sym typeface="Symbol" panose="05050102010706020507" pitchFamily="18" charset="2"/>
              </a:rPr>
              <a:t></a:t>
            </a:r>
            <a:r>
              <a:rPr lang="en-US" sz="2000" dirty="0" smtClean="0"/>
              <a:t> intron end and contains a </a:t>
            </a:r>
            <a:r>
              <a:rPr lang="en-US" sz="2000" u="sng" dirty="0" smtClean="0"/>
              <a:t>consensus sequence with a nearly invariant GU dinucleotide</a:t>
            </a:r>
            <a:r>
              <a:rPr lang="en-US" sz="2000" dirty="0" smtClean="0"/>
              <a:t> at the 5</a:t>
            </a:r>
            <a:r>
              <a:rPr lang="en-US" sz="2000" dirty="0" smtClean="0">
                <a:sym typeface="Symbol" panose="05050102010706020507" pitchFamily="18" charset="2"/>
              </a:rPr>
              <a:t></a:t>
            </a:r>
            <a:r>
              <a:rPr lang="en-US" sz="2000" dirty="0" smtClean="0"/>
              <a:t>-most end of the intron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3</a:t>
            </a:r>
            <a:r>
              <a:rPr lang="en-US" sz="2000" b="1" dirty="0" smtClean="0">
                <a:sym typeface="Symbol" panose="05050102010706020507" pitchFamily="18" charset="2"/>
              </a:rPr>
              <a:t></a:t>
            </a:r>
            <a:r>
              <a:rPr lang="en-US" sz="2000" b="1" dirty="0" smtClean="0"/>
              <a:t> splice site</a:t>
            </a:r>
            <a:r>
              <a:rPr lang="en-US" sz="2000" dirty="0" smtClean="0"/>
              <a:t> at the opposite end of the intron has an </a:t>
            </a:r>
            <a:r>
              <a:rPr lang="en-US" sz="2000" u="sng" dirty="0" smtClean="0"/>
              <a:t>11-nucleotide consensus with a pyrimidine-rich region and a nearly invariant AG</a:t>
            </a:r>
            <a:r>
              <a:rPr lang="en-US" sz="2000" dirty="0" smtClean="0"/>
              <a:t> at the </a:t>
            </a:r>
            <a:br>
              <a:rPr lang="en-US" sz="2000" dirty="0" smtClean="0"/>
            </a:br>
            <a:r>
              <a:rPr lang="en-US" sz="2000" dirty="0" smtClean="0"/>
              <a:t>3</a:t>
            </a:r>
            <a:r>
              <a:rPr lang="en-US" sz="2000" dirty="0" smtClean="0">
                <a:sym typeface="Symbol" panose="05050102010706020507" pitchFamily="18" charset="2"/>
              </a:rPr>
              <a:t></a:t>
            </a:r>
            <a:r>
              <a:rPr lang="en-US" sz="2000" dirty="0" smtClean="0"/>
              <a:t>-most end</a:t>
            </a:r>
          </a:p>
          <a:p>
            <a:r>
              <a:rPr lang="en-US" sz="2000" dirty="0"/>
              <a:t>A </a:t>
            </a:r>
            <a:r>
              <a:rPr lang="en-US" sz="2000" b="1" dirty="0"/>
              <a:t>third consensus region, called the branch site</a:t>
            </a:r>
            <a:r>
              <a:rPr lang="en-US" sz="2000" dirty="0"/>
              <a:t>, is 20 to 40 nucleotides upstream of the 3</a:t>
            </a:r>
            <a:r>
              <a:rPr lang="en-US" sz="2000" dirty="0">
                <a:sym typeface="Symbol" panose="05050102010706020507" pitchFamily="18" charset="2"/>
              </a:rPr>
              <a:t></a:t>
            </a:r>
            <a:r>
              <a:rPr lang="en-US" sz="2000" dirty="0"/>
              <a:t> splice </a:t>
            </a:r>
            <a:r>
              <a:rPr lang="en-US" sz="2000" dirty="0" smtClean="0"/>
              <a:t>site. It </a:t>
            </a:r>
            <a:r>
              <a:rPr lang="en-US" sz="2000" dirty="0"/>
              <a:t>is </a:t>
            </a:r>
            <a:r>
              <a:rPr lang="en-US" sz="2000" u="sng" dirty="0"/>
              <a:t>pyrimidine-rich and contains an invariant adenine called the </a:t>
            </a:r>
            <a:r>
              <a:rPr lang="en-US" sz="2000" b="1" u="sng" dirty="0"/>
              <a:t>branch</a:t>
            </a:r>
            <a:r>
              <a:rPr lang="en-US" sz="2000" u="sng" dirty="0"/>
              <a:t> </a:t>
            </a:r>
            <a:r>
              <a:rPr lang="en-US" sz="2000" b="1" u="sng" dirty="0"/>
              <a:t>point</a:t>
            </a:r>
            <a:r>
              <a:rPr lang="en-US" sz="2000" u="sng" dirty="0"/>
              <a:t> </a:t>
            </a:r>
            <a:r>
              <a:rPr lang="en-US" sz="2000" b="1" u="sng" dirty="0"/>
              <a:t>adenine</a:t>
            </a:r>
            <a:r>
              <a:rPr lang="en-US" sz="2000" dirty="0"/>
              <a:t> near the 3</a:t>
            </a:r>
            <a:r>
              <a:rPr lang="en-US" sz="2000" dirty="0">
                <a:sym typeface="Symbol" panose="05050102010706020507" pitchFamily="18" charset="2"/>
              </a:rPr>
              <a:t></a:t>
            </a:r>
            <a:r>
              <a:rPr lang="en-US" sz="2000" dirty="0"/>
              <a:t> end</a:t>
            </a:r>
          </a:p>
          <a:p>
            <a:endParaRPr lang="en-US" sz="2000" dirty="0"/>
          </a:p>
          <a:p>
            <a:r>
              <a:rPr lang="en-US" sz="2000" dirty="0"/>
              <a:t>Mutation analysis shows that all three consensus sequences are required for accurate splicing</a:t>
            </a:r>
          </a:p>
          <a:p>
            <a:endParaRPr lang="en-US" sz="2000" dirty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BA9BD67-B1D5-154F-84E3-9F95DF2CA622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15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FB4FFC7-913D-0B41-BF5B-C9E93E867B9D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16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>
            <a:normAutofit/>
          </a:bodyPr>
          <a:lstStyle>
            <a:lvl1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+mj-ea"/>
                <a:cs typeface="+mj-cs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900" kern="0" dirty="0" smtClean="0">
                <a:solidFill>
                  <a:schemeClr val="tx1"/>
                </a:solidFill>
              </a:rPr>
              <a:t>Figure 8.21 Intron splicing in eukaryotic pre-mRNA.</a:t>
            </a:r>
            <a:endParaRPr lang="en-US" sz="900" kern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12976"/>
            <a:ext cx="8546592" cy="3432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469266" y="2527777"/>
            <a:ext cx="435799" cy="5105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99895" y="2518300"/>
            <a:ext cx="435799" cy="5105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Splicing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Introns are removed from the pre-mRNA by an (small nuclear RNA) </a:t>
            </a:r>
            <a:r>
              <a:rPr lang="en-US" sz="2400" dirty="0" err="1" smtClean="0"/>
              <a:t>snRNA</a:t>
            </a:r>
            <a:r>
              <a:rPr lang="en-US" sz="2400" dirty="0" smtClean="0"/>
              <a:t>-protein complex called the </a:t>
            </a:r>
            <a:r>
              <a:rPr lang="en-US" sz="2400" b="1" dirty="0" err="1" smtClean="0"/>
              <a:t>spliceosome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en-US" sz="2400" dirty="0" smtClean="0"/>
              <a:t>The 5</a:t>
            </a:r>
            <a:r>
              <a:rPr lang="en-US" sz="2400" dirty="0" smtClean="0">
                <a:sym typeface="Symbol" charset="0"/>
              </a:rPr>
              <a:t></a:t>
            </a:r>
            <a:r>
              <a:rPr lang="en-US" sz="2400" dirty="0" smtClean="0"/>
              <a:t> splice site is cleaved first and a </a:t>
            </a:r>
            <a:r>
              <a:rPr lang="en-US" sz="2400" b="1" dirty="0" smtClean="0"/>
              <a:t>lariat</a:t>
            </a:r>
            <a:r>
              <a:rPr lang="en-US" sz="2400" dirty="0" smtClean="0"/>
              <a:t> </a:t>
            </a:r>
            <a:r>
              <a:rPr lang="en-US" sz="2400" b="1" dirty="0" smtClean="0"/>
              <a:t>intron</a:t>
            </a:r>
            <a:r>
              <a:rPr lang="en-US" sz="2400" dirty="0" smtClean="0"/>
              <a:t> </a:t>
            </a:r>
            <a:r>
              <a:rPr lang="en-US" sz="2400" b="1" dirty="0" smtClean="0"/>
              <a:t>structure</a:t>
            </a:r>
            <a:r>
              <a:rPr lang="en-US" sz="2400" dirty="0" smtClean="0"/>
              <a:t> is formed when the 5</a:t>
            </a:r>
            <a:r>
              <a:rPr lang="en-US" sz="2400" dirty="0" smtClean="0">
                <a:sym typeface="Symbol" charset="0"/>
              </a:rPr>
              <a:t></a:t>
            </a:r>
            <a:r>
              <a:rPr lang="en-US" sz="2400" dirty="0" smtClean="0"/>
              <a:t> intron end binds to the branch point adenine</a:t>
            </a:r>
          </a:p>
          <a:p>
            <a:endParaRPr lang="en-US" sz="2400" dirty="0" smtClean="0"/>
          </a:p>
          <a:p>
            <a:r>
              <a:rPr lang="en-US" sz="2400" dirty="0" smtClean="0"/>
              <a:t>Then the 3</a:t>
            </a:r>
            <a:r>
              <a:rPr lang="en-US" sz="2400" dirty="0" smtClean="0">
                <a:sym typeface="Symbol" charset="0"/>
              </a:rPr>
              <a:t></a:t>
            </a:r>
            <a:r>
              <a:rPr lang="en-US" sz="2400" dirty="0" smtClean="0"/>
              <a:t> splice site is cleaved and the exon ends are ligated together</a:t>
            </a:r>
          </a:p>
          <a:p>
            <a:endParaRPr lang="en-US" sz="2400" dirty="0" smtClean="0"/>
          </a:p>
          <a:p>
            <a:r>
              <a:rPr lang="en-US" sz="2400" dirty="0"/>
              <a:t>Introns appear to be removed one by one, but not necessarily in order</a:t>
            </a:r>
          </a:p>
          <a:p>
            <a:endParaRPr lang="en-US" sz="2400" dirty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B7FB6BA-17C9-324C-A7E5-0EC3859D3C8F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17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A0F3AC9-96F9-4046-AF5F-31FDBE2F7653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18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>
            <a:normAutofit/>
          </a:bodyPr>
          <a:lstStyle>
            <a:lvl1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+mj-ea"/>
                <a:cs typeface="+mj-cs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900" kern="0" dirty="0" smtClean="0">
                <a:solidFill>
                  <a:schemeClr val="tx1"/>
                </a:solidFill>
              </a:rPr>
              <a:t>Figure 8.21 Intron splicing in eukaryotic pre-mRNA.</a:t>
            </a:r>
            <a:endParaRPr lang="en-US" sz="900" kern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6" y="442913"/>
            <a:ext cx="7704074" cy="612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Spliceosome Composition</a:t>
            </a:r>
            <a:endParaRPr lang="en-US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spliceosome is a large complex made of multiple snRNPs (snRNPs U1 through U6)</a:t>
            </a:r>
          </a:p>
          <a:p>
            <a:endParaRPr lang="en-US" smtClean="0"/>
          </a:p>
          <a:p>
            <a:r>
              <a:rPr lang="en-US" smtClean="0"/>
              <a:t>The composition is dynamic, changing through the steps of splicing</a:t>
            </a:r>
          </a:p>
          <a:p>
            <a:endParaRPr lang="en-US" smtClean="0"/>
          </a:p>
          <a:p>
            <a:r>
              <a:rPr lang="en-US" smtClean="0"/>
              <a:t>Spliceosome snRNPs come and go as particular splicing reaction steps are carried out</a:t>
            </a:r>
            <a:endParaRPr lang="en-US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FEF16CD-EE78-9B4F-999B-3E9EA4647A32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19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8.4 Posttranscriptional Processing Modifies RNA Molecules</a:t>
            </a:r>
            <a:endParaRPr lang="en-US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transcripts are more stable than bacterial and </a:t>
            </a:r>
            <a:r>
              <a:rPr lang="en-US" dirty="0" err="1" smtClean="0"/>
              <a:t>archaeal</a:t>
            </a:r>
            <a:r>
              <a:rPr lang="en-US" dirty="0" smtClean="0"/>
              <a:t> transcripts</a:t>
            </a:r>
          </a:p>
          <a:p>
            <a:endParaRPr lang="en-US" dirty="0" smtClean="0"/>
          </a:p>
          <a:p>
            <a:r>
              <a:rPr lang="en-US" dirty="0" smtClean="0"/>
              <a:t>In eukaryotes, transcription and translation are separated in time and location</a:t>
            </a:r>
          </a:p>
          <a:p>
            <a:endParaRPr lang="en-US" dirty="0" smtClean="0"/>
          </a:p>
          <a:p>
            <a:r>
              <a:rPr lang="en-US" dirty="0" smtClean="0"/>
              <a:t>Eukaryotic genes have introns, which are not found in most bacterial and </a:t>
            </a:r>
            <a:r>
              <a:rPr lang="en-US" dirty="0" err="1" smtClean="0"/>
              <a:t>archaeal</a:t>
            </a:r>
            <a:r>
              <a:rPr lang="en-US" dirty="0" smtClean="0"/>
              <a:t> genes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u="sng" dirty="0" smtClean="0"/>
              <a:t>features are all related to post-transcriptional modification of eukaryotic transcripts</a:t>
            </a:r>
            <a:endParaRPr lang="en-US" u="sng" dirty="0"/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C94ED24-3AB1-CC4E-857A-D8E43B108D75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 Transcripts of Single Genes</a:t>
            </a:r>
            <a:endParaRPr lang="en-US"/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is common for large eukaryotic genomes to express more proteins than there are genes in the genome</a:t>
            </a:r>
          </a:p>
          <a:p>
            <a:endParaRPr lang="en-US" smtClean="0"/>
          </a:p>
          <a:p>
            <a:r>
              <a:rPr lang="en-US" smtClean="0"/>
              <a:t>For example, human cells produce over 100,000 distinct polypeptides but contain </a:t>
            </a:r>
            <a:r>
              <a:rPr lang="en-US" smtClean="0">
                <a:sym typeface="Symbol" charset="0"/>
              </a:rPr>
              <a:t></a:t>
            </a:r>
            <a:r>
              <a:rPr lang="en-US" smtClean="0"/>
              <a:t>22,000 genes</a:t>
            </a:r>
          </a:p>
          <a:p>
            <a:endParaRPr lang="en-US" smtClean="0"/>
          </a:p>
          <a:p>
            <a:r>
              <a:rPr lang="en-US" smtClean="0"/>
              <a:t>Three transcription-associated mechanisms can explain this</a:t>
            </a:r>
            <a:endParaRPr lang="en-US" dirty="0"/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A686735-51CF-7B41-8546-CAE203BD9AEB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20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Mechanisms for Producing Alternative Transcript</a:t>
            </a:r>
            <a:endParaRPr lang="en-US"/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dirty="0" smtClean="0"/>
              <a:t>Pre-mRNA can be spliced in alternative patterns in different cell types</a:t>
            </a:r>
          </a:p>
          <a:p>
            <a:pPr marL="539750" indent="-514350">
              <a:buFont typeface="+mj-lt"/>
              <a:buAutoNum type="arabicPeriod"/>
            </a:pPr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Alternative promoters can initiate transcription at distinct +1 start points in different cell types</a:t>
            </a:r>
          </a:p>
          <a:p>
            <a:pPr marL="539750" indent="-514350">
              <a:buFont typeface="+mj-lt"/>
              <a:buAutoNum type="arabicPeriod"/>
            </a:pPr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Alternative localizations of </a:t>
            </a:r>
            <a:r>
              <a:rPr lang="en-US" dirty="0" err="1" smtClean="0"/>
              <a:t>polyadenylation</a:t>
            </a:r>
            <a:r>
              <a:rPr lang="en-US" dirty="0" smtClean="0"/>
              <a:t> can produce different mature mRNAs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Together these comprise </a:t>
            </a:r>
            <a:r>
              <a:rPr lang="en-US" b="1" dirty="0" smtClean="0"/>
              <a:t>alternative</a:t>
            </a:r>
            <a:r>
              <a:rPr lang="en-US" dirty="0" smtClean="0"/>
              <a:t> </a:t>
            </a:r>
            <a:r>
              <a:rPr lang="en-US" b="1" dirty="0" smtClean="0"/>
              <a:t>pre-mRNA</a:t>
            </a:r>
            <a:r>
              <a:rPr lang="en-US" dirty="0" smtClean="0"/>
              <a:t> </a:t>
            </a:r>
            <a:r>
              <a:rPr lang="en-US" b="1" dirty="0" smtClean="0"/>
              <a:t>processing</a:t>
            </a:r>
            <a:endParaRPr lang="en-US" b="1" dirty="0"/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237A132-5050-AE46-AAA1-1C8E2D6769E4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21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 Intron Splicing</a:t>
            </a:r>
            <a:endParaRPr lang="en-US"/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Alternative</a:t>
            </a:r>
            <a:r>
              <a:rPr lang="en-US" dirty="0" smtClean="0"/>
              <a:t> </a:t>
            </a:r>
            <a:r>
              <a:rPr lang="en-US" b="1" dirty="0" smtClean="0"/>
              <a:t>intron</a:t>
            </a:r>
            <a:r>
              <a:rPr lang="en-US" dirty="0" smtClean="0"/>
              <a:t> </a:t>
            </a:r>
            <a:r>
              <a:rPr lang="en-US" b="1" dirty="0" smtClean="0"/>
              <a:t>splicing</a:t>
            </a:r>
            <a:r>
              <a:rPr lang="en-US" dirty="0" smtClean="0"/>
              <a:t>: processing of identical transcripts in different cells can lead to mature mRNAs with different combinations of exons and thus different polypeptides</a:t>
            </a:r>
          </a:p>
          <a:p>
            <a:endParaRPr lang="en-US" dirty="0" smtClean="0"/>
          </a:p>
          <a:p>
            <a:r>
              <a:rPr lang="en-US" dirty="0" smtClean="0"/>
              <a:t>Approximately 70% of human genes are thought to undergo alternative splicing</a:t>
            </a:r>
          </a:p>
          <a:p>
            <a:endParaRPr lang="en-US" dirty="0" smtClean="0"/>
          </a:p>
          <a:p>
            <a:r>
              <a:rPr lang="en-US" dirty="0" smtClean="0"/>
              <a:t>It is less common in other animals and rare in plants</a:t>
            </a:r>
            <a:endParaRPr lang="en-US" dirty="0"/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CBDAB43-C5A3-B343-AB88-EC82042D3296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22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 Processing</a:t>
            </a:r>
            <a:endParaRPr lang="en-US"/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b="1" dirty="0" smtClean="0"/>
              <a:t>alternative</a:t>
            </a:r>
            <a:r>
              <a:rPr lang="en-US" dirty="0" smtClean="0"/>
              <a:t> </a:t>
            </a:r>
            <a:r>
              <a:rPr lang="en-US" b="1" dirty="0" smtClean="0"/>
              <a:t>promoters</a:t>
            </a:r>
            <a:r>
              <a:rPr lang="en-US" dirty="0" smtClean="0"/>
              <a:t> can occur when more than one sequence upstream of a gene can initiate transcription</a:t>
            </a:r>
          </a:p>
          <a:p>
            <a:endParaRPr lang="en-US" dirty="0" smtClean="0"/>
          </a:p>
          <a:p>
            <a:r>
              <a:rPr lang="en-US" b="1" dirty="0" smtClean="0"/>
              <a:t>Alternative</a:t>
            </a:r>
            <a:r>
              <a:rPr lang="en-US" dirty="0" smtClean="0"/>
              <a:t> </a:t>
            </a:r>
            <a:r>
              <a:rPr lang="en-US" b="1" dirty="0" err="1" smtClean="0"/>
              <a:t>polyadenylation</a:t>
            </a:r>
            <a:r>
              <a:rPr lang="en-US" dirty="0" smtClean="0"/>
              <a:t> requires more than one </a:t>
            </a:r>
            <a:r>
              <a:rPr lang="en-US" dirty="0" err="1" smtClean="0"/>
              <a:t>polyadenylation</a:t>
            </a:r>
            <a:r>
              <a:rPr lang="en-US" dirty="0" smtClean="0"/>
              <a:t> signal in a gene</a:t>
            </a:r>
          </a:p>
          <a:p>
            <a:endParaRPr lang="en-US" dirty="0" smtClean="0"/>
          </a:p>
          <a:p>
            <a:r>
              <a:rPr lang="en-US" dirty="0" smtClean="0"/>
              <a:t>Alternative promoters and alternative </a:t>
            </a:r>
            <a:r>
              <a:rPr lang="en-US" dirty="0" err="1" smtClean="0"/>
              <a:t>polyadenylation</a:t>
            </a:r>
            <a:r>
              <a:rPr lang="en-US" dirty="0" smtClean="0"/>
              <a:t> are controlled by variable expression of regulatory proteins in specific cell types</a:t>
            </a:r>
            <a:endParaRPr lang="en-US" dirty="0"/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77A30AF-6C87-F54E-ACDB-65CAC347CD2E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23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24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8" y="210312"/>
            <a:ext cx="706526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8.24 </a:t>
            </a:r>
            <a:r>
              <a:rPr lang="en-US" dirty="0" smtClean="0"/>
              <a:t>Alternative pre</a:t>
            </a:r>
            <a:r>
              <a:rPr lang="en-US" dirty="0"/>
              <a:t>-mRNA processing </a:t>
            </a:r>
            <a:r>
              <a:rPr lang="en-US" dirty="0" smtClean="0"/>
              <a:t>of the </a:t>
            </a:r>
            <a:r>
              <a:rPr lang="en-US" dirty="0"/>
              <a:t>rat </a:t>
            </a:r>
            <a:r>
              <a:rPr lang="en-US" dirty="0" smtClean="0">
                <a:sym typeface="Symbol" panose="05050102010706020507" pitchFamily="18" charset="2"/>
              </a:rPr>
              <a:t></a:t>
            </a:r>
            <a:r>
              <a:rPr lang="en-US" dirty="0" smtClean="0"/>
              <a:t>-tropomyosin gene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2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of Alternative Splicing</a:t>
            </a:r>
            <a:endParaRPr lang="en-US"/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splicing is carefully controlled in cells</a:t>
            </a:r>
          </a:p>
          <a:p>
            <a:endParaRPr lang="en-US" dirty="0" smtClean="0"/>
          </a:p>
          <a:p>
            <a:r>
              <a:rPr lang="en-US" b="1" dirty="0" err="1" smtClean="0"/>
              <a:t>Exonic</a:t>
            </a:r>
            <a:r>
              <a:rPr lang="en-US" dirty="0" smtClean="0"/>
              <a:t> or </a:t>
            </a:r>
            <a:r>
              <a:rPr lang="en-US" b="1" dirty="0" err="1" smtClean="0"/>
              <a:t>intronic</a:t>
            </a:r>
            <a:r>
              <a:rPr lang="en-US" dirty="0" smtClean="0"/>
              <a:t> </a:t>
            </a:r>
            <a:r>
              <a:rPr lang="en-US" b="1" dirty="0" smtClean="0"/>
              <a:t>splicing</a:t>
            </a:r>
            <a:r>
              <a:rPr lang="en-US" dirty="0" smtClean="0"/>
              <a:t> </a:t>
            </a:r>
            <a:r>
              <a:rPr lang="en-US" b="1" dirty="0" smtClean="0"/>
              <a:t>enhancers</a:t>
            </a:r>
            <a:r>
              <a:rPr lang="en-US" dirty="0" smtClean="0"/>
              <a:t> (</a:t>
            </a:r>
            <a:r>
              <a:rPr lang="en-US" b="1" dirty="0" smtClean="0"/>
              <a:t>ESE</a:t>
            </a:r>
            <a:r>
              <a:rPr lang="en-US" dirty="0" smtClean="0"/>
              <a:t> or </a:t>
            </a:r>
            <a:r>
              <a:rPr lang="en-US" b="1" dirty="0" smtClean="0"/>
              <a:t>ISE</a:t>
            </a:r>
            <a:r>
              <a:rPr lang="en-US" dirty="0" smtClean="0"/>
              <a:t>) attract proteins rich in serine and arginine, called SR proteins, that direct </a:t>
            </a:r>
            <a:r>
              <a:rPr lang="en-US" dirty="0" err="1" smtClean="0"/>
              <a:t>spliceosome</a:t>
            </a:r>
            <a:r>
              <a:rPr lang="en-US" dirty="0" smtClean="0"/>
              <a:t> activity</a:t>
            </a:r>
          </a:p>
          <a:p>
            <a:endParaRPr lang="en-US" dirty="0" smtClean="0"/>
          </a:p>
          <a:p>
            <a:r>
              <a:rPr lang="en-US" b="1" dirty="0" err="1" smtClean="0"/>
              <a:t>Exonic</a:t>
            </a:r>
            <a:r>
              <a:rPr lang="en-US" dirty="0" smtClean="0"/>
              <a:t> or </a:t>
            </a:r>
            <a:r>
              <a:rPr lang="en-US" b="1" dirty="0" err="1" smtClean="0"/>
              <a:t>intronic</a:t>
            </a:r>
            <a:r>
              <a:rPr lang="en-US" dirty="0" smtClean="0"/>
              <a:t> </a:t>
            </a:r>
            <a:r>
              <a:rPr lang="en-US" b="1" dirty="0" smtClean="0"/>
              <a:t>splicing</a:t>
            </a:r>
            <a:r>
              <a:rPr lang="en-US" dirty="0" smtClean="0"/>
              <a:t> </a:t>
            </a:r>
            <a:r>
              <a:rPr lang="en-US" b="1" dirty="0" smtClean="0"/>
              <a:t>silencers</a:t>
            </a:r>
            <a:r>
              <a:rPr lang="en-US" dirty="0" smtClean="0"/>
              <a:t> (</a:t>
            </a:r>
            <a:r>
              <a:rPr lang="en-US" b="1" dirty="0" smtClean="0"/>
              <a:t>ESS</a:t>
            </a:r>
            <a:r>
              <a:rPr lang="en-US" dirty="0" smtClean="0"/>
              <a:t> or </a:t>
            </a:r>
            <a:r>
              <a:rPr lang="en-US" b="1" dirty="0" smtClean="0"/>
              <a:t>ISS</a:t>
            </a:r>
            <a:r>
              <a:rPr lang="en-US" dirty="0" smtClean="0"/>
              <a:t>) attract splice repressor proteins that prevent splicing  by blocking </a:t>
            </a:r>
            <a:r>
              <a:rPr lang="en-US" dirty="0" err="1" smtClean="0"/>
              <a:t>spliceosome</a:t>
            </a:r>
            <a:r>
              <a:rPr lang="en-US" dirty="0" smtClean="0"/>
              <a:t> activity</a:t>
            </a:r>
            <a:endParaRPr lang="en-US" dirty="0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9B4ACD9-94F1-4540-81A2-94B0DD48E8E1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25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25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37944"/>
            <a:ext cx="8546592" cy="31821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8.25 SR-protein recruitment to ESEs, </a:t>
            </a:r>
            <a:r>
              <a:rPr lang="en-US" dirty="0" smtClean="0"/>
              <a:t>directing </a:t>
            </a:r>
            <a:r>
              <a:rPr lang="en-US" dirty="0" err="1" smtClean="0"/>
              <a:t>spliceosome</a:t>
            </a:r>
            <a:r>
              <a:rPr lang="en-US" dirty="0" smtClean="0"/>
              <a:t> components </a:t>
            </a:r>
            <a:r>
              <a:rPr lang="en-US" dirty="0"/>
              <a:t>to nearby splice sites.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3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Ribosomal RNA Processing</a:t>
            </a:r>
            <a:endParaRPr lang="en-US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bacteria, archaea, and eukaryotes, rRNAs are transcribed as large precursor molecules that are cleaved into smaller molecules by removal of spacer sequences between the rRNA genes</a:t>
            </a:r>
          </a:p>
          <a:p>
            <a:endParaRPr lang="en-US" smtClean="0"/>
          </a:p>
          <a:p>
            <a:r>
              <a:rPr lang="en-US" smtClean="0"/>
              <a:t>After processing, the rRNAs fold into complex secondary structures and join ribosomal proteins to form the ribosome subunits</a:t>
            </a:r>
          </a:p>
          <a:p>
            <a:endParaRPr lang="en-US" smtClean="0"/>
          </a:p>
          <a:p>
            <a:r>
              <a:rPr lang="en-US" smtClean="0"/>
              <a:t>Some chemical modifications of rRNA occur after transcription is complete (e.g., methylation)</a:t>
            </a:r>
            <a:endParaRPr lang="en-US" dirty="0"/>
          </a:p>
        </p:txBody>
      </p:sp>
      <p:sp>
        <p:nvSpPr>
          <p:cNvPr id="12902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D457DF0-79C1-3C43-BD69-94C868ABC24F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27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27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40792"/>
            <a:ext cx="8546592" cy="63764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8.27a </a:t>
            </a:r>
            <a:r>
              <a:rPr lang="en-US" dirty="0"/>
              <a:t>The processing </a:t>
            </a:r>
            <a:r>
              <a:rPr lang="en-US" dirty="0" smtClean="0"/>
              <a:t>of ribosomal and </a:t>
            </a:r>
            <a:r>
              <a:rPr lang="en-US" dirty="0"/>
              <a:t>transfer RNA.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5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27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38328"/>
            <a:ext cx="8546592" cy="61813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8.27b </a:t>
            </a:r>
            <a:r>
              <a:rPr lang="en-US" dirty="0"/>
              <a:t>The processing </a:t>
            </a:r>
            <a:r>
              <a:rPr lang="en-US" dirty="0" smtClean="0"/>
              <a:t>of ribosomal and </a:t>
            </a:r>
            <a:r>
              <a:rPr lang="en-US" dirty="0"/>
              <a:t>transfer RNA.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9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Posttranscriptional Processing</a:t>
            </a:r>
            <a:endParaRPr lang="en-US" dirty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initial eukaryotic gene mRNA is called the </a:t>
            </a:r>
            <a:r>
              <a:rPr lang="en-US" b="1" dirty="0" smtClean="0"/>
              <a:t>pre-mRNA</a:t>
            </a:r>
            <a:r>
              <a:rPr lang="en-US" dirty="0" smtClean="0"/>
              <a:t>, whereas the fully processed mRNA is called the </a:t>
            </a:r>
            <a:r>
              <a:rPr lang="en-US" b="1" dirty="0" smtClean="0"/>
              <a:t>mature</a:t>
            </a:r>
            <a:r>
              <a:rPr lang="en-US" dirty="0" smtClean="0"/>
              <a:t> </a:t>
            </a:r>
            <a:r>
              <a:rPr lang="en-US" b="1" dirty="0" smtClean="0"/>
              <a:t>mRNA</a:t>
            </a:r>
            <a:r>
              <a:rPr lang="en-US" dirty="0" smtClean="0"/>
              <a:t>; modifications include:</a:t>
            </a:r>
          </a:p>
          <a:p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b="1" dirty="0" smtClean="0"/>
              <a:t>5</a:t>
            </a:r>
            <a:r>
              <a:rPr lang="en-US" sz="2800" b="1" dirty="0" smtClean="0">
                <a:sym typeface="Symbol" charset="0"/>
              </a:rPr>
              <a:t></a:t>
            </a:r>
            <a:r>
              <a:rPr lang="en-US" sz="2800" b="1" dirty="0" smtClean="0"/>
              <a:t> capping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b="1" dirty="0" smtClean="0"/>
              <a:t>3</a:t>
            </a:r>
            <a:r>
              <a:rPr lang="en-US" sz="2800" b="1" dirty="0" smtClean="0">
                <a:sym typeface="Symbol" charset="0"/>
              </a:rPr>
              <a:t>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polyadenylation</a:t>
            </a:r>
            <a:endParaRPr lang="en-US" sz="2800" b="1" dirty="0" smtClean="0"/>
          </a:p>
          <a:p>
            <a:pPr marL="914400" lvl="1" indent="-457200">
              <a:buFont typeface="+mj-lt"/>
              <a:buAutoNum type="arabicPeriod"/>
            </a:pP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b="1" dirty="0" smtClean="0"/>
              <a:t>Intron splicing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150EC7D-33C1-2D4A-A7DC-81F4B89AF802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Transfer RNA Processing</a:t>
            </a:r>
            <a:endParaRPr lang="en-US"/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Processing of </a:t>
            </a:r>
            <a:r>
              <a:rPr lang="en-US" sz="2600" dirty="0" err="1" smtClean="0"/>
              <a:t>tRNA</a:t>
            </a:r>
            <a:r>
              <a:rPr lang="en-US" sz="2600" dirty="0" smtClean="0"/>
              <a:t> is different in bacteria and eukaryotes</a:t>
            </a:r>
          </a:p>
          <a:p>
            <a:endParaRPr lang="en-US" sz="2600" dirty="0" smtClean="0"/>
          </a:p>
          <a:p>
            <a:r>
              <a:rPr lang="en-US" sz="2600" dirty="0" smtClean="0"/>
              <a:t>All </a:t>
            </a:r>
            <a:r>
              <a:rPr lang="en-US" sz="2600" dirty="0" err="1" smtClean="0"/>
              <a:t>tRNAs</a:t>
            </a:r>
            <a:r>
              <a:rPr lang="en-US" sz="2600" dirty="0" smtClean="0"/>
              <a:t> have similar structure and function, albeit different nucleotide sequences</a:t>
            </a:r>
          </a:p>
          <a:p>
            <a:endParaRPr lang="en-US" sz="2600" dirty="0" smtClean="0"/>
          </a:p>
          <a:p>
            <a:r>
              <a:rPr lang="en-US" sz="2600" dirty="0" smtClean="0"/>
              <a:t>Some bacterial </a:t>
            </a:r>
            <a:r>
              <a:rPr lang="en-US" sz="2600" dirty="0" err="1" smtClean="0"/>
              <a:t>tRNAs</a:t>
            </a:r>
            <a:r>
              <a:rPr lang="en-US" sz="2600" dirty="0" smtClean="0"/>
              <a:t> are produced simultaneously with </a:t>
            </a:r>
            <a:r>
              <a:rPr lang="en-US" sz="2600" dirty="0" err="1" smtClean="0"/>
              <a:t>rRNAs</a:t>
            </a:r>
            <a:r>
              <a:rPr lang="en-US" sz="2600" dirty="0" smtClean="0"/>
              <a:t>; others are transcribed as part of a large pre-</a:t>
            </a:r>
            <a:r>
              <a:rPr lang="en-US" sz="2600" dirty="0" err="1" smtClean="0"/>
              <a:t>tRNA</a:t>
            </a:r>
            <a:r>
              <a:rPr lang="en-US" sz="2600" dirty="0" smtClean="0"/>
              <a:t> transcript and then cleaved into individual </a:t>
            </a:r>
            <a:r>
              <a:rPr lang="en-US" sz="2600" dirty="0" err="1" smtClean="0"/>
              <a:t>tRNA</a:t>
            </a:r>
            <a:r>
              <a:rPr lang="en-US" sz="2600" dirty="0" smtClean="0"/>
              <a:t> molecules</a:t>
            </a:r>
          </a:p>
          <a:p>
            <a:endParaRPr lang="en-US" sz="2600" dirty="0" smtClean="0"/>
          </a:p>
          <a:p>
            <a:r>
              <a:rPr lang="en-US" sz="2600" u="sng" dirty="0" smtClean="0"/>
              <a:t>Each eukaryotic </a:t>
            </a:r>
            <a:r>
              <a:rPr lang="en-US" sz="2600" u="sng" dirty="0" err="1" smtClean="0"/>
              <a:t>tRNA</a:t>
            </a:r>
            <a:r>
              <a:rPr lang="en-US" sz="2600" u="sng" dirty="0" smtClean="0"/>
              <a:t> gene is individually transcribed</a:t>
            </a:r>
            <a:endParaRPr lang="en-US" sz="2600" u="sng" dirty="0"/>
          </a:p>
        </p:txBody>
      </p:sp>
      <p:sp>
        <p:nvSpPr>
          <p:cNvPr id="13210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158A757-136B-C245-938E-09FF5B473C81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30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tRNAs</a:t>
            </a:r>
            <a:endParaRPr lang="en-US"/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different </a:t>
            </a:r>
            <a:r>
              <a:rPr lang="en-US" dirty="0" err="1" smtClean="0"/>
              <a:t>tRNAs</a:t>
            </a:r>
            <a:r>
              <a:rPr lang="en-US" dirty="0" smtClean="0"/>
              <a:t> produced differs among organisms </a:t>
            </a:r>
          </a:p>
          <a:p>
            <a:endParaRPr lang="en-US" dirty="0" smtClean="0"/>
          </a:p>
          <a:p>
            <a:r>
              <a:rPr lang="en-US" dirty="0" smtClean="0"/>
              <a:t>Most produce about 30 to 40 </a:t>
            </a:r>
            <a:r>
              <a:rPr lang="en-US" dirty="0" err="1" smtClean="0"/>
              <a:t>tRNAs</a:t>
            </a:r>
            <a:r>
              <a:rPr lang="en-US" dirty="0" smtClean="0"/>
              <a:t>, fewer than 61, </a:t>
            </a:r>
          </a:p>
          <a:p>
            <a:endParaRPr lang="en-US" dirty="0" smtClean="0"/>
          </a:p>
          <a:p>
            <a:r>
              <a:rPr lang="en-US" dirty="0" smtClean="0"/>
              <a:t>Some eukaryote genomes do contain all 61 possible </a:t>
            </a:r>
            <a:r>
              <a:rPr lang="en-US" dirty="0" err="1" smtClean="0"/>
              <a:t>tRNA</a:t>
            </a:r>
            <a:r>
              <a:rPr lang="en-US" dirty="0" smtClean="0"/>
              <a:t> genes, one for each codon</a:t>
            </a:r>
            <a:endParaRPr lang="en-US" dirty="0"/>
          </a:p>
        </p:txBody>
      </p:sp>
      <p:sp>
        <p:nvSpPr>
          <p:cNvPr id="13414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0B51A51-0D01-D24E-BD1C-AF7D5312D6A6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31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Bacterial tRNA Processing</a:t>
            </a:r>
            <a:endParaRPr lang="en-US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Bacterial </a:t>
            </a:r>
            <a:r>
              <a:rPr lang="en-US" sz="2000" dirty="0" err="1" smtClean="0"/>
              <a:t>tRNAs</a:t>
            </a:r>
            <a:r>
              <a:rPr lang="en-US" sz="2000" dirty="0" smtClean="0"/>
              <a:t> require processing before they can assume their functional role: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Many </a:t>
            </a:r>
            <a:r>
              <a:rPr lang="en-US" sz="2000" dirty="0" err="1" smtClean="0"/>
              <a:t>tRNAs</a:t>
            </a:r>
            <a:r>
              <a:rPr lang="en-US" sz="2000" dirty="0" smtClean="0"/>
              <a:t> are cleaved from the large precursor transcripts to produce several individual </a:t>
            </a:r>
            <a:r>
              <a:rPr lang="en-US" sz="2000" dirty="0" err="1" smtClean="0"/>
              <a:t>tRNA</a:t>
            </a:r>
            <a:r>
              <a:rPr lang="en-US" sz="2000" dirty="0" smtClean="0"/>
              <a:t> molecules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Nucleotides are trimmed from the 3</a:t>
            </a:r>
            <a:r>
              <a:rPr lang="en-US" sz="2000" dirty="0" smtClean="0">
                <a:sym typeface="Symbol" charset="0"/>
              </a:rPr>
              <a:t></a:t>
            </a:r>
            <a:r>
              <a:rPr lang="en-US" sz="2000" dirty="0" smtClean="0"/>
              <a:t> and 5</a:t>
            </a:r>
            <a:r>
              <a:rPr lang="en-US" sz="2000" dirty="0" smtClean="0">
                <a:sym typeface="Symbol" charset="0"/>
              </a:rPr>
              <a:t></a:t>
            </a:r>
            <a:r>
              <a:rPr lang="en-US" sz="2000" dirty="0" smtClean="0"/>
              <a:t> ends of the molecule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Certain individual nucleotides are chemically modified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000" dirty="0" err="1"/>
              <a:t>tRNAs</a:t>
            </a:r>
            <a:r>
              <a:rPr lang="en-US" sz="2000" dirty="0"/>
              <a:t> fold into a precise three-dimensional structure including four double-stranded stems, three of which are capped by single-stranded </a:t>
            </a:r>
            <a:r>
              <a:rPr lang="en-US" sz="2000" dirty="0" smtClean="0"/>
              <a:t>loops</a:t>
            </a:r>
            <a:endParaRPr lang="en-US" sz="2000" dirty="0"/>
          </a:p>
          <a:p>
            <a:pPr marL="914400" lvl="1" indent="-457200">
              <a:buFont typeface="+mj-lt"/>
              <a:buAutoNum type="arabicPeriod" startAt="4"/>
            </a:pPr>
            <a:r>
              <a:rPr lang="en-US" sz="2000" dirty="0" err="1"/>
              <a:t>tRNAs</a:t>
            </a:r>
            <a:r>
              <a:rPr lang="en-US" sz="2000" dirty="0"/>
              <a:t> undergo posttranscriptional addition of bases, most commonly CCA at the 3</a:t>
            </a:r>
            <a:r>
              <a:rPr lang="en-US" sz="2000" dirty="0">
                <a:sym typeface="Symbol" panose="05050102010706020507" pitchFamily="18" charset="2"/>
              </a:rPr>
              <a:t></a:t>
            </a:r>
            <a:r>
              <a:rPr lang="en-US" sz="2000" dirty="0"/>
              <a:t> end</a:t>
            </a:r>
          </a:p>
          <a:p>
            <a:pPr lvl="1"/>
            <a:endParaRPr lang="en-US" sz="2000" dirty="0"/>
          </a:p>
          <a:p>
            <a:r>
              <a:rPr lang="en-US" sz="2000" dirty="0"/>
              <a:t>Eukaryotic and </a:t>
            </a:r>
            <a:r>
              <a:rPr lang="en-US" sz="2000" dirty="0" err="1"/>
              <a:t>archaeal</a:t>
            </a:r>
            <a:r>
              <a:rPr lang="en-US" sz="2000" dirty="0"/>
              <a:t> </a:t>
            </a:r>
            <a:r>
              <a:rPr lang="en-US" sz="2000" dirty="0" err="1"/>
              <a:t>tRNAs</a:t>
            </a:r>
            <a:r>
              <a:rPr lang="en-US" sz="2000" dirty="0"/>
              <a:t> undergo similar processing modifications, but eukaryotic </a:t>
            </a:r>
            <a:r>
              <a:rPr lang="en-US" sz="2000" dirty="0" err="1"/>
              <a:t>tRNAs</a:t>
            </a:r>
            <a:r>
              <a:rPr lang="en-US" sz="2000" dirty="0"/>
              <a:t> may also include small introns that are removed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28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10312"/>
            <a:ext cx="8168640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8.28 Transfer RNA structure.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3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Posttranscriptional RNA Editing</a:t>
            </a:r>
            <a:endParaRPr lang="en-US" dirty="0"/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mid-1980s, </a:t>
            </a:r>
            <a:r>
              <a:rPr lang="en-US" b="1" dirty="0" smtClean="0"/>
              <a:t>RNA</a:t>
            </a:r>
            <a:r>
              <a:rPr lang="en-US" dirty="0" smtClean="0"/>
              <a:t> </a:t>
            </a:r>
            <a:r>
              <a:rPr lang="en-US" b="1" dirty="0" smtClean="0"/>
              <a:t>editing</a:t>
            </a:r>
            <a:r>
              <a:rPr lang="en-US" dirty="0" smtClean="0"/>
              <a:t> was uncovered that is responsible </a:t>
            </a:r>
            <a:r>
              <a:rPr lang="en-US" smtClean="0"/>
              <a:t>for posttranscriptional </a:t>
            </a:r>
            <a:r>
              <a:rPr lang="en-US" dirty="0" smtClean="0"/>
              <a:t>modifications to the nucleotide sequence (and the protein produced) of some mRNAs</a:t>
            </a:r>
          </a:p>
          <a:p>
            <a:endParaRPr lang="en-US" dirty="0" smtClean="0"/>
          </a:p>
          <a:p>
            <a:r>
              <a:rPr lang="en-US" dirty="0" smtClean="0"/>
              <a:t>In one kind of RNA editing, </a:t>
            </a:r>
            <a:r>
              <a:rPr lang="en-US" dirty="0" err="1" smtClean="0"/>
              <a:t>uracils</a:t>
            </a:r>
            <a:r>
              <a:rPr lang="en-US" dirty="0" smtClean="0"/>
              <a:t> are added with the assistance of a </a:t>
            </a:r>
            <a:r>
              <a:rPr lang="en-US" b="1" dirty="0" smtClean="0"/>
              <a:t>guide</a:t>
            </a:r>
            <a:r>
              <a:rPr lang="en-US" dirty="0" smtClean="0"/>
              <a:t> </a:t>
            </a:r>
            <a:r>
              <a:rPr lang="en-US" b="1" dirty="0" smtClean="0"/>
              <a:t>RNA</a:t>
            </a:r>
            <a:r>
              <a:rPr lang="en-US" dirty="0" smtClean="0"/>
              <a:t> (</a:t>
            </a:r>
            <a:r>
              <a:rPr lang="en-US" b="1" dirty="0" err="1" smtClean="0"/>
              <a:t>gRNA</a:t>
            </a:r>
            <a:r>
              <a:rPr lang="en-US" dirty="0" smtClean="0"/>
              <a:t>), which contains a sequence complementary to the mRNA that it edits</a:t>
            </a:r>
          </a:p>
          <a:p>
            <a:endParaRPr lang="en-US" dirty="0" smtClean="0"/>
          </a:p>
          <a:p>
            <a:r>
              <a:rPr lang="en-US" dirty="0" smtClean="0"/>
              <a:t>Editing may sometimes involve deletion of </a:t>
            </a:r>
            <a:br>
              <a:rPr lang="en-US" dirty="0" smtClean="0"/>
            </a:br>
            <a:r>
              <a:rPr lang="en-US" dirty="0" err="1" smtClean="0"/>
              <a:t>uracils</a:t>
            </a:r>
            <a:r>
              <a:rPr lang="en-US" dirty="0" smtClean="0"/>
              <a:t>, too</a:t>
            </a:r>
            <a:endParaRPr lang="en-US" dirty="0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D2E0943-1701-7043-A674-90D921B84924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34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29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28" y="210312"/>
            <a:ext cx="465734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8.29 Guide RNA (</a:t>
            </a:r>
            <a:r>
              <a:rPr lang="en-US" dirty="0" err="1"/>
              <a:t>gRNA</a:t>
            </a:r>
            <a:r>
              <a:rPr lang="en-US" dirty="0"/>
              <a:t>) directs RNA editing.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9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Substitution</a:t>
            </a:r>
            <a:endParaRPr lang="en-US"/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second type of RNA editing is base substitution, which frequently involves replacement of cytosine with uracil</a:t>
            </a:r>
          </a:p>
          <a:p>
            <a:endParaRPr lang="en-US" dirty="0" smtClean="0"/>
          </a:p>
          <a:p>
            <a:r>
              <a:rPr lang="en-US" dirty="0" smtClean="0"/>
              <a:t>This has been identified in mammals, most land plants, and some single-celled eukaryotes</a:t>
            </a:r>
            <a:endParaRPr lang="en-US" dirty="0"/>
          </a:p>
        </p:txBody>
      </p:sp>
      <p:sp>
        <p:nvSpPr>
          <p:cNvPr id="13926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A3FFE48-C411-8047-B541-95269B40C120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36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30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210312"/>
            <a:ext cx="852830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8.30 </a:t>
            </a:r>
            <a:r>
              <a:rPr lang="en-US" dirty="0" smtClean="0"/>
              <a:t>RNA editing </a:t>
            </a:r>
            <a:r>
              <a:rPr lang="en-US" dirty="0"/>
              <a:t>of the </a:t>
            </a:r>
            <a:r>
              <a:rPr lang="en-US" dirty="0" smtClean="0"/>
              <a:t>mRNA transcript </a:t>
            </a:r>
            <a:r>
              <a:rPr lang="en-US" dirty="0"/>
              <a:t>of the </a:t>
            </a:r>
            <a:r>
              <a:rPr lang="en-US" dirty="0" smtClean="0"/>
              <a:t>human </a:t>
            </a:r>
            <a:r>
              <a:rPr lang="en-US" i="1" dirty="0" err="1" smtClean="0"/>
              <a:t>apolipoprotein</a:t>
            </a:r>
            <a:r>
              <a:rPr lang="en-US" i="1" dirty="0" smtClean="0"/>
              <a:t> </a:t>
            </a:r>
            <a:r>
              <a:rPr lang="en-US" i="1" dirty="0"/>
              <a:t>B</a:t>
            </a:r>
            <a:r>
              <a:rPr lang="en-US" dirty="0"/>
              <a:t> gene.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4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Capping 5</a:t>
            </a:r>
            <a:r>
              <a:rPr lang="en-US" smtClean="0">
                <a:sym typeface="Symbol" charset="0"/>
              </a:rPr>
              <a:t></a:t>
            </a:r>
            <a:r>
              <a:rPr lang="en-US" smtClean="0"/>
              <a:t> mRNA</a:t>
            </a:r>
            <a:endParaRPr lang="en-US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first 20 to 30 nucleotides of mRNA have been synthesized, a special enzyme, </a:t>
            </a:r>
            <a:r>
              <a:rPr lang="en-US" dirty="0" err="1" smtClean="0"/>
              <a:t>guanylyl</a:t>
            </a:r>
            <a:r>
              <a:rPr lang="en-US" dirty="0" smtClean="0"/>
              <a:t> </a:t>
            </a:r>
            <a:r>
              <a:rPr lang="en-US" dirty="0" err="1" smtClean="0"/>
              <a:t>transferase</a:t>
            </a:r>
            <a:r>
              <a:rPr lang="en-US" dirty="0" smtClean="0"/>
              <a:t>, adds a guanine to the 5</a:t>
            </a:r>
            <a:r>
              <a:rPr lang="en-US" dirty="0" smtClean="0">
                <a:sym typeface="Symbol" charset="0"/>
              </a:rPr>
              <a:t></a:t>
            </a:r>
            <a:r>
              <a:rPr lang="en-US" dirty="0" smtClean="0"/>
              <a:t> end of the </a:t>
            </a:r>
            <a:br>
              <a:rPr lang="en-US" dirty="0" smtClean="0"/>
            </a:br>
            <a:r>
              <a:rPr lang="en-US" dirty="0" smtClean="0"/>
              <a:t>pre-mRNA. The addition of the guanine to the mRNA is called 5</a:t>
            </a:r>
            <a:r>
              <a:rPr lang="en-US" dirty="0" smtClean="0">
                <a:sym typeface="Symbol" charset="0"/>
              </a:rPr>
              <a:t></a:t>
            </a:r>
            <a:r>
              <a:rPr lang="en-US" dirty="0" smtClean="0"/>
              <a:t> capping</a:t>
            </a:r>
            <a:endParaRPr lang="en-US" dirty="0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0FE4B50-F4A1-CB47-84B0-8BC749D2A000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Capping 5</a:t>
            </a:r>
            <a:r>
              <a:rPr lang="en-US" dirty="0" smtClean="0">
                <a:sym typeface="Symbol" panose="05050102010706020507" pitchFamily="18" charset="2"/>
              </a:rPr>
              <a:t></a:t>
            </a:r>
            <a:r>
              <a:rPr lang="en-US" dirty="0" smtClean="0"/>
              <a:t> mRNA in Three Steps</a:t>
            </a:r>
            <a:endParaRPr lang="en-US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dirty="0" err="1" smtClean="0"/>
              <a:t>Guanylyl</a:t>
            </a:r>
            <a:r>
              <a:rPr lang="en-US" dirty="0" smtClean="0"/>
              <a:t> </a:t>
            </a:r>
            <a:r>
              <a:rPr lang="en-US" dirty="0" err="1" smtClean="0"/>
              <a:t>transferase</a:t>
            </a:r>
            <a:r>
              <a:rPr lang="en-US" dirty="0" smtClean="0"/>
              <a:t> removes the gamma phosphate at the 5</a:t>
            </a:r>
            <a:r>
              <a:rPr lang="en-US" dirty="0" smtClean="0">
                <a:sym typeface="Symbol" panose="05050102010706020507" pitchFamily="18" charset="2"/>
              </a:rPr>
              <a:t></a:t>
            </a:r>
            <a:r>
              <a:rPr lang="en-US" dirty="0" smtClean="0"/>
              <a:t> end of the mRNA, leaving two phosphates on the mRNA</a:t>
            </a:r>
          </a:p>
          <a:p>
            <a:pPr marL="539750" indent="-514350">
              <a:buFont typeface="+mj-lt"/>
              <a:buAutoNum type="arabicPeriod"/>
            </a:pPr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The guanine to be added loses two phosphates to become guanine monophosphate</a:t>
            </a:r>
          </a:p>
          <a:p>
            <a:pPr marL="539750" indent="-514350">
              <a:buFont typeface="+mj-lt"/>
              <a:buAutoNum type="arabicPeriod"/>
            </a:pPr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err="1" smtClean="0"/>
              <a:t>Guanylyl</a:t>
            </a:r>
            <a:r>
              <a:rPr lang="en-US" dirty="0" smtClean="0"/>
              <a:t> </a:t>
            </a:r>
            <a:r>
              <a:rPr lang="en-US" dirty="0" err="1" smtClean="0"/>
              <a:t>transferase</a:t>
            </a:r>
            <a:r>
              <a:rPr lang="en-US" dirty="0" smtClean="0"/>
              <a:t> joins the guanine monophosphate to the 5</a:t>
            </a:r>
            <a:r>
              <a:rPr lang="en-US" dirty="0" smtClean="0">
                <a:sym typeface="Symbol" panose="05050102010706020507" pitchFamily="18" charset="2"/>
              </a:rPr>
              <a:t></a:t>
            </a:r>
            <a:r>
              <a:rPr lang="en-US" dirty="0" smtClean="0"/>
              <a:t> mRNA by a 5</a:t>
            </a:r>
            <a:r>
              <a:rPr lang="en-US" dirty="0" smtClean="0">
                <a:sym typeface="Symbol" panose="05050102010706020507" pitchFamily="18" charset="2"/>
              </a:rPr>
              <a:t></a:t>
            </a:r>
            <a:r>
              <a:rPr lang="en-US" dirty="0" smtClean="0">
                <a:sym typeface="Symbol" charset="0"/>
              </a:rPr>
              <a:t>-</a:t>
            </a:r>
            <a:r>
              <a:rPr lang="en-US" dirty="0" smtClean="0"/>
              <a:t>to-5</a:t>
            </a:r>
            <a:r>
              <a:rPr lang="en-US" dirty="0" smtClean="0">
                <a:sym typeface="Symbol" panose="05050102010706020507" pitchFamily="18" charset="2"/>
              </a:rPr>
              <a:t></a:t>
            </a:r>
            <a:r>
              <a:rPr lang="en-US" dirty="0" smtClean="0"/>
              <a:t> triphosphate linkage; methylation also occurs via methyl </a:t>
            </a:r>
            <a:r>
              <a:rPr lang="en-US" dirty="0" err="1" smtClean="0"/>
              <a:t>transferase</a:t>
            </a:r>
            <a:endParaRPr lang="en-US" dirty="0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B6F01DA-59AD-9B4E-8E3E-65551258ECC6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5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7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66800"/>
            <a:ext cx="8546592" cy="4724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8.17 Capping the 5′ end of eukaryotic pre-mRNA.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9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Functions of the 5</a:t>
            </a:r>
            <a:r>
              <a:rPr lang="en-US" smtClean="0">
                <a:sym typeface="Symbol" charset="0"/>
              </a:rPr>
              <a:t></a:t>
            </a:r>
            <a:r>
              <a:rPr lang="en-US" smtClean="0"/>
              <a:t> Cap</a:t>
            </a:r>
            <a:endParaRPr lang="en-US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dirty="0" smtClean="0"/>
              <a:t>Protection of mRNA from rapid degradation</a:t>
            </a:r>
          </a:p>
          <a:p>
            <a:pPr marL="539750" indent="-514350">
              <a:buFont typeface="+mj-lt"/>
              <a:buAutoNum type="arabicPeriod"/>
            </a:pPr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Facilitating transport of mRNA out of the nucleus</a:t>
            </a:r>
          </a:p>
          <a:p>
            <a:pPr marL="539750" indent="-514350">
              <a:buFont typeface="+mj-lt"/>
              <a:buAutoNum type="arabicPeriod"/>
            </a:pPr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Facilitating subsequent intron splicing</a:t>
            </a:r>
          </a:p>
          <a:p>
            <a:pPr marL="539750" indent="-514350">
              <a:buFont typeface="+mj-lt"/>
              <a:buAutoNum type="arabicPeriod"/>
            </a:pPr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Enhancing translation efficiency by orienting the ribosome on the mRNA</a:t>
            </a:r>
            <a:endParaRPr lang="en-US" dirty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0567AAA-8515-8A45-A99D-969B8ECFF323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Polyadenylation of 3</a:t>
            </a:r>
            <a:r>
              <a:rPr lang="en-US" smtClean="0">
                <a:sym typeface="Symbol" charset="0"/>
              </a:rPr>
              <a:t></a:t>
            </a:r>
            <a:r>
              <a:rPr lang="en-US" smtClean="0"/>
              <a:t> Pre-mRNA</a:t>
            </a:r>
            <a:endParaRPr lang="en-US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0" indent="0">
              <a:buNone/>
            </a:pPr>
            <a:endParaRPr lang="en-US" dirty="0" smtClean="0"/>
          </a:p>
          <a:p>
            <a:r>
              <a:rPr lang="en-US" dirty="0" smtClean="0"/>
              <a:t>The 3</a:t>
            </a:r>
            <a:r>
              <a:rPr lang="en-US" dirty="0" smtClean="0">
                <a:sym typeface="Symbol" charset="0"/>
              </a:rPr>
              <a:t></a:t>
            </a:r>
            <a:r>
              <a:rPr lang="en-US" dirty="0" smtClean="0"/>
              <a:t> end of the pre-mRNA is created by enzyme action that removes a section of the 3</a:t>
            </a:r>
            <a:r>
              <a:rPr lang="en-US" dirty="0" smtClean="0">
                <a:sym typeface="Symbol" charset="0"/>
              </a:rPr>
              <a:t></a:t>
            </a:r>
            <a:r>
              <a:rPr lang="en-US" dirty="0" smtClean="0"/>
              <a:t> message and replaces it with a string of adenines</a:t>
            </a:r>
          </a:p>
          <a:p>
            <a:endParaRPr lang="en-US" dirty="0" smtClean="0"/>
          </a:p>
          <a:p>
            <a:r>
              <a:rPr lang="en-US" dirty="0" smtClean="0"/>
              <a:t>This is thought to be associated with the subsequent termination of transcription</a:t>
            </a:r>
            <a:endParaRPr lang="en-US" dirty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BF266DD-5E08-2C42-B1B6-AA17D9EBCC37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of Polyadenylation</a:t>
            </a:r>
            <a:endParaRPr lang="en-US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sz="2000" dirty="0" smtClean="0"/>
              <a:t>Cleavage and </a:t>
            </a:r>
            <a:r>
              <a:rPr lang="en-US" sz="2000" dirty="0" err="1" smtClean="0"/>
              <a:t>polyadenylation</a:t>
            </a:r>
            <a:r>
              <a:rPr lang="en-US" sz="2000" dirty="0" smtClean="0"/>
              <a:t> specificity factor (CPSF) binds near the </a:t>
            </a:r>
            <a:r>
              <a:rPr lang="en-US" sz="2000" b="1" u="sng" dirty="0" err="1" smtClean="0"/>
              <a:t>polyadenylation</a:t>
            </a:r>
            <a:r>
              <a:rPr lang="en-US" sz="2000" u="sng" dirty="0" smtClean="0"/>
              <a:t> </a:t>
            </a:r>
            <a:r>
              <a:rPr lang="en-US" sz="2000" b="1" u="sng" dirty="0" smtClean="0"/>
              <a:t>signal</a:t>
            </a:r>
            <a:r>
              <a:rPr lang="en-US" sz="2000" u="sng" dirty="0" smtClean="0"/>
              <a:t> </a:t>
            </a:r>
            <a:r>
              <a:rPr lang="en-US" sz="2000" b="1" u="sng" dirty="0" smtClean="0"/>
              <a:t>sequence</a:t>
            </a:r>
            <a:r>
              <a:rPr lang="en-US" sz="2000" u="sng" dirty="0" smtClean="0"/>
              <a:t>—5</a:t>
            </a:r>
            <a:r>
              <a:rPr lang="en-US" sz="2000" u="sng" dirty="0" smtClean="0">
                <a:sym typeface="Symbol" charset="0"/>
              </a:rPr>
              <a:t></a:t>
            </a:r>
            <a:r>
              <a:rPr lang="en-US" sz="2000" u="sng" dirty="0" smtClean="0"/>
              <a:t>-AAUAAA-3</a:t>
            </a:r>
            <a:r>
              <a:rPr lang="en-US" sz="2000" u="sng" dirty="0" smtClean="0">
                <a:sym typeface="Symbol" charset="0"/>
              </a:rPr>
              <a:t></a:t>
            </a:r>
            <a:r>
              <a:rPr lang="en-US" altLang="ja-JP" sz="2000" u="sng" dirty="0" smtClean="0"/>
              <a:t>—which is downstream of the stop codon</a:t>
            </a:r>
          </a:p>
          <a:p>
            <a:pPr marL="539750" indent="-514350">
              <a:buFont typeface="+mj-lt"/>
              <a:buAutoNum type="arabicPeriod" startAt="2"/>
            </a:pPr>
            <a:r>
              <a:rPr lang="en-US" sz="2000" dirty="0"/>
              <a:t>The pre-mRNA is cleaved 15 to 30 nucleotides downstream of the </a:t>
            </a:r>
            <a:r>
              <a:rPr lang="en-US" sz="2000" dirty="0" err="1"/>
              <a:t>polyadenylation</a:t>
            </a:r>
            <a:r>
              <a:rPr lang="en-US" sz="2000" dirty="0"/>
              <a:t> signal sequence</a:t>
            </a:r>
          </a:p>
          <a:p>
            <a:pPr marL="539750" indent="-514350">
              <a:buFont typeface="+mj-lt"/>
              <a:buAutoNum type="arabicPeriod" startAt="2"/>
            </a:pPr>
            <a:endParaRPr lang="en-US" sz="2000" dirty="0"/>
          </a:p>
          <a:p>
            <a:pPr marL="539750" indent="-514350">
              <a:buFont typeface="+mj-lt"/>
              <a:buAutoNum type="arabicPeriod" startAt="2"/>
            </a:pPr>
            <a:r>
              <a:rPr lang="en-US" sz="2000" dirty="0"/>
              <a:t>The cleavage releases a fragment of the mRNA, which is bound by CFI, CFII and </a:t>
            </a:r>
            <a:r>
              <a:rPr lang="en-US" sz="2000" dirty="0" err="1"/>
              <a:t>CStF</a:t>
            </a:r>
            <a:r>
              <a:rPr lang="en-US" sz="2000" dirty="0"/>
              <a:t>; this fragment is later </a:t>
            </a:r>
            <a:r>
              <a:rPr lang="en-US" sz="2000" dirty="0" smtClean="0"/>
              <a:t>degraded</a:t>
            </a:r>
          </a:p>
          <a:p>
            <a:pPr marL="25400" indent="0">
              <a:buNone/>
            </a:pPr>
            <a:endParaRPr lang="en-US" sz="2000" dirty="0" smtClean="0"/>
          </a:p>
          <a:p>
            <a:pPr marL="539750" indent="-514350">
              <a:buFont typeface="+mj-lt"/>
              <a:buAutoNum type="arabicPeriod" startAt="4"/>
            </a:pPr>
            <a:r>
              <a:rPr lang="en-US" sz="2000" dirty="0"/>
              <a:t>The 3</a:t>
            </a:r>
            <a:r>
              <a:rPr lang="en-US" sz="2000" dirty="0">
                <a:sym typeface="Symbol" charset="0"/>
              </a:rPr>
              <a:t></a:t>
            </a:r>
            <a:r>
              <a:rPr lang="en-US" sz="2000" dirty="0"/>
              <a:t> end of the cut pre-mRNA undergoes enzymatic addition of 20 to 200 adenines through the action of CPSF and PAP</a:t>
            </a:r>
          </a:p>
          <a:p>
            <a:pPr marL="539750" indent="-514350">
              <a:buFont typeface="+mj-lt"/>
              <a:buAutoNum type="arabicPeriod" startAt="4"/>
            </a:pPr>
            <a:endParaRPr lang="en-US" sz="2000" dirty="0"/>
          </a:p>
          <a:p>
            <a:pPr marL="539750" indent="-514350">
              <a:buFont typeface="+mj-lt"/>
              <a:buAutoNum type="arabicPeriod" startAt="4"/>
            </a:pPr>
            <a:r>
              <a:rPr lang="en-US" sz="2000" dirty="0"/>
              <a:t>After addition of the first 10 adenines, molecules of poly-A-binding protein (PABII) join the adenine tail and increase the rate of addition of adenines</a:t>
            </a:r>
          </a:p>
          <a:p>
            <a:pPr marL="539750" indent="-514350">
              <a:buFont typeface="+mj-lt"/>
              <a:buAutoNum type="arabicPeriod" startAt="2"/>
            </a:pPr>
            <a:endParaRPr lang="en-US" sz="2000" dirty="0"/>
          </a:p>
          <a:p>
            <a:pPr marL="539750" indent="-514350">
              <a:buFont typeface="+mj-lt"/>
              <a:buAutoNum type="arabicPeriod"/>
            </a:pPr>
            <a:endParaRPr lang="en-US" altLang="ja-JP" sz="2000" dirty="0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BF90EDE-BD29-E74C-B197-D5434EF0ED6D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Sanders_Lecture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anders_Lectures" id="{0847757E-EC99-4DCA-86B3-363D9C47ECB7}" vid="{02346675-6A7E-4D9F-A787-E96638DC47B0}"/>
    </a:ext>
  </a:extLst>
</a:theme>
</file>

<file path=ppt/theme/theme10.xml><?xml version="1.0" encoding="utf-8"?>
<a:theme xmlns:a="http://schemas.openxmlformats.org/drawingml/2006/main" name="3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Sanders_Lectures</Template>
  <TotalTime>14678</TotalTime>
  <Words>1825</Words>
  <Application>Microsoft Macintosh PowerPoint</Application>
  <PresentationFormat>On-screen Show (4:3)</PresentationFormat>
  <Paragraphs>253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Sanders_Lectures</vt:lpstr>
      <vt:lpstr>21_Office Theme</vt:lpstr>
      <vt:lpstr>22_Office Theme</vt:lpstr>
      <vt:lpstr>24_Office Theme</vt:lpstr>
      <vt:lpstr>28_Office Theme</vt:lpstr>
      <vt:lpstr>29_Office Theme</vt:lpstr>
      <vt:lpstr>31_Office Theme</vt:lpstr>
      <vt:lpstr>32_Office Theme</vt:lpstr>
      <vt:lpstr>33_Office Theme</vt:lpstr>
      <vt:lpstr>34_Office Theme</vt:lpstr>
      <vt:lpstr>35_Office Theme</vt:lpstr>
      <vt:lpstr>PowerPoint Presentation</vt:lpstr>
      <vt:lpstr>8.4 Posttranscriptional Processing Modifies RNA Molecules</vt:lpstr>
      <vt:lpstr>Posttranscriptional Processing</vt:lpstr>
      <vt:lpstr>Capping 5 mRNA</vt:lpstr>
      <vt:lpstr>Capping 5 mRNA in Three Steps</vt:lpstr>
      <vt:lpstr>Figure 8.17 Capping the 5′ end of eukaryotic pre-mRNA.</vt:lpstr>
      <vt:lpstr>Functions of the 5 Cap</vt:lpstr>
      <vt:lpstr>Polyadenylation of 3 Pre-mRNA</vt:lpstr>
      <vt:lpstr>Steps of Polyadenylation</vt:lpstr>
      <vt:lpstr>Figure 8.18 Polyadenylation of the 3′ end of eukaryotic pre-mRNA.</vt:lpstr>
      <vt:lpstr>Functions of Polyadenylation</vt:lpstr>
      <vt:lpstr>Pre-mRNA Intron Splicing</vt:lpstr>
      <vt:lpstr>R-Looping</vt:lpstr>
      <vt:lpstr>Figure 8.20 R-loop experimental analysis.</vt:lpstr>
      <vt:lpstr>Splicing Signal Sequences</vt:lpstr>
      <vt:lpstr>PowerPoint Presentation</vt:lpstr>
      <vt:lpstr>Splicing</vt:lpstr>
      <vt:lpstr>PowerPoint Presentation</vt:lpstr>
      <vt:lpstr>Spliceosome Composition</vt:lpstr>
      <vt:lpstr>Alternative Transcripts of Single Genes</vt:lpstr>
      <vt:lpstr>Mechanisms for Producing Alternative Transcript</vt:lpstr>
      <vt:lpstr>Alternative Intron Splicing</vt:lpstr>
      <vt:lpstr>Alternative Processing</vt:lpstr>
      <vt:lpstr>Figure 8.24 Alternative pre-mRNA processing of the rat -tropomyosin gene.</vt:lpstr>
      <vt:lpstr>Control of Alternative Splicing</vt:lpstr>
      <vt:lpstr>Figure 8.25 SR-protein recruitment to ESEs, directing spliceosome components to nearby splice sites.</vt:lpstr>
      <vt:lpstr>Ribosomal RNA Processing</vt:lpstr>
      <vt:lpstr>Figure 8.27a The processing of ribosomal and transfer RNA.</vt:lpstr>
      <vt:lpstr>Figure 8.27b The processing of ribosomal and transfer RNA.</vt:lpstr>
      <vt:lpstr>Transfer RNA Processing</vt:lpstr>
      <vt:lpstr>tRNAs</vt:lpstr>
      <vt:lpstr>Bacterial tRNA Processing</vt:lpstr>
      <vt:lpstr>Figure 8.28 Transfer RNA structure.</vt:lpstr>
      <vt:lpstr>Posttranscriptional RNA Editing</vt:lpstr>
      <vt:lpstr>Figure 8.29 Guide RNA (gRNA) directs RNA editing.</vt:lpstr>
      <vt:lpstr>Base Substitution</vt:lpstr>
      <vt:lpstr>Figure 8.30 RNA editing of the mRNA transcript of the human apolipoprotein B gene.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Riccardo Papa</cp:lastModifiedBy>
  <cp:revision>509</cp:revision>
  <cp:lastPrinted>2005-03-24T12:52:04Z</cp:lastPrinted>
  <dcterms:created xsi:type="dcterms:W3CDTF">2010-10-31T21:38:30Z</dcterms:created>
  <dcterms:modified xsi:type="dcterms:W3CDTF">2016-10-26T12:39:40Z</dcterms:modified>
</cp:coreProperties>
</file>