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slideLayouts/slideLayout2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  <p:sldMasterId id="2147483717" r:id="rId2"/>
    <p:sldMasterId id="2147483719" r:id="rId3"/>
    <p:sldMasterId id="2147483721" r:id="rId4"/>
    <p:sldMasterId id="2147483731" r:id="rId5"/>
    <p:sldMasterId id="2147483733" r:id="rId6"/>
    <p:sldMasterId id="2147483735" r:id="rId7"/>
    <p:sldMasterId id="2147483739" r:id="rId8"/>
    <p:sldMasterId id="2147483743" r:id="rId9"/>
    <p:sldMasterId id="2147483747" r:id="rId10"/>
    <p:sldMasterId id="2147483749" r:id="rId11"/>
    <p:sldMasterId id="2147483753" r:id="rId12"/>
    <p:sldMasterId id="2147483755" r:id="rId13"/>
    <p:sldMasterId id="2147483757" r:id="rId14"/>
    <p:sldMasterId id="2147483759" r:id="rId15"/>
    <p:sldMasterId id="2147483761" r:id="rId16"/>
    <p:sldMasterId id="2147483765" r:id="rId17"/>
    <p:sldMasterId id="2147483775" r:id="rId18"/>
    <p:sldMasterId id="2147483777" r:id="rId19"/>
    <p:sldMasterId id="2147483779" r:id="rId20"/>
    <p:sldMasterId id="2147483781" r:id="rId21"/>
    <p:sldMasterId id="2147483783" r:id="rId22"/>
  </p:sldMasterIdLst>
  <p:notesMasterIdLst>
    <p:notesMasterId r:id="rId99"/>
  </p:notesMasterIdLst>
  <p:handoutMasterIdLst>
    <p:handoutMasterId r:id="rId100"/>
  </p:handoutMasterIdLst>
  <p:sldIdLst>
    <p:sldId id="563" r:id="rId23"/>
    <p:sldId id="447" r:id="rId24"/>
    <p:sldId id="552" r:id="rId25"/>
    <p:sldId id="551" r:id="rId26"/>
    <p:sldId id="565" r:id="rId27"/>
    <p:sldId id="449" r:id="rId28"/>
    <p:sldId id="566" r:id="rId29"/>
    <p:sldId id="554" r:id="rId30"/>
    <p:sldId id="567" r:id="rId31"/>
    <p:sldId id="451" r:id="rId32"/>
    <p:sldId id="452" r:id="rId33"/>
    <p:sldId id="600" r:id="rId34"/>
    <p:sldId id="601" r:id="rId35"/>
    <p:sldId id="454" r:id="rId36"/>
    <p:sldId id="460" r:id="rId37"/>
    <p:sldId id="602" r:id="rId38"/>
    <p:sldId id="461" r:id="rId39"/>
    <p:sldId id="462" r:id="rId40"/>
    <p:sldId id="463" r:id="rId41"/>
    <p:sldId id="464" r:id="rId42"/>
    <p:sldId id="572" r:id="rId43"/>
    <p:sldId id="467" r:id="rId44"/>
    <p:sldId id="573" r:id="rId45"/>
    <p:sldId id="469" r:id="rId46"/>
    <p:sldId id="574" r:id="rId47"/>
    <p:sldId id="471" r:id="rId48"/>
    <p:sldId id="472" r:id="rId49"/>
    <p:sldId id="474" r:id="rId50"/>
    <p:sldId id="603" r:id="rId51"/>
    <p:sldId id="476" r:id="rId52"/>
    <p:sldId id="477" r:id="rId53"/>
    <p:sldId id="578" r:id="rId54"/>
    <p:sldId id="479" r:id="rId55"/>
    <p:sldId id="599" r:id="rId56"/>
    <p:sldId id="481" r:id="rId57"/>
    <p:sldId id="604" r:id="rId58"/>
    <p:sldId id="486" r:id="rId59"/>
    <p:sldId id="580" r:id="rId60"/>
    <p:sldId id="581" r:id="rId61"/>
    <p:sldId id="487" r:id="rId62"/>
    <p:sldId id="493" r:id="rId63"/>
    <p:sldId id="494" r:id="rId64"/>
    <p:sldId id="495" r:id="rId65"/>
    <p:sldId id="583" r:id="rId66"/>
    <p:sldId id="497" r:id="rId67"/>
    <p:sldId id="498" r:id="rId68"/>
    <p:sldId id="562" r:id="rId69"/>
    <p:sldId id="500" r:id="rId70"/>
    <p:sldId id="584" r:id="rId71"/>
    <p:sldId id="502" r:id="rId72"/>
    <p:sldId id="585" r:id="rId73"/>
    <p:sldId id="504" r:id="rId74"/>
    <p:sldId id="586" r:id="rId75"/>
    <p:sldId id="587" r:id="rId76"/>
    <p:sldId id="507" r:id="rId77"/>
    <p:sldId id="508" r:id="rId78"/>
    <p:sldId id="511" r:id="rId79"/>
    <p:sldId id="589" r:id="rId80"/>
    <p:sldId id="514" r:id="rId81"/>
    <p:sldId id="515" r:id="rId82"/>
    <p:sldId id="516" r:id="rId83"/>
    <p:sldId id="520" r:id="rId84"/>
    <p:sldId id="521" r:id="rId85"/>
    <p:sldId id="529" r:id="rId86"/>
    <p:sldId id="594" r:id="rId87"/>
    <p:sldId id="533" r:id="rId88"/>
    <p:sldId id="534" r:id="rId89"/>
    <p:sldId id="535" r:id="rId90"/>
    <p:sldId id="595" r:id="rId91"/>
    <p:sldId id="537" r:id="rId92"/>
    <p:sldId id="596" r:id="rId93"/>
    <p:sldId id="539" r:id="rId94"/>
    <p:sldId id="597" r:id="rId95"/>
    <p:sldId id="541" r:id="rId96"/>
    <p:sldId id="544" r:id="rId97"/>
    <p:sldId id="598" r:id="rId98"/>
  </p:sldIdLst>
  <p:sldSz cx="9144000" cy="6858000" type="screen4x3"/>
  <p:notesSz cx="6858000" cy="9144000"/>
  <p:custDataLst>
    <p:tags r:id="rId10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7" orient="horz" pos="2159">
          <p15:clr>
            <a:srgbClr val="A4A3A4"/>
          </p15:clr>
        </p15:guide>
        <p15:guide id="9" pos="2883">
          <p15:clr>
            <a:srgbClr val="A4A3A4"/>
          </p15:clr>
        </p15:guide>
        <p15:guide id="10" pos="54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-1288" y="-104"/>
      </p:cViewPr>
      <p:guideLst>
        <p:guide orient="horz" pos="2159"/>
        <p:guide pos="2883"/>
        <p:guide pos="5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tags" Target="tags/tag1.xml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slide" Target="slides/slide33.xml"/><Relationship Id="rId56" Type="http://schemas.openxmlformats.org/officeDocument/2006/relationships/slide" Target="slides/slide34.xml"/><Relationship Id="rId57" Type="http://schemas.openxmlformats.org/officeDocument/2006/relationships/slide" Target="slides/slide35.xml"/><Relationship Id="rId58" Type="http://schemas.openxmlformats.org/officeDocument/2006/relationships/slide" Target="slides/slide36.xml"/><Relationship Id="rId59" Type="http://schemas.openxmlformats.org/officeDocument/2006/relationships/slide" Target="slides/slide37.xml"/><Relationship Id="rId70" Type="http://schemas.openxmlformats.org/officeDocument/2006/relationships/slide" Target="slides/slide48.xml"/><Relationship Id="rId71" Type="http://schemas.openxmlformats.org/officeDocument/2006/relationships/slide" Target="slides/slide49.xml"/><Relationship Id="rId72" Type="http://schemas.openxmlformats.org/officeDocument/2006/relationships/slide" Target="slides/slide50.xml"/><Relationship Id="rId73" Type="http://schemas.openxmlformats.org/officeDocument/2006/relationships/slide" Target="slides/slide51.xml"/><Relationship Id="rId74" Type="http://schemas.openxmlformats.org/officeDocument/2006/relationships/slide" Target="slides/slide52.xml"/><Relationship Id="rId75" Type="http://schemas.openxmlformats.org/officeDocument/2006/relationships/slide" Target="slides/slide53.xml"/><Relationship Id="rId76" Type="http://schemas.openxmlformats.org/officeDocument/2006/relationships/slide" Target="slides/slide54.xml"/><Relationship Id="rId77" Type="http://schemas.openxmlformats.org/officeDocument/2006/relationships/slide" Target="slides/slide55.xml"/><Relationship Id="rId78" Type="http://schemas.openxmlformats.org/officeDocument/2006/relationships/slide" Target="slides/slide56.xml"/><Relationship Id="rId79" Type="http://schemas.openxmlformats.org/officeDocument/2006/relationships/slide" Target="slides/slide57.xml"/><Relationship Id="rId90" Type="http://schemas.openxmlformats.org/officeDocument/2006/relationships/slide" Target="slides/slide68.xml"/><Relationship Id="rId91" Type="http://schemas.openxmlformats.org/officeDocument/2006/relationships/slide" Target="slides/slide69.xml"/><Relationship Id="rId92" Type="http://schemas.openxmlformats.org/officeDocument/2006/relationships/slide" Target="slides/slide70.xml"/><Relationship Id="rId93" Type="http://schemas.openxmlformats.org/officeDocument/2006/relationships/slide" Target="slides/slide71.xml"/><Relationship Id="rId94" Type="http://schemas.openxmlformats.org/officeDocument/2006/relationships/slide" Target="slides/slide72.xml"/><Relationship Id="rId95" Type="http://schemas.openxmlformats.org/officeDocument/2006/relationships/slide" Target="slides/slide73.xml"/><Relationship Id="rId96" Type="http://schemas.openxmlformats.org/officeDocument/2006/relationships/slide" Target="slides/slide74.xml"/><Relationship Id="rId97" Type="http://schemas.openxmlformats.org/officeDocument/2006/relationships/slide" Target="slides/slide75.xml"/><Relationship Id="rId98" Type="http://schemas.openxmlformats.org/officeDocument/2006/relationships/slide" Target="slides/slide76.xml"/><Relationship Id="rId99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60" Type="http://schemas.openxmlformats.org/officeDocument/2006/relationships/slide" Target="slides/slide38.xml"/><Relationship Id="rId61" Type="http://schemas.openxmlformats.org/officeDocument/2006/relationships/slide" Target="slides/slide39.xml"/><Relationship Id="rId62" Type="http://schemas.openxmlformats.org/officeDocument/2006/relationships/slide" Target="slides/slide40.xml"/><Relationship Id="rId63" Type="http://schemas.openxmlformats.org/officeDocument/2006/relationships/slide" Target="slides/slide41.xml"/><Relationship Id="rId64" Type="http://schemas.openxmlformats.org/officeDocument/2006/relationships/slide" Target="slides/slide42.xml"/><Relationship Id="rId65" Type="http://schemas.openxmlformats.org/officeDocument/2006/relationships/slide" Target="slides/slide43.xml"/><Relationship Id="rId66" Type="http://schemas.openxmlformats.org/officeDocument/2006/relationships/slide" Target="slides/slide44.xml"/><Relationship Id="rId67" Type="http://schemas.openxmlformats.org/officeDocument/2006/relationships/slide" Target="slides/slide45.xml"/><Relationship Id="rId68" Type="http://schemas.openxmlformats.org/officeDocument/2006/relationships/slide" Target="slides/slide46.xml"/><Relationship Id="rId69" Type="http://schemas.openxmlformats.org/officeDocument/2006/relationships/slide" Target="slides/slide47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58.xml"/><Relationship Id="rId81" Type="http://schemas.openxmlformats.org/officeDocument/2006/relationships/slide" Target="slides/slide59.xml"/><Relationship Id="rId82" Type="http://schemas.openxmlformats.org/officeDocument/2006/relationships/slide" Target="slides/slide60.xml"/><Relationship Id="rId83" Type="http://schemas.openxmlformats.org/officeDocument/2006/relationships/slide" Target="slides/slide61.xml"/><Relationship Id="rId84" Type="http://schemas.openxmlformats.org/officeDocument/2006/relationships/slide" Target="slides/slide62.xml"/><Relationship Id="rId85" Type="http://schemas.openxmlformats.org/officeDocument/2006/relationships/slide" Target="slides/slide63.xml"/><Relationship Id="rId86" Type="http://schemas.openxmlformats.org/officeDocument/2006/relationships/slide" Target="slides/slide64.xml"/><Relationship Id="rId87" Type="http://schemas.openxmlformats.org/officeDocument/2006/relationships/slide" Target="slides/slide65.xml"/><Relationship Id="rId88" Type="http://schemas.openxmlformats.org/officeDocument/2006/relationships/slide" Target="slides/slide66.xml"/><Relationship Id="rId89" Type="http://schemas.openxmlformats.org/officeDocument/2006/relationships/slide" Target="slides/slide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D1F2C803-9CB2-4EE0-BDDC-21599C2FB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1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3DCBC07-62F7-4AE6-8BCA-974C469EE2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922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3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9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2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3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6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7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49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56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8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41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34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85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38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65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99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9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40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99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81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28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62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61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11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15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42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2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817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789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41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59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83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6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694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650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704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89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212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071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68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63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34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556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322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083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666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927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74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994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021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581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The Molecular Biology of Translation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8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5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8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4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0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7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2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5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7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91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01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6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86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4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0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7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6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415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829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54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02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7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55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908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718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16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76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450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29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803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65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408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140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985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001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672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626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548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9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3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Ribosome Structures</a:t>
            </a:r>
            <a:endParaRPr 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Ribosomes in bacteria, archaea, and eukaryotes perform three tasks:</a:t>
            </a:r>
          </a:p>
          <a:p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Bind mRNA and identify the start codon, where translation begins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Facilitate complementary base pairing of mRNA codons and the corresponding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anticodons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/>
              <a:t>Catalyze formation of peptide bonds between amino acids on the growing polypeptide chain</a:t>
            </a: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57EAE53-0190-460C-B7EC-7E096A615987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10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Ribosome Composition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Ribosome composition—number and sequence of </a:t>
            </a:r>
            <a:r>
              <a:rPr lang="en-US" altLang="en-US" dirty="0" err="1" smtClean="0"/>
              <a:t>rRNA</a:t>
            </a:r>
            <a:r>
              <a:rPr lang="en-US" altLang="en-US" dirty="0" smtClean="0"/>
              <a:t> molecules and number and type of proteins—differs between bacteria, archaea, and eukaryotes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Ribosomes are composed of two subunits, the </a:t>
            </a:r>
            <a:r>
              <a:rPr lang="en-US" altLang="en-US" b="1" dirty="0" smtClean="0"/>
              <a:t>large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ribosomal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subunit</a:t>
            </a:r>
            <a:r>
              <a:rPr lang="en-US" altLang="en-US" dirty="0" smtClean="0"/>
              <a:t> and the </a:t>
            </a:r>
            <a:r>
              <a:rPr lang="en-US" altLang="en-US" b="1" dirty="0" smtClean="0"/>
              <a:t>small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ribosomal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subunit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Ribosomal subunit size is measured in Svedberg units (S), a property based on </a:t>
            </a:r>
            <a:r>
              <a:rPr lang="en-US" altLang="en-US" u="sng" dirty="0" smtClean="0"/>
              <a:t>size, shape, and hydration state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89CD52A-AA6D-4B63-AB29-62E2BD57C5C4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11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Ribosomes of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coli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613369" cy="5260975"/>
          </a:xfrm>
        </p:spPr>
        <p:txBody>
          <a:bodyPr/>
          <a:lstStyle/>
          <a:p>
            <a:r>
              <a:rPr lang="en-US" altLang="en-US" sz="2000" dirty="0" smtClean="0"/>
              <a:t>Ribosomes of </a:t>
            </a:r>
            <a:r>
              <a:rPr lang="en-US" altLang="en-US" sz="2000" i="1" dirty="0" smtClean="0"/>
              <a:t>E</a:t>
            </a:r>
            <a:r>
              <a:rPr lang="en-US" altLang="en-US" sz="2000" dirty="0" smtClean="0"/>
              <a:t>. </a:t>
            </a:r>
            <a:r>
              <a:rPr lang="en-US" altLang="en-US" sz="2000" i="1" dirty="0" smtClean="0"/>
              <a:t>coli</a:t>
            </a:r>
            <a:r>
              <a:rPr lang="en-US" altLang="en-US" sz="2000" dirty="0" smtClean="0"/>
              <a:t> are the most thoroughly studied bacterial ribosomes</a:t>
            </a:r>
          </a:p>
          <a:p>
            <a:endParaRPr lang="en-US" altLang="en-US" sz="2000" dirty="0" smtClean="0"/>
          </a:p>
          <a:p>
            <a:r>
              <a:rPr lang="en-US" altLang="en-US" sz="2000" dirty="0"/>
              <a:t>The </a:t>
            </a:r>
            <a:r>
              <a:rPr lang="en-US" altLang="en-US" sz="2000" b="1" dirty="0"/>
              <a:t>large subunit is 50S </a:t>
            </a:r>
            <a:r>
              <a:rPr lang="en-US" altLang="en-US" sz="2000" dirty="0"/>
              <a:t>and contains 32 proteins, a small 5S </a:t>
            </a:r>
            <a:r>
              <a:rPr lang="en-US" altLang="en-US" sz="2000" dirty="0" err="1"/>
              <a:t>rRNA</a:t>
            </a:r>
            <a:r>
              <a:rPr lang="en-US" altLang="en-US" sz="2000" dirty="0"/>
              <a:t>, and a large 23S </a:t>
            </a:r>
            <a:r>
              <a:rPr lang="en-US" altLang="en-US" sz="2000" dirty="0" err="1" smtClean="0"/>
              <a:t>rRNA</a:t>
            </a:r>
            <a:endParaRPr lang="en-US" altLang="en-US" sz="2000" dirty="0" smtClean="0"/>
          </a:p>
          <a:p>
            <a:pPr marL="25400" indent="0">
              <a:buNone/>
            </a:pPr>
            <a:endParaRPr lang="en-US" altLang="en-US" sz="2000" dirty="0"/>
          </a:p>
          <a:p>
            <a:r>
              <a:rPr lang="en-US" altLang="en-US" sz="2000" dirty="0" smtClean="0"/>
              <a:t>The </a:t>
            </a:r>
            <a:r>
              <a:rPr lang="en-US" altLang="en-US" sz="2000" b="1" dirty="0" smtClean="0"/>
              <a:t>small subunit is 30S </a:t>
            </a:r>
            <a:r>
              <a:rPr lang="en-US" altLang="en-US" sz="2000" dirty="0" smtClean="0"/>
              <a:t>and contains 21 proteins and one 16S </a:t>
            </a:r>
            <a:r>
              <a:rPr lang="en-US" altLang="en-US" sz="2000" dirty="0" err="1" smtClean="0"/>
              <a:t>rRNA</a:t>
            </a:r>
            <a:r>
              <a:rPr lang="en-US" altLang="en-US" sz="2000" dirty="0" smtClean="0"/>
              <a:t> molecule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 fully assembled ribosome is 70S</a:t>
            </a: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696F5AA-DE20-40EA-B36A-A7A1AB473BAF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04Figur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50"/>
          <a:stretch/>
        </p:blipFill>
        <p:spPr>
          <a:xfrm>
            <a:off x="5431809" y="1846585"/>
            <a:ext cx="3498201" cy="4874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5206" y="1173773"/>
            <a:ext cx="3784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Figure </a:t>
            </a:r>
            <a:r>
              <a:rPr lang="en-US" sz="1100" dirty="0"/>
              <a:t>9.4 Ribosomes of bacteria</a:t>
            </a:r>
            <a:r>
              <a:rPr lang="en-US" sz="1100" dirty="0" smtClean="0"/>
              <a:t>,</a:t>
            </a:r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115359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Eukaryotic Ribosomes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3849094" cy="5260975"/>
          </a:xfrm>
        </p:spPr>
        <p:txBody>
          <a:bodyPr/>
          <a:lstStyle/>
          <a:p>
            <a:r>
              <a:rPr lang="en-US" altLang="en-US" sz="1800" dirty="0" smtClean="0"/>
              <a:t>Mammalian ribosomes are the most fully characterized of the eukaryotic ribosomes</a:t>
            </a:r>
          </a:p>
          <a:p>
            <a:endParaRPr lang="en-US" altLang="en-US" sz="1800" dirty="0" smtClean="0"/>
          </a:p>
          <a:p>
            <a:r>
              <a:rPr lang="en-US" altLang="en-US" sz="1800" dirty="0"/>
              <a:t>The </a:t>
            </a:r>
            <a:r>
              <a:rPr lang="en-US" altLang="en-US" sz="1800" b="1" dirty="0"/>
              <a:t>large subunit (60S)</a:t>
            </a:r>
            <a:r>
              <a:rPr lang="en-US" altLang="en-US" sz="1800" dirty="0"/>
              <a:t> contains 45 to 50 proteins and three </a:t>
            </a:r>
            <a:r>
              <a:rPr lang="en-US" altLang="en-US" sz="1800" dirty="0" err="1"/>
              <a:t>rRNA</a:t>
            </a:r>
            <a:r>
              <a:rPr lang="en-US" altLang="en-US" sz="1800" dirty="0"/>
              <a:t> molecules, of 5S, 5.8S, and </a:t>
            </a:r>
            <a:r>
              <a:rPr lang="en-US" altLang="en-US" sz="1800" dirty="0" smtClean="0"/>
              <a:t>28S</a:t>
            </a:r>
          </a:p>
          <a:p>
            <a:pPr marL="25400" indent="0">
              <a:buNone/>
            </a:pPr>
            <a:endParaRPr lang="en-US" altLang="en-US" sz="1800" dirty="0"/>
          </a:p>
          <a:p>
            <a:r>
              <a:rPr lang="en-US" altLang="en-US" sz="1800" dirty="0" smtClean="0"/>
              <a:t>The </a:t>
            </a:r>
            <a:r>
              <a:rPr lang="en-US" altLang="en-US" sz="1800" b="1" dirty="0" smtClean="0"/>
              <a:t>small (40S) subunit </a:t>
            </a:r>
            <a:r>
              <a:rPr lang="en-US" altLang="en-US" sz="1800" dirty="0" smtClean="0"/>
              <a:t>contains about 35 proteins and one 18S </a:t>
            </a:r>
            <a:r>
              <a:rPr lang="en-US" altLang="en-US" sz="1800" dirty="0" err="1" smtClean="0"/>
              <a:t>rRNA</a:t>
            </a:r>
            <a:endParaRPr lang="en-US" altLang="en-US" sz="1800" dirty="0" smtClean="0"/>
          </a:p>
          <a:p>
            <a:endParaRPr lang="en-US" altLang="en-US" sz="1800" dirty="0" smtClean="0"/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These ribosomes (80S) contain the P and E sites and the polypeptide channel</a:t>
            </a:r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B5B10CA-5815-4860-9F22-9D207819F178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13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04Figur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4"/>
          <a:stretch/>
        </p:blipFill>
        <p:spPr>
          <a:xfrm>
            <a:off x="5542275" y="1754344"/>
            <a:ext cx="3309735" cy="50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Important Regions of Ribosomes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err="1" smtClean="0"/>
              <a:t>peptidyl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P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</a:t>
            </a:r>
            <a:r>
              <a:rPr lang="en-US" altLang="en-US" dirty="0" smtClean="0"/>
              <a:t>) holds the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to which the polypeptide is attached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err="1" smtClean="0"/>
              <a:t>aminoacyl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</a:t>
            </a:r>
            <a:r>
              <a:rPr lang="en-US" altLang="en-US" dirty="0" smtClean="0"/>
              <a:t>) binds a new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molecule containing an amino acid to be added to the growing polypeptide chain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exit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</a:t>
            </a:r>
            <a:r>
              <a:rPr lang="en-US" altLang="en-US" dirty="0" smtClean="0"/>
              <a:t>) provides an avenue for exit of the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after its amino acid has been added to the chain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Ribosomes also form a channel from which the polypeptide chain emerges</a:t>
            </a: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92A4440-810E-41EE-BC7B-AC709D5124DD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14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9.2 Translation Occurs in Three Phases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Translation can be divided into three phases: </a:t>
            </a:r>
            <a:r>
              <a:rPr lang="en-US" altLang="en-US" b="1" dirty="0" smtClean="0"/>
              <a:t>initiation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elongation</a:t>
            </a:r>
            <a:r>
              <a:rPr lang="en-US" altLang="en-US" dirty="0" smtClean="0"/>
              <a:t>, and </a:t>
            </a:r>
            <a:r>
              <a:rPr lang="en-US" altLang="en-US" b="1" dirty="0" smtClean="0"/>
              <a:t>termination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phases are similar in bacteria and eukaryotes, though there are several differences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The differences lie largely in how the start codon is identified when translation is initiated</a:t>
            </a:r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0F19B6D-CEC7-4336-ACDF-227F83DE9D71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15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" indent="0" algn="ctr">
              <a:buNone/>
            </a:pPr>
            <a:endParaRPr lang="en-US" sz="9600" b="1" dirty="0" smtClean="0"/>
          </a:p>
          <a:p>
            <a:pPr marL="25400" indent="0" algn="ctr">
              <a:buNone/>
            </a:pPr>
            <a:r>
              <a:rPr lang="en-US" sz="9600" b="1" dirty="0" smtClean="0"/>
              <a:t>INITIATION</a:t>
            </a:r>
            <a:endParaRPr lang="en-US" sz="9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6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Translational Initiation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1) </a:t>
            </a:r>
            <a:r>
              <a:rPr lang="en-US" altLang="en-US" dirty="0" smtClean="0"/>
              <a:t>Initiation </a:t>
            </a:r>
            <a:r>
              <a:rPr lang="en-US" altLang="en-US" dirty="0" smtClean="0"/>
              <a:t>begins when the </a:t>
            </a:r>
            <a:r>
              <a:rPr lang="en-US" altLang="en-US" b="1" u="sng" dirty="0" smtClean="0"/>
              <a:t>small ribosomal subunit </a:t>
            </a:r>
            <a:r>
              <a:rPr lang="en-US" altLang="en-US" u="sng" dirty="0" smtClean="0"/>
              <a:t>binds near the </a:t>
            </a:r>
            <a:r>
              <a:rPr lang="en-US" altLang="en-US" b="1" u="sng" dirty="0" smtClean="0"/>
              <a:t>5</a:t>
            </a:r>
            <a:r>
              <a:rPr lang="en-US" altLang="en-US" b="1" u="sng" dirty="0" smtClean="0">
                <a:sym typeface="Symbol" panose="05050102010706020507" pitchFamily="18" charset="2"/>
              </a:rPr>
              <a:t></a:t>
            </a:r>
            <a:r>
              <a:rPr lang="en-US" altLang="en-US" b="1" u="sng" dirty="0" smtClean="0"/>
              <a:t> end of the mRNA and identifies the start codon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2) The </a:t>
            </a:r>
            <a:r>
              <a:rPr lang="en-US" altLang="en-US" u="sng" dirty="0" smtClean="0"/>
              <a:t>initiator </a:t>
            </a:r>
            <a:r>
              <a:rPr lang="en-US" altLang="en-US" b="1" u="sng" dirty="0" err="1" smtClean="0"/>
              <a:t>tRNA</a:t>
            </a:r>
            <a:r>
              <a:rPr lang="en-US" altLang="en-US" b="1" u="sng" dirty="0" smtClean="0"/>
              <a:t>, carrying the first amino acid </a:t>
            </a:r>
            <a:r>
              <a:rPr lang="en-US" altLang="en-US" u="sng" dirty="0" smtClean="0"/>
              <a:t>of the polypeptide, </a:t>
            </a:r>
            <a:r>
              <a:rPr lang="en-US" altLang="en-US" b="1" u="sng" dirty="0" smtClean="0"/>
              <a:t>binds to the start codon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3) Finally</a:t>
            </a:r>
            <a:r>
              <a:rPr lang="en-US" altLang="en-US" dirty="0" smtClean="0"/>
              <a:t>, the </a:t>
            </a:r>
            <a:r>
              <a:rPr lang="en-US" altLang="en-US" b="1" u="sng" dirty="0" smtClean="0"/>
              <a:t>large subunit joins the small subunit </a:t>
            </a:r>
            <a:r>
              <a:rPr lang="en-US" altLang="en-US" u="sng" dirty="0" smtClean="0"/>
              <a:t>to form the intact ribosome and translation begins</a:t>
            </a:r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09EA4F9-26FE-485C-98BA-72B3E582F7AF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17</a:t>
            </a:fld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Initiation</a:t>
            </a:r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 smtClean="0">
                <a:solidFill>
                  <a:srgbClr val="FF0000"/>
                </a:solidFill>
              </a:rPr>
              <a:t>Initiation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</a:rPr>
              <a:t>factor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</a:rPr>
              <a:t>proteins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help control </a:t>
            </a:r>
            <a:r>
              <a:rPr lang="en-US" altLang="en-US" b="1" u="sng" dirty="0" smtClean="0"/>
              <a:t>ribosome formation and binding of the initiator </a:t>
            </a:r>
            <a:r>
              <a:rPr lang="en-US" altLang="en-US" b="1" u="sng" dirty="0" err="1" smtClean="0"/>
              <a:t>tRNA</a:t>
            </a:r>
            <a:endParaRPr lang="en-US" altLang="en-US" b="1" u="sng" dirty="0" smtClean="0"/>
          </a:p>
          <a:p>
            <a:endParaRPr lang="en-US" altLang="en-US" dirty="0" smtClean="0"/>
          </a:p>
          <a:p>
            <a:r>
              <a:rPr lang="en-US" altLang="en-US" b="1" u="sng" dirty="0" smtClean="0"/>
              <a:t>GTP provides the energy </a:t>
            </a:r>
            <a:r>
              <a:rPr lang="en-US" altLang="en-US" dirty="0" smtClean="0"/>
              <a:t>for initiation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tRNAs</a:t>
            </a:r>
            <a:r>
              <a:rPr lang="en-US" altLang="en-US" dirty="0" smtClean="0"/>
              <a:t> used during translation that carry an amino acid are called </a:t>
            </a:r>
            <a:r>
              <a:rPr lang="en-US" altLang="en-US" b="1" dirty="0" smtClean="0"/>
              <a:t>charged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tRNAs</a:t>
            </a:r>
            <a:r>
              <a:rPr lang="en-US" altLang="en-US" dirty="0" smtClean="0"/>
              <a:t>, whereas </a:t>
            </a:r>
            <a:r>
              <a:rPr lang="en-US" altLang="en-US" dirty="0" err="1" smtClean="0"/>
              <a:t>tRNAs</a:t>
            </a:r>
            <a:r>
              <a:rPr lang="en-US" altLang="en-US" dirty="0" smtClean="0"/>
              <a:t> without amino acids attached are </a:t>
            </a:r>
            <a:r>
              <a:rPr lang="en-US" altLang="en-US" b="1" dirty="0" smtClean="0"/>
              <a:t>uncharged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898989"/>
                </a:solidFill>
                <a:latin typeface="Tahoma" panose="020B0604030504040204" pitchFamily="34" charset="0"/>
              </a:rPr>
              <a:t>24</a:t>
            </a:r>
            <a:endParaRPr lang="en-US" altLang="en-US" sz="1200" dirty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Bacterial Translational Initiation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90642" y="1117600"/>
            <a:ext cx="8953357" cy="5260975"/>
          </a:xfrm>
        </p:spPr>
        <p:txBody>
          <a:bodyPr/>
          <a:lstStyle/>
          <a:p>
            <a:pPr marL="25400" indent="0">
              <a:buNone/>
            </a:pPr>
            <a:r>
              <a:rPr lang="en-US" altLang="en-US" sz="2600" dirty="0" smtClean="0"/>
              <a:t>In </a:t>
            </a:r>
            <a:r>
              <a:rPr lang="en-US" altLang="en-US" sz="2600" i="1" dirty="0" smtClean="0"/>
              <a:t>E</a:t>
            </a:r>
            <a:r>
              <a:rPr lang="en-US" altLang="en-US" sz="2600" dirty="0" smtClean="0"/>
              <a:t>. </a:t>
            </a:r>
            <a:r>
              <a:rPr lang="en-US" altLang="en-US" sz="2600" i="1" dirty="0" smtClean="0"/>
              <a:t>coli</a:t>
            </a:r>
            <a:r>
              <a:rPr lang="en-US" altLang="en-US" sz="2600" dirty="0" smtClean="0"/>
              <a:t>, six </a:t>
            </a:r>
            <a:r>
              <a:rPr lang="en-US" altLang="en-US" sz="2600" u="sng" dirty="0" smtClean="0"/>
              <a:t>molecular components come together </a:t>
            </a:r>
            <a:r>
              <a:rPr lang="en-US" altLang="en-US" sz="2600" dirty="0" smtClean="0"/>
              <a:t>to initiate translation: </a:t>
            </a:r>
            <a:endParaRPr lang="en-US" altLang="en-US" sz="2600" dirty="0" smtClean="0"/>
          </a:p>
          <a:p>
            <a:r>
              <a:rPr lang="en-US" altLang="en-US" sz="2600" dirty="0" smtClean="0"/>
              <a:t>1) mRNA</a:t>
            </a:r>
          </a:p>
          <a:p>
            <a:r>
              <a:rPr lang="en-US" altLang="en-US" sz="2600" dirty="0" smtClean="0"/>
              <a:t>2) </a:t>
            </a:r>
            <a:r>
              <a:rPr lang="en-US" altLang="en-US" sz="2600" dirty="0" smtClean="0"/>
              <a:t>the small ribosomal subunit, </a:t>
            </a:r>
            <a:endParaRPr lang="en-US" altLang="en-US" sz="2600" dirty="0" smtClean="0"/>
          </a:p>
          <a:p>
            <a:r>
              <a:rPr lang="en-US" altLang="en-US" sz="2600" dirty="0" smtClean="0"/>
              <a:t>3) the </a:t>
            </a:r>
            <a:r>
              <a:rPr lang="en-US" altLang="en-US" sz="2600" dirty="0" smtClean="0"/>
              <a:t>large subunit, </a:t>
            </a:r>
            <a:endParaRPr lang="en-US" altLang="en-US" sz="2600" dirty="0" smtClean="0"/>
          </a:p>
          <a:p>
            <a:r>
              <a:rPr lang="en-US" altLang="en-US" sz="2600" dirty="0" smtClean="0"/>
              <a:t>4) the </a:t>
            </a:r>
            <a:r>
              <a:rPr lang="en-US" altLang="en-US" sz="2600" dirty="0" smtClean="0"/>
              <a:t>initiator </a:t>
            </a:r>
            <a:r>
              <a:rPr lang="en-US" altLang="en-US" sz="2600" dirty="0" err="1" smtClean="0"/>
              <a:t>tRNA</a:t>
            </a:r>
            <a:r>
              <a:rPr lang="en-US" altLang="en-US" sz="2600" dirty="0" smtClean="0"/>
              <a:t>, </a:t>
            </a:r>
            <a:endParaRPr lang="en-US" altLang="en-US" sz="2600" dirty="0" smtClean="0"/>
          </a:p>
          <a:p>
            <a:r>
              <a:rPr lang="en-US" altLang="en-US" sz="2600" dirty="0" smtClean="0"/>
              <a:t>5) three </a:t>
            </a:r>
            <a:r>
              <a:rPr lang="en-US" altLang="en-US" sz="2600" dirty="0" smtClean="0"/>
              <a:t>initiation factor proteins, </a:t>
            </a:r>
            <a:endParaRPr lang="en-US" altLang="en-US" sz="2600" dirty="0" smtClean="0"/>
          </a:p>
          <a:p>
            <a:r>
              <a:rPr lang="en-US" altLang="en-US" sz="2600" dirty="0" smtClean="0"/>
              <a:t>and 6) GTP</a:t>
            </a:r>
            <a:endParaRPr lang="en-US" altLang="en-US" sz="2600" dirty="0" smtClean="0"/>
          </a:p>
          <a:p>
            <a:endParaRPr lang="en-US" altLang="en-US" dirty="0" smtClean="0"/>
          </a:p>
          <a:p>
            <a:r>
              <a:rPr lang="en-US" altLang="en-US" sz="2400" dirty="0" smtClean="0"/>
              <a:t>For most of initiation, the 30S subunit is affiliated with an </a:t>
            </a:r>
            <a:r>
              <a:rPr lang="en-US" altLang="en-US" sz="2400" b="1" dirty="0" smtClean="0"/>
              <a:t>initiation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factor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dirty="0" smtClean="0"/>
              <a:t>IF3</a:t>
            </a:r>
            <a:r>
              <a:rPr lang="en-US" altLang="en-US" sz="2400" dirty="0"/>
              <a:t>)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which prevents the 30S subunit from binding the 50S </a:t>
            </a:r>
            <a:r>
              <a:rPr lang="en-US" altLang="en-US" sz="2400" dirty="0" smtClean="0"/>
              <a:t>subunit. The </a:t>
            </a:r>
            <a:r>
              <a:rPr lang="en-US" altLang="en-US" sz="2400" dirty="0" smtClean="0"/>
              <a:t>small subunit–IF3 complex binds near the 5</a:t>
            </a:r>
            <a:r>
              <a:rPr lang="en-US" altLang="en-US" sz="2400" dirty="0" smtClean="0">
                <a:sym typeface="Symbol" panose="05050102010706020507" pitchFamily="18" charset="2"/>
              </a:rPr>
              <a:t></a:t>
            </a:r>
            <a:r>
              <a:rPr lang="en-US" altLang="en-US" sz="2400" dirty="0" smtClean="0"/>
              <a:t> end of the mRNA, searching for the start codon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9.1 Polypeptides Are Composed of Amino Acid Chains That Are Assembled at Ribosomes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Twenty different amino acids </a:t>
            </a:r>
            <a:r>
              <a:rPr lang="en-US" altLang="en-US" dirty="0" smtClean="0"/>
              <a:t>serve as building blocks of polypeptides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Covalent bonds form between amino acids to form a polypeptide chain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Distinctive features of amino acids allow them to participate in certain chemical reactions or behave in a </a:t>
            </a:r>
            <a:r>
              <a:rPr lang="en-US" altLang="en-US" u="sng" dirty="0" smtClean="0"/>
              <a:t>hydrophobic</a:t>
            </a:r>
            <a:r>
              <a:rPr lang="en-US" altLang="en-US" dirty="0" smtClean="0"/>
              <a:t> or </a:t>
            </a:r>
            <a:r>
              <a:rPr lang="en-US" altLang="en-US" u="sng" dirty="0" smtClean="0"/>
              <a:t>hydrophilic</a:t>
            </a:r>
            <a:r>
              <a:rPr lang="en-US" altLang="en-US" dirty="0" smtClean="0"/>
              <a:t> manner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717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2C4F98F-0E14-4753-AD19-4B950467649F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Shine–</a:t>
            </a:r>
            <a:r>
              <a:rPr lang="en-US" altLang="en-US" dirty="0" err="1" smtClean="0"/>
              <a:t>Dalgarno</a:t>
            </a:r>
            <a:r>
              <a:rPr lang="en-US" altLang="en-US" dirty="0" smtClean="0"/>
              <a:t> Sequence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err="1" smtClean="0"/>
              <a:t>preinitiation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complex</a:t>
            </a:r>
            <a:r>
              <a:rPr lang="en-US" altLang="en-US" dirty="0" smtClean="0"/>
              <a:t> forms when the 16S </a:t>
            </a:r>
            <a:r>
              <a:rPr lang="en-US" altLang="en-US" dirty="0" err="1" smtClean="0"/>
              <a:t>rRNA</a:t>
            </a:r>
            <a:r>
              <a:rPr lang="en-US" altLang="en-US" dirty="0" smtClean="0"/>
              <a:t> </a:t>
            </a:r>
            <a:r>
              <a:rPr lang="en-US" altLang="en-US" dirty="0" smtClean="0"/>
              <a:t>bind </a:t>
            </a:r>
            <a:r>
              <a:rPr lang="en-US" altLang="en-US" dirty="0" smtClean="0"/>
              <a:t>the </a:t>
            </a:r>
            <a:r>
              <a:rPr lang="en-US" altLang="en-US" b="1" dirty="0" smtClean="0"/>
              <a:t>Shine–</a:t>
            </a:r>
            <a:r>
              <a:rPr lang="en-US" altLang="en-US" b="1" dirty="0" err="1" smtClean="0"/>
              <a:t>Dalgarno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sequence</a:t>
            </a:r>
            <a:r>
              <a:rPr lang="en-US" altLang="en-US" dirty="0" smtClean="0"/>
              <a:t> on the mRNA base-</a:t>
            </a:r>
            <a:r>
              <a:rPr lang="en-US" altLang="en-US" dirty="0"/>
              <a:t>pair. The Shine–</a:t>
            </a:r>
            <a:r>
              <a:rPr lang="en-US" altLang="en-US" dirty="0" err="1"/>
              <a:t>Dalgarno</a:t>
            </a:r>
            <a:r>
              <a:rPr lang="en-US" altLang="en-US" dirty="0"/>
              <a:t> sequence is a </a:t>
            </a:r>
            <a:r>
              <a:rPr lang="en-US" altLang="en-US" b="1" dirty="0"/>
              <a:t>purine-rich</a:t>
            </a:r>
            <a:r>
              <a:rPr lang="en-US" altLang="en-US" dirty="0"/>
              <a:t> </a:t>
            </a:r>
            <a:r>
              <a:rPr lang="en-US" altLang="en-US" dirty="0" smtClean="0"/>
              <a:t>sequence located between three </a:t>
            </a:r>
            <a:r>
              <a:rPr lang="en-US" altLang="en-US" dirty="0"/>
              <a:t>to nine nucleotides </a:t>
            </a:r>
            <a:r>
              <a:rPr lang="en-US" altLang="en-US" b="1" dirty="0"/>
              <a:t>upstream of the start codon</a:t>
            </a:r>
          </a:p>
          <a:p>
            <a:endParaRPr lang="en-US" altLang="en-US" dirty="0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CE6E059-1038-4D79-B24F-9FB51F92B6D2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20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7" name="Picture 6" descr="09_06Figur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1"/>
          <a:stretch/>
        </p:blipFill>
        <p:spPr>
          <a:xfrm>
            <a:off x="623645" y="3461856"/>
            <a:ext cx="7565489" cy="275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0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34568"/>
            <a:ext cx="8546592" cy="53888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9.7 The Shine–</a:t>
            </a:r>
            <a:r>
              <a:rPr lang="en-US" dirty="0" err="1"/>
              <a:t>Dalgarno</a:t>
            </a:r>
            <a:r>
              <a:rPr lang="en-US" dirty="0"/>
              <a:t> consensus binding sequence.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Second Step of Initiation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u="sng" dirty="0" smtClean="0"/>
              <a:t>initiator </a:t>
            </a:r>
            <a:r>
              <a:rPr lang="en-US" altLang="en-US" b="1" u="sng" dirty="0" err="1" smtClean="0"/>
              <a:t>tRNA</a:t>
            </a:r>
            <a:r>
              <a:rPr lang="en-US" altLang="en-US" b="1" u="sng" dirty="0" smtClean="0"/>
              <a:t> </a:t>
            </a:r>
            <a:r>
              <a:rPr lang="en-US" altLang="en-US" u="sng" dirty="0" smtClean="0"/>
              <a:t>binds to the start codon where the P site</a:t>
            </a:r>
            <a:r>
              <a:rPr lang="en-US" altLang="en-US" dirty="0" smtClean="0"/>
              <a:t> will be once the ribosome is fully assembled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amino acid on the initiator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is a modified amino acid, </a:t>
            </a:r>
            <a:r>
              <a:rPr lang="en-US" altLang="en-US" b="1" dirty="0" smtClean="0"/>
              <a:t>N-</a:t>
            </a:r>
            <a:r>
              <a:rPr lang="en-US" altLang="en-US" b="1" dirty="0" err="1" smtClean="0"/>
              <a:t>formylmethionine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fMet</a:t>
            </a:r>
            <a:r>
              <a:rPr lang="en-US" altLang="en-US" dirty="0" smtClean="0"/>
              <a:t>); the charged initiator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is called </a:t>
            </a:r>
            <a:r>
              <a:rPr lang="en-US" altLang="en-US" b="1" dirty="0" err="1" smtClean="0"/>
              <a:t>tRNA</a:t>
            </a:r>
            <a:r>
              <a:rPr lang="en-US" altLang="en-US" b="1" baseline="30000" dirty="0" err="1" smtClean="0"/>
              <a:t>fMet</a:t>
            </a:r>
            <a:endParaRPr lang="en-US" altLang="en-US" b="1" baseline="30000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Initiation factor, IF2, and a GTP molecule are bound at the P site to facilitate binding of </a:t>
            </a:r>
            <a:r>
              <a:rPr lang="en-US" altLang="en-US" dirty="0" err="1" smtClean="0"/>
              <a:t>tRNA</a:t>
            </a:r>
            <a:r>
              <a:rPr lang="en-US" altLang="en-US" baseline="30000" dirty="0" err="1" smtClean="0"/>
              <a:t>fMet</a:t>
            </a:r>
            <a:r>
              <a:rPr lang="en-US" altLang="en-US" dirty="0" smtClean="0"/>
              <a:t> and IF1 joins the complex; together these form the </a:t>
            </a:r>
            <a:r>
              <a:rPr lang="en-US" altLang="en-US" b="1" dirty="0" smtClean="0"/>
              <a:t>30S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initiation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complex</a:t>
            </a:r>
          </a:p>
        </p:txBody>
      </p:sp>
      <p:sp>
        <p:nvSpPr>
          <p:cNvPr id="624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51047F7-BD18-4E34-B27E-CD6CE831F6AD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22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9.6 Initiation of bacterial translation.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3463" y="2063509"/>
            <a:ext cx="7566599" cy="2727808"/>
            <a:chOff x="793463" y="2063509"/>
            <a:chExt cx="7566599" cy="2727808"/>
          </a:xfrm>
        </p:grpSpPr>
        <p:pic>
          <p:nvPicPr>
            <p:cNvPr id="3" name="Picture 2" descr="09_06Figure-L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12" b="31215"/>
            <a:stretch/>
          </p:blipFill>
          <p:spPr>
            <a:xfrm>
              <a:off x="793463" y="2063509"/>
              <a:ext cx="7566599" cy="27278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93463" y="4483510"/>
              <a:ext cx="1546614" cy="307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31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Final Step of Initiation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 last stage of initiation, the </a:t>
            </a:r>
            <a:r>
              <a:rPr lang="en-US" altLang="en-US" u="sng" dirty="0" smtClean="0"/>
              <a:t>50S subunit joins the 30S subunit</a:t>
            </a:r>
            <a:r>
              <a:rPr lang="en-US" altLang="en-US" dirty="0" smtClean="0"/>
              <a:t> to form the intact ribosome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union of the two subunits is driven by hydrolysis of GTP to GDP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dissociation of IF1, IF2, and IF3 accompanies the joining of the subunits to create the </a:t>
            </a:r>
            <a:r>
              <a:rPr lang="en-US" altLang="en-US" b="1" dirty="0" smtClean="0"/>
              <a:t>70S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initiation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complex</a:t>
            </a:r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7DFD614-A043-4398-92EC-4CA1FDE1C8F5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24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9.6 Initiation of bacterial translation.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3463" y="1917290"/>
            <a:ext cx="7566599" cy="2900687"/>
            <a:chOff x="793463" y="1917290"/>
            <a:chExt cx="7566599" cy="2900687"/>
          </a:xfrm>
        </p:grpSpPr>
        <p:pic>
          <p:nvPicPr>
            <p:cNvPr id="3" name="Picture 2" descr="09_06Figure-L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59"/>
            <a:stretch/>
          </p:blipFill>
          <p:spPr>
            <a:xfrm>
              <a:off x="793463" y="2036848"/>
              <a:ext cx="7566599" cy="27811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4013" y="1917290"/>
              <a:ext cx="3906049" cy="324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23535" y="1936306"/>
              <a:ext cx="275304" cy="354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31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Eukaryotic Translational Initiation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The eukaryotic 40S ribosomal subunit complexes with </a:t>
            </a:r>
            <a:r>
              <a:rPr lang="en-US" altLang="en-US" sz="2400" b="1" dirty="0" smtClean="0"/>
              <a:t>eukaryotic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initiation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factor</a:t>
            </a:r>
            <a:r>
              <a:rPr lang="en-US" altLang="en-US" sz="2400" dirty="0" smtClean="0"/>
              <a:t> (</a:t>
            </a:r>
            <a:r>
              <a:rPr lang="en-US" altLang="en-US" sz="2400" b="1" dirty="0" err="1" smtClean="0"/>
              <a:t>eIF</a:t>
            </a:r>
            <a:r>
              <a:rPr lang="en-US" altLang="en-US" sz="2400" dirty="0" smtClean="0"/>
              <a:t>) proteins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eIF1, eIF1A, and eIF3 bind the small subunit to form the </a:t>
            </a:r>
            <a:r>
              <a:rPr lang="en-US" altLang="en-US" sz="2400" dirty="0" err="1" smtClean="0"/>
              <a:t>preinitiation</a:t>
            </a:r>
            <a:r>
              <a:rPr lang="en-US" altLang="en-US" sz="2400" dirty="0" smtClean="0"/>
              <a:t> complex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preinitiation</a:t>
            </a:r>
            <a:r>
              <a:rPr lang="en-US" altLang="en-US" sz="2400" dirty="0" smtClean="0"/>
              <a:t> complex then joins with the initiator </a:t>
            </a:r>
            <a:r>
              <a:rPr lang="en-US" altLang="en-US" sz="2400" dirty="0" err="1" smtClean="0"/>
              <a:t>tRNA</a:t>
            </a:r>
            <a:r>
              <a:rPr lang="en-US" altLang="en-US" sz="2400" dirty="0" smtClean="0"/>
              <a:t> and eIF5</a:t>
            </a:r>
          </a:p>
        </p:txBody>
      </p:sp>
      <p:sp>
        <p:nvSpPr>
          <p:cNvPr id="706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C427B9D-3D4C-44E0-A9C8-DC694DE77745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26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 descr="09_08Figur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6"/>
          <a:stretch/>
        </p:blipFill>
        <p:spPr>
          <a:xfrm>
            <a:off x="855743" y="4458314"/>
            <a:ext cx="7339584" cy="230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Later Steps of Eukaryotic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mRNA joins the </a:t>
            </a:r>
            <a:r>
              <a:rPr lang="en-US" dirty="0" err="1" smtClean="0"/>
              <a:t>preinitiation</a:t>
            </a:r>
            <a:r>
              <a:rPr lang="en-US" dirty="0" smtClean="0"/>
              <a:t> complex to form the </a:t>
            </a:r>
            <a:r>
              <a:rPr lang="en-US" b="1" dirty="0" smtClean="0"/>
              <a:t>initiation</a:t>
            </a:r>
            <a:r>
              <a:rPr lang="en-US" dirty="0" smtClean="0"/>
              <a:t> </a:t>
            </a:r>
            <a:r>
              <a:rPr lang="en-US" b="1" dirty="0" smtClean="0"/>
              <a:t>complex</a:t>
            </a:r>
          </a:p>
          <a:p>
            <a:endParaRPr lang="en-US" dirty="0" smtClean="0"/>
          </a:p>
          <a:p>
            <a:r>
              <a:rPr lang="en-US" dirty="0" smtClean="0"/>
              <a:t>Once the initiation complex is formed, it uses </a:t>
            </a:r>
            <a:r>
              <a:rPr lang="en-US" b="1" dirty="0" smtClean="0"/>
              <a:t>scanning</a:t>
            </a:r>
            <a:r>
              <a:rPr lang="en-US" dirty="0" smtClean="0"/>
              <a:t> to move the small subunit along the 5</a:t>
            </a:r>
            <a:r>
              <a:rPr lang="en-US" dirty="0" smtClean="0">
                <a:sym typeface="Symbol" pitchFamily="84" charset="2"/>
              </a:rPr>
              <a:t></a:t>
            </a:r>
            <a:r>
              <a:rPr lang="en-US" dirty="0" smtClean="0"/>
              <a:t> UTR in search of the start codon</a:t>
            </a:r>
          </a:p>
          <a:p>
            <a:endParaRPr lang="en-US" dirty="0" smtClean="0"/>
          </a:p>
          <a:p>
            <a:r>
              <a:rPr lang="en-US" u="sng" dirty="0" smtClean="0"/>
              <a:t>Approximately 90% of eukaryotic mRNAs use the first </a:t>
            </a:r>
            <a:r>
              <a:rPr lang="en-US" b="1" u="sng" dirty="0" smtClean="0"/>
              <a:t>AUG </a:t>
            </a:r>
            <a:r>
              <a:rPr lang="en-US" u="sng" dirty="0" smtClean="0"/>
              <a:t>as the start codon</a:t>
            </a:r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5B0B0EE-EB4E-4F59-BBB4-7910E2A19E2C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27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Final Steps of Eukaryotic Initiation 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The correct start codon (AUG) can be located because it is embedded in a </a:t>
            </a:r>
            <a:r>
              <a:rPr lang="en-US" altLang="en-US" sz="2400" u="sng" dirty="0" smtClean="0"/>
              <a:t>consensus sequence</a:t>
            </a:r>
            <a:r>
              <a:rPr lang="en-US" altLang="en-US" sz="2400" dirty="0" smtClean="0"/>
              <a:t>: </a:t>
            </a:r>
            <a:br>
              <a:rPr lang="en-US" altLang="en-US" sz="2400" dirty="0" smtClean="0"/>
            </a:br>
            <a:r>
              <a:rPr lang="en-US" altLang="en-US" sz="2400" dirty="0" smtClean="0">
                <a:solidFill>
                  <a:srgbClr val="FF0000"/>
                </a:solidFill>
              </a:rPr>
              <a:t>5</a:t>
            </a:r>
            <a:r>
              <a:rPr lang="en-US" alt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</a:t>
            </a:r>
            <a:r>
              <a:rPr lang="en-US" altLang="en-US" sz="2400" dirty="0" smtClean="0">
                <a:solidFill>
                  <a:srgbClr val="FF0000"/>
                </a:solidFill>
              </a:rPr>
              <a:t>-ACC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AUG</a:t>
            </a:r>
            <a:r>
              <a:rPr lang="en-US" altLang="en-US" sz="2400" dirty="0" smtClean="0">
                <a:solidFill>
                  <a:srgbClr val="FF0000"/>
                </a:solidFill>
              </a:rPr>
              <a:t>G-3</a:t>
            </a:r>
            <a:r>
              <a:rPr lang="en-US" altLang="en-US" sz="2400" dirty="0" smtClean="0">
                <a:sym typeface="Symbol" panose="05050102010706020507" pitchFamily="18" charset="2"/>
              </a:rPr>
              <a:t>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sym typeface="Symbol" panose="05050102010706020507" pitchFamily="18" charset="2"/>
              </a:rPr>
              <a:t>(</a:t>
            </a:r>
            <a:r>
              <a:rPr lang="en-US" altLang="en-US" sz="2400" dirty="0" smtClean="0"/>
              <a:t>the </a:t>
            </a:r>
            <a:r>
              <a:rPr lang="en-US" altLang="en-US" sz="2400" b="1" dirty="0" err="1" smtClean="0"/>
              <a:t>Kozak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sequence</a:t>
            </a:r>
            <a:r>
              <a:rPr lang="en-US" altLang="en-US" sz="2400" dirty="0" smtClean="0"/>
              <a:t>)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Location of the start codon leads to recruitment of the 60S subunit to the complex, using energy from GTP hydrolysis, and the dissociation of the </a:t>
            </a:r>
            <a:r>
              <a:rPr lang="en-US" altLang="en-US" sz="2400" dirty="0" err="1" smtClean="0"/>
              <a:t>eIF</a:t>
            </a:r>
            <a:r>
              <a:rPr lang="en-US" altLang="en-US" sz="2400" dirty="0" smtClean="0"/>
              <a:t> proteins</a:t>
            </a:r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B2B6B46-55D9-4E1E-B1A4-9C44F590EF48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28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 descr="09_08Figur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5"/>
          <a:stretch/>
        </p:blipFill>
        <p:spPr>
          <a:xfrm>
            <a:off x="1610794" y="3856693"/>
            <a:ext cx="5436451" cy="3001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2" y="1825625"/>
            <a:ext cx="8856096" cy="4351338"/>
          </a:xfrm>
        </p:spPr>
        <p:txBody>
          <a:bodyPr/>
          <a:lstStyle/>
          <a:p>
            <a:pPr marL="25400" indent="0" algn="ctr">
              <a:buNone/>
            </a:pPr>
            <a:endParaRPr lang="en-US" sz="9600" b="1" dirty="0" smtClean="0"/>
          </a:p>
          <a:p>
            <a:pPr marL="25400" indent="0" algn="ctr">
              <a:buNone/>
            </a:pPr>
            <a:r>
              <a:rPr lang="en-US" sz="9600" b="1" dirty="0" smtClean="0"/>
              <a:t>ELONGATION</a:t>
            </a:r>
            <a:endParaRPr lang="en-US" sz="9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Amino Acid Structure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u="sng" dirty="0" smtClean="0"/>
              <a:t>All amino acids have a </a:t>
            </a:r>
            <a:r>
              <a:rPr lang="en-US" altLang="en-US" sz="2200" b="1" u="sng" dirty="0" smtClean="0"/>
              <a:t>central carbon</a:t>
            </a:r>
            <a:r>
              <a:rPr lang="en-US" altLang="en-US" sz="2200" u="sng" dirty="0" smtClean="0"/>
              <a:t>, an </a:t>
            </a:r>
            <a:r>
              <a:rPr lang="en-US" altLang="en-US" sz="2200" b="1" u="sng" dirty="0" smtClean="0"/>
              <a:t>amino group</a:t>
            </a:r>
            <a:r>
              <a:rPr lang="en-US" altLang="en-US" sz="2200" u="sng" dirty="0" smtClean="0"/>
              <a:t>, and a </a:t>
            </a:r>
            <a:r>
              <a:rPr lang="en-US" altLang="en-US" sz="2200" b="1" u="sng" dirty="0" smtClean="0"/>
              <a:t>carboxyl group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An enzyme of the ribosome catalyzes formation of a </a:t>
            </a:r>
            <a:r>
              <a:rPr lang="en-US" altLang="en-US" sz="2200" b="1" dirty="0" smtClean="0"/>
              <a:t>peptide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bond</a:t>
            </a:r>
            <a:r>
              <a:rPr lang="en-US" altLang="en-US" sz="2200" dirty="0" smtClean="0"/>
              <a:t> between the carboxyl group of one amino acid and the amino group of the next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The </a:t>
            </a:r>
            <a:r>
              <a:rPr lang="en-US" altLang="en-US" sz="2200" b="1" dirty="0" smtClean="0"/>
              <a:t>R-group</a:t>
            </a:r>
            <a:r>
              <a:rPr lang="en-US" altLang="en-US" sz="2200" dirty="0" smtClean="0"/>
              <a:t> of each amino acid is distinct; some are not charged, some are polar, and some are electrically charged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BB67D8D-F333-4BAF-B91A-BCF2AC248795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2" name="Picture 1" descr="2000px-AminoAcidball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94" y="3985401"/>
            <a:ext cx="4198471" cy="299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Polypeptide Elongation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Elongation begins with recruitment of </a:t>
            </a:r>
            <a:r>
              <a:rPr lang="en-US" altLang="en-US" b="1" dirty="0" smtClean="0"/>
              <a:t>elongation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factor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EF</a:t>
            </a:r>
            <a:r>
              <a:rPr lang="en-US" altLang="en-US" dirty="0" smtClean="0"/>
              <a:t>) proteins that use energy of GTP hydrolysis to:</a:t>
            </a:r>
          </a:p>
          <a:p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600" u="sng" dirty="0" smtClean="0"/>
              <a:t>Recruit charged </a:t>
            </a:r>
            <a:r>
              <a:rPr lang="en-US" altLang="en-US" sz="2600" u="sng" dirty="0" err="1" smtClean="0"/>
              <a:t>tRNAs</a:t>
            </a:r>
            <a:r>
              <a:rPr lang="en-US" altLang="en-US" sz="2600" u="sng" dirty="0" smtClean="0"/>
              <a:t> to the A site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sz="2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600" u="sng" dirty="0" smtClean="0"/>
              <a:t>Form peptide bonds</a:t>
            </a:r>
            <a:r>
              <a:rPr lang="en-US" altLang="en-US" sz="2600" dirty="0" smtClean="0"/>
              <a:t> between sequential amino acids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sz="2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600" u="sng" dirty="0" smtClean="0"/>
              <a:t>Translocate the ribosome in the 3</a:t>
            </a:r>
            <a:r>
              <a:rPr lang="en-US" altLang="en-US" sz="2600" u="sng" dirty="0" smtClean="0">
                <a:sym typeface="Symbol" panose="05050102010706020507" pitchFamily="18" charset="2"/>
              </a:rPr>
              <a:t></a:t>
            </a:r>
            <a:r>
              <a:rPr lang="en-US" altLang="en-US" sz="2600" u="sng" dirty="0" smtClean="0"/>
              <a:t> direction</a:t>
            </a:r>
            <a:r>
              <a:rPr lang="en-US" altLang="en-US" sz="2600" dirty="0" smtClean="0"/>
              <a:t> along </a:t>
            </a:r>
            <a:br>
              <a:rPr lang="en-US" altLang="en-US" sz="2600" dirty="0" smtClean="0"/>
            </a:br>
            <a:r>
              <a:rPr lang="en-US" altLang="en-US" sz="2600" dirty="0" smtClean="0"/>
              <a:t>the mRNA</a:t>
            </a: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907CE87-D1E4-4ACF-BCD6-3BD55B33859E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30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Polypeptide Elongation in Bacteria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Several different EFs and other ribosomal proteins carry out elongation in a series of steps</a:t>
            </a:r>
          </a:p>
          <a:p>
            <a:endParaRPr lang="en-US" altLang="en-US" sz="1200" dirty="0" smtClean="0"/>
          </a:p>
          <a:p>
            <a:r>
              <a:rPr lang="en-US" altLang="en-US" sz="2600" dirty="0" smtClean="0"/>
              <a:t>Charged </a:t>
            </a:r>
            <a:r>
              <a:rPr lang="en-US" altLang="en-US" sz="2600" dirty="0" err="1" smtClean="0"/>
              <a:t>tRNAs</a:t>
            </a:r>
            <a:r>
              <a:rPr lang="en-US" altLang="en-US" sz="2600" dirty="0" smtClean="0"/>
              <a:t> affiliated with EF-</a:t>
            </a:r>
            <a:r>
              <a:rPr lang="en-US" altLang="en-US" sz="2600" dirty="0" err="1" smtClean="0"/>
              <a:t>Tu</a:t>
            </a:r>
            <a:r>
              <a:rPr lang="en-US" altLang="en-US" sz="2600" dirty="0" smtClean="0"/>
              <a:t> and GTP inspect the open A site; </a:t>
            </a:r>
            <a:r>
              <a:rPr lang="en-US" altLang="en-US" sz="2600" u="sng" dirty="0" smtClean="0"/>
              <a:t>the </a:t>
            </a:r>
            <a:r>
              <a:rPr lang="en-US" altLang="en-US" sz="2600" u="sng" dirty="0" err="1" smtClean="0"/>
              <a:t>tRNA</a:t>
            </a:r>
            <a:r>
              <a:rPr lang="en-US" altLang="en-US" sz="2600" u="sng" dirty="0" smtClean="0"/>
              <a:t> with the correct anticodon sequence enters the A site</a:t>
            </a:r>
          </a:p>
          <a:p>
            <a:endParaRPr lang="en-US" altLang="en-US" sz="1200" dirty="0" smtClean="0"/>
          </a:p>
          <a:p>
            <a:r>
              <a:rPr lang="en-US" altLang="en-US" sz="2600" u="sng" dirty="0" err="1" smtClean="0"/>
              <a:t>tRNA</a:t>
            </a:r>
            <a:r>
              <a:rPr lang="en-US" altLang="en-US" sz="2600" u="sng" dirty="0" smtClean="0"/>
              <a:t> pairs with the mRNA codon and hydrolysis of GTP releases EF-</a:t>
            </a:r>
            <a:r>
              <a:rPr lang="en-US" altLang="en-US" sz="2600" u="sng" dirty="0" err="1" smtClean="0"/>
              <a:t>Tu</a:t>
            </a:r>
            <a:r>
              <a:rPr lang="en-US" altLang="en-US" sz="2600" u="sng" dirty="0" smtClean="0"/>
              <a:t>-GDP from </a:t>
            </a:r>
            <a:r>
              <a:rPr lang="en-US" altLang="en-US" sz="2600" u="sng" dirty="0" err="1" smtClean="0"/>
              <a:t>tRNA</a:t>
            </a:r>
            <a:endParaRPr lang="en-US" altLang="en-US" sz="2600" u="sng" dirty="0" smtClean="0"/>
          </a:p>
          <a:p>
            <a:endParaRPr lang="en-US" altLang="en-US" sz="1200" u="sng" dirty="0" smtClean="0"/>
          </a:p>
          <a:p>
            <a:r>
              <a:rPr lang="en-US" altLang="en-US" sz="2600" u="sng" dirty="0" err="1" smtClean="0"/>
              <a:t>Peptidyl</a:t>
            </a:r>
            <a:r>
              <a:rPr lang="en-US" altLang="en-US" sz="2600" u="sng" dirty="0" smtClean="0"/>
              <a:t> </a:t>
            </a:r>
            <a:r>
              <a:rPr lang="en-US" altLang="en-US" sz="2600" u="sng" dirty="0" err="1" smtClean="0"/>
              <a:t>transferase</a:t>
            </a:r>
            <a:r>
              <a:rPr lang="en-US" altLang="en-US" sz="2600" u="sng" dirty="0" smtClean="0"/>
              <a:t> catalyzes peptide bond formation </a:t>
            </a:r>
            <a:r>
              <a:rPr lang="en-US" altLang="en-US" sz="2600" dirty="0" smtClean="0"/>
              <a:t>between amino acids at the P and A sites, elongating the polypeptide and transferring it to the </a:t>
            </a:r>
            <a:r>
              <a:rPr lang="en-US" altLang="en-US" sz="2600" dirty="0" err="1" smtClean="0"/>
              <a:t>tRNA</a:t>
            </a:r>
            <a:r>
              <a:rPr lang="en-US" altLang="en-US" sz="2600" dirty="0" smtClean="0"/>
              <a:t> at the A site</a:t>
            </a:r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224128E-69FB-435C-B526-CFF1856BF98A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31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6" y="214789"/>
            <a:ext cx="6930513" cy="64414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9.9 Bacterial Translation Elongation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Additional Steps of Elongation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u="sng" dirty="0" err="1" smtClean="0"/>
              <a:t>tRNA</a:t>
            </a:r>
            <a:r>
              <a:rPr lang="en-US" altLang="en-US" u="sng" dirty="0" smtClean="0"/>
              <a:t> from the P site then exits through the E site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Using GTP hydrolysis</a:t>
            </a:r>
            <a:r>
              <a:rPr lang="en-US" altLang="en-US" dirty="0" smtClean="0"/>
              <a:t>, EF-G </a:t>
            </a:r>
            <a:r>
              <a:rPr lang="en-US" altLang="en-US" dirty="0" err="1" smtClean="0"/>
              <a:t>translocates</a:t>
            </a:r>
            <a:r>
              <a:rPr lang="en-US" altLang="en-US" dirty="0" smtClean="0"/>
              <a:t> the </a:t>
            </a:r>
            <a:r>
              <a:rPr lang="en-US" altLang="en-US" u="sng" dirty="0" smtClean="0"/>
              <a:t>ribosome, moving it three nucleotides toward the 3</a:t>
            </a:r>
            <a:r>
              <a:rPr lang="en-US" altLang="en-US" u="sng" dirty="0" smtClean="0">
                <a:sym typeface="Symbol" panose="05050102010706020507" pitchFamily="18" charset="2"/>
              </a:rPr>
              <a:t></a:t>
            </a:r>
            <a:r>
              <a:rPr lang="en-US" altLang="en-US" u="sng" dirty="0" smtClean="0"/>
              <a:t> </a:t>
            </a:r>
            <a:r>
              <a:rPr lang="en-US" altLang="en-US" dirty="0" smtClean="0"/>
              <a:t>end of the mRNA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This moves the </a:t>
            </a:r>
            <a:r>
              <a:rPr lang="en-US" altLang="en-US" u="sng" dirty="0" err="1" smtClean="0"/>
              <a:t>tRNA</a:t>
            </a:r>
            <a:r>
              <a:rPr lang="en-US" altLang="en-US" u="sng" dirty="0" smtClean="0"/>
              <a:t> at the A site to the P site </a:t>
            </a:r>
            <a:r>
              <a:rPr lang="en-US" altLang="en-US" dirty="0" smtClean="0"/>
              <a:t>and opens the A site for the next charged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carrying the correct anticodon</a:t>
            </a:r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9510E98-D6F4-4FD6-97D5-6EFBE18DF2FE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33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9.9 Bacterial Translation Elongation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83792"/>
            <a:ext cx="8546592" cy="40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0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Elongation of Eukaryotic and Archaeal Polypeptides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Distinct elongation factors carry out elongation in eukaryotes and </a:t>
            </a:r>
            <a:r>
              <a:rPr lang="en-US" altLang="en-US" dirty="0" err="1" smtClean="0"/>
              <a:t>archaea</a:t>
            </a:r>
            <a:r>
              <a:rPr lang="en-US" altLang="en-US" dirty="0" smtClean="0"/>
              <a:t> and the steps are similar to those of bacteria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Based on sequence, </a:t>
            </a:r>
            <a:r>
              <a:rPr lang="en-US" altLang="en-US" dirty="0" err="1" smtClean="0"/>
              <a:t>archaeal</a:t>
            </a:r>
            <a:r>
              <a:rPr lang="en-US" altLang="en-US" dirty="0" smtClean="0"/>
              <a:t> and eukaryotic EF homologs are more alike than </a:t>
            </a:r>
            <a:r>
              <a:rPr lang="en-US" altLang="en-US" dirty="0" err="1" smtClean="0"/>
              <a:t>archaeal</a:t>
            </a:r>
            <a:r>
              <a:rPr lang="en-US" altLang="en-US" dirty="0" smtClean="0"/>
              <a:t> and bacterial EFs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This sequence comparison reinforces the conclusion that eukaryotes and </a:t>
            </a:r>
            <a:r>
              <a:rPr lang="en-US" altLang="en-US" u="sng" dirty="0" err="1" smtClean="0"/>
              <a:t>archaea</a:t>
            </a:r>
            <a:r>
              <a:rPr lang="en-US" altLang="en-US" u="sng" dirty="0" smtClean="0"/>
              <a:t> are more closely related to one another than either is to bacteria</a:t>
            </a:r>
          </a:p>
        </p:txBody>
      </p:sp>
      <p:sp>
        <p:nvSpPr>
          <p:cNvPr id="972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9B863A3-0B6D-4E70-B100-DF728B4343D3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35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2" y="1825625"/>
            <a:ext cx="8856096" cy="4351338"/>
          </a:xfrm>
        </p:spPr>
        <p:txBody>
          <a:bodyPr/>
          <a:lstStyle/>
          <a:p>
            <a:pPr marL="25400" indent="0" algn="ctr">
              <a:buNone/>
            </a:pPr>
            <a:endParaRPr lang="en-US" sz="9600" b="1" dirty="0" smtClean="0"/>
          </a:p>
          <a:p>
            <a:pPr marL="25400" indent="0" algn="ctr">
              <a:buNone/>
            </a:pPr>
            <a:r>
              <a:rPr lang="en-US" sz="9600" b="1" dirty="0" smtClean="0"/>
              <a:t>TERMINATION</a:t>
            </a:r>
            <a:endParaRPr lang="en-US" sz="9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2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Translation Termination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u="sng" dirty="0" smtClean="0"/>
              <a:t>elongation cycle continues until one of the three stop codons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UAA, UAG, UGA</a:t>
            </a:r>
            <a:r>
              <a:rPr lang="en-US" altLang="en-US" dirty="0" smtClean="0"/>
              <a:t>) </a:t>
            </a:r>
            <a:r>
              <a:rPr lang="en-US" altLang="en-US" u="sng" dirty="0" smtClean="0"/>
              <a:t>enters the A site </a:t>
            </a:r>
            <a:r>
              <a:rPr lang="en-US" altLang="en-US" dirty="0" smtClean="0"/>
              <a:t>of the ribosome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All organisms use </a:t>
            </a:r>
            <a:r>
              <a:rPr lang="en-US" altLang="en-US" b="1" dirty="0" smtClean="0"/>
              <a:t>release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factors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RF</a:t>
            </a:r>
            <a:r>
              <a:rPr lang="en-US" altLang="en-US" dirty="0" smtClean="0"/>
              <a:t>) to bind a stop codon in the A site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The polypeptide bound to the </a:t>
            </a:r>
            <a:r>
              <a:rPr lang="en-US" altLang="en-US" u="sng" dirty="0" err="1" smtClean="0"/>
              <a:t>tRNA</a:t>
            </a:r>
            <a:r>
              <a:rPr lang="en-US" altLang="en-US" u="sng" dirty="0" smtClean="0"/>
              <a:t> at the P site is then released while the RF is ejected and the ribosomal subunits separate</a:t>
            </a:r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B57707A-DB79-48F3-9AED-BC8824B80588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37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10Figur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/>
        </p:blipFill>
        <p:spPr>
          <a:xfrm>
            <a:off x="2581983" y="508727"/>
            <a:ext cx="3954633" cy="57368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9.10 Termination of translation by release </a:t>
            </a:r>
            <a:r>
              <a:rPr lang="en-US" dirty="0" smtClean="0"/>
              <a:t>factor (</a:t>
            </a:r>
            <a:r>
              <a:rPr lang="en-US" dirty="0" err="1"/>
              <a:t>eRF</a:t>
            </a:r>
            <a:r>
              <a:rPr lang="en-US" dirty="0"/>
              <a:t>) proteins.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10Figure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8"/>
          <a:stretch/>
        </p:blipFill>
        <p:spPr>
          <a:xfrm>
            <a:off x="2601293" y="2092069"/>
            <a:ext cx="3950940" cy="27923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9.10 Termination of translation by release </a:t>
            </a:r>
            <a:r>
              <a:rPr lang="en-US" dirty="0" smtClean="0"/>
              <a:t>factor (</a:t>
            </a:r>
            <a:r>
              <a:rPr lang="en-US" dirty="0" err="1"/>
              <a:t>eRF</a:t>
            </a:r>
            <a:r>
              <a:rPr lang="en-US" dirty="0"/>
              <a:t>) proteins.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Polypeptide and Transcript Structure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Polypeptides are strings of amino acids that are assembled by ribosomes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Ribosomes are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machines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that contain multiple ribosomal RNAs (</a:t>
            </a:r>
            <a:r>
              <a:rPr lang="en-US" altLang="ja-JP" dirty="0" err="1" smtClean="0"/>
              <a:t>rRNAs</a:t>
            </a:r>
            <a:r>
              <a:rPr lang="en-US" altLang="ja-JP" dirty="0" smtClean="0"/>
              <a:t>) and proteins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Ribosomes translate mRNA in the 5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-to-3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 direction, reading each triplet codon and assembling the amino acids in the order specified by the codons</a:t>
            </a:r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59B7E26-31F4-4DD7-8C87-619F995CE763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Release Factors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 </a:t>
            </a:r>
            <a:r>
              <a:rPr lang="en-US" altLang="en-US" b="1" dirty="0" smtClean="0"/>
              <a:t>bacteria there are several release factors</a:t>
            </a:r>
            <a:r>
              <a:rPr lang="en-US" altLang="en-US" dirty="0" smtClean="0"/>
              <a:t>. The </a:t>
            </a:r>
            <a:r>
              <a:rPr lang="en-US" altLang="en-US" dirty="0" smtClean="0"/>
              <a:t>release factor RF1 recognizes UAG and UAA and RF2 recognizes UAA and UGA, while RF3 recycles RF1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Eukaryotic and </a:t>
            </a:r>
            <a:r>
              <a:rPr lang="en-US" altLang="en-US" b="1" dirty="0" err="1" smtClean="0"/>
              <a:t>archaeal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termination is accomplished by a </a:t>
            </a:r>
            <a:r>
              <a:rPr lang="en-US" altLang="en-US" b="1" dirty="0" smtClean="0"/>
              <a:t>single release factor eRF1 </a:t>
            </a:r>
            <a:r>
              <a:rPr lang="en-US" altLang="en-US" dirty="0" smtClean="0"/>
              <a:t>in eukaryotes and aRF1 in archaea, each of which recognizes all three stop codons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Eukaryotes have a second release factor that recycles eRF1</a:t>
            </a: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CC1280F-28AA-43CC-882F-74D6BE25F356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Translation and Transcription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Translation is an active and ongoing process that works highly </a:t>
            </a:r>
            <a:r>
              <a:rPr lang="en-US" altLang="en-US" dirty="0" smtClean="0"/>
              <a:t>efficiently</a:t>
            </a:r>
          </a:p>
          <a:p>
            <a:endParaRPr lang="en-US" altLang="en-US" dirty="0"/>
          </a:p>
          <a:p>
            <a:r>
              <a:rPr lang="en-US" altLang="en-US" u="sng" dirty="0" smtClean="0"/>
              <a:t>In </a:t>
            </a:r>
            <a:r>
              <a:rPr lang="en-US" altLang="en-US" u="sng" dirty="0" smtClean="0"/>
              <a:t>bacteria, the coupling of transcription and translation</a:t>
            </a:r>
            <a:r>
              <a:rPr lang="en-US" altLang="en-US" dirty="0" smtClean="0"/>
              <a:t> allows ribosomes to begin translating mRNAs that have not yet been completed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In eukaryotes, mRNAs are produced in the nucleus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Eukaryotic mRNAs must be processed to form mature mRNAs and then exported to the cytoplasm for translation</a:t>
            </a:r>
          </a:p>
        </p:txBody>
      </p:sp>
      <p:sp>
        <p:nvSpPr>
          <p:cNvPr id="1177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BBC39D1-5E62-4743-A57C-D91CDB555EA1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41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Translation of Bacterial Polycistronic mRNA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Each polypeptide-producing gene </a:t>
            </a:r>
            <a:r>
              <a:rPr lang="en-US" altLang="en-US" b="1" dirty="0" smtClean="0"/>
              <a:t>in eukaryotes produces </a:t>
            </a:r>
            <a:r>
              <a:rPr lang="en-US" altLang="en-US" b="1" dirty="0" err="1" smtClean="0"/>
              <a:t>monocistronic</a:t>
            </a:r>
            <a:r>
              <a:rPr lang="en-US" altLang="en-US" b="1" dirty="0" smtClean="0"/>
              <a:t> mRNA</a:t>
            </a:r>
            <a:r>
              <a:rPr lang="en-US" altLang="en-US" dirty="0" smtClean="0"/>
              <a:t>, an RNA that directs synthesis of a </a:t>
            </a:r>
            <a:r>
              <a:rPr lang="en-US" altLang="en-US" b="1" dirty="0" smtClean="0"/>
              <a:t>single kind of polypeptide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Groups of </a:t>
            </a:r>
            <a:r>
              <a:rPr lang="en-US" altLang="en-US" b="1" dirty="0" smtClean="0"/>
              <a:t>bacterial and </a:t>
            </a:r>
            <a:r>
              <a:rPr lang="en-US" altLang="en-US" b="1" dirty="0" err="1" smtClean="0"/>
              <a:t>archaeal</a:t>
            </a:r>
            <a:r>
              <a:rPr lang="en-US" altLang="en-US" b="1" dirty="0" smtClean="0"/>
              <a:t> genes</a:t>
            </a:r>
            <a:r>
              <a:rPr lang="en-US" altLang="en-US" dirty="0" smtClean="0"/>
              <a:t>, called operons, often share a single promoter and produce </a:t>
            </a:r>
            <a:r>
              <a:rPr lang="en-US" altLang="en-US" b="1" dirty="0" err="1" smtClean="0"/>
              <a:t>polycistronic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mRNAs</a:t>
            </a:r>
            <a:r>
              <a:rPr lang="en-US" altLang="en-US" dirty="0" smtClean="0"/>
              <a:t> that lead to </a:t>
            </a:r>
            <a:r>
              <a:rPr lang="en-US" altLang="en-US" b="1" dirty="0" smtClean="0"/>
              <a:t>synthesis of several different proteins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genes of operons function in the same metabolic pathway and are regulated as a unit</a:t>
            </a:r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1F7C7DE-8BC0-4368-8313-3D28852174BE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Polycistronic mRNA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en-US" sz="2600" dirty="0" err="1" smtClean="0"/>
              <a:t>Polycistronic</a:t>
            </a:r>
            <a:r>
              <a:rPr lang="en-US" altLang="en-US" sz="2600" dirty="0" smtClean="0"/>
              <a:t> mRNAs contain multiple polypeptide-producing </a:t>
            </a:r>
            <a:r>
              <a:rPr lang="en-US" altLang="en-US" sz="2600" u="sng" dirty="0" smtClean="0"/>
              <a:t>segments, each with a translation-initiating region</a:t>
            </a:r>
          </a:p>
          <a:p>
            <a:pPr>
              <a:spcAft>
                <a:spcPts val="0"/>
              </a:spcAft>
            </a:pPr>
            <a:endParaRPr lang="en-US" altLang="en-US" sz="1200" dirty="0" smtClean="0"/>
          </a:p>
          <a:p>
            <a:pPr>
              <a:spcAft>
                <a:spcPts val="0"/>
              </a:spcAft>
            </a:pPr>
            <a:r>
              <a:rPr lang="en-US" altLang="en-US" sz="2600" dirty="0" smtClean="0"/>
              <a:t>In all but leaderless </a:t>
            </a:r>
            <a:r>
              <a:rPr lang="en-US" altLang="en-US" sz="2600" b="1" dirty="0" err="1" smtClean="0"/>
              <a:t>archaeal</a:t>
            </a:r>
            <a:r>
              <a:rPr lang="en-US" altLang="en-US" sz="2600" b="1" dirty="0" smtClean="0"/>
              <a:t> mRNAs, the translation-initiating region contains a Shine–</a:t>
            </a:r>
            <a:r>
              <a:rPr lang="en-US" altLang="en-US" sz="2600" b="1" dirty="0" err="1" smtClean="0"/>
              <a:t>Dalgarno</a:t>
            </a:r>
            <a:r>
              <a:rPr lang="en-US" altLang="en-US" sz="2600" b="1" dirty="0" smtClean="0"/>
              <a:t> site and start and stop codons</a:t>
            </a:r>
          </a:p>
          <a:p>
            <a:pPr>
              <a:spcAft>
                <a:spcPts val="0"/>
              </a:spcAft>
            </a:pPr>
            <a:endParaRPr lang="en-US" altLang="en-US" sz="1200" dirty="0" smtClean="0"/>
          </a:p>
          <a:p>
            <a:pPr>
              <a:spcAft>
                <a:spcPts val="0"/>
              </a:spcAft>
            </a:pPr>
            <a:r>
              <a:rPr lang="en-US" altLang="en-US" sz="2600" dirty="0" smtClean="0"/>
              <a:t>An </a:t>
            </a:r>
            <a:r>
              <a:rPr lang="en-US" altLang="en-US" sz="2600" u="sng" dirty="0" err="1" smtClean="0"/>
              <a:t>intercistronic</a:t>
            </a:r>
            <a:r>
              <a:rPr lang="en-US" altLang="en-US" sz="2600" u="sng" dirty="0" smtClean="0"/>
              <a:t> spacer sequence that is not translated separates the segments</a:t>
            </a:r>
          </a:p>
          <a:p>
            <a:pPr>
              <a:spcAft>
                <a:spcPts val="0"/>
              </a:spcAft>
            </a:pPr>
            <a:endParaRPr lang="en-US" altLang="en-US" sz="1200" dirty="0" smtClean="0"/>
          </a:p>
          <a:p>
            <a:pPr>
              <a:spcAft>
                <a:spcPts val="0"/>
              </a:spcAft>
            </a:pPr>
            <a:r>
              <a:rPr lang="en-US" altLang="en-US" sz="2600" dirty="0" smtClean="0"/>
              <a:t>When the spacer sequences are short (</a:t>
            </a:r>
            <a:r>
              <a:rPr lang="en-US" altLang="en-US" sz="2600" dirty="0" smtClean="0">
                <a:sym typeface="Symbol" panose="05050102010706020507" pitchFamily="18" charset="2"/>
              </a:rPr>
              <a:t>a few nucleotides long</a:t>
            </a:r>
            <a:r>
              <a:rPr lang="en-US" altLang="en-US" sz="2600" dirty="0" smtClean="0"/>
              <a:t>), intact ribosomes may proceed to the next start codon after finishing translation of the previous segment</a:t>
            </a:r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F3AADE3-BAEA-4446-A79A-E33DA92B66ED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1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26792"/>
            <a:ext cx="8546592" cy="18044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9.12 </a:t>
            </a:r>
            <a:r>
              <a:rPr lang="en-US" dirty="0" err="1"/>
              <a:t>Polycistronic</a:t>
            </a:r>
            <a:r>
              <a:rPr lang="en-US" dirty="0"/>
              <a:t> mRNA.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9.4 The Genetic Code Translates Messenger RNA into Polypeptide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term </a:t>
            </a:r>
            <a:r>
              <a:rPr lang="ja-JP" altLang="en-US" dirty="0" smtClean="0"/>
              <a:t>“</a:t>
            </a:r>
            <a:r>
              <a:rPr lang="en-US" altLang="ja-JP" u="sng" dirty="0" smtClean="0"/>
              <a:t>genetic code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describes the correspondence between </a:t>
            </a:r>
            <a:r>
              <a:rPr lang="en-US" altLang="ja-JP" u="sng" dirty="0" smtClean="0"/>
              <a:t>mRNA codon sequences </a:t>
            </a:r>
            <a:r>
              <a:rPr lang="en-US" altLang="ja-JP" dirty="0" smtClean="0"/>
              <a:t>and the </a:t>
            </a:r>
            <a:r>
              <a:rPr lang="en-US" altLang="ja-JP" u="sng" dirty="0" smtClean="0"/>
              <a:t>amino acid sequences </a:t>
            </a:r>
            <a:r>
              <a:rPr lang="en-US" altLang="ja-JP" dirty="0" smtClean="0"/>
              <a:t>of the resulting polypeptides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Transfer RNAs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tRNAs</a:t>
            </a:r>
            <a:r>
              <a:rPr lang="en-US" altLang="en-US" dirty="0" smtClean="0"/>
              <a:t>) are </a:t>
            </a:r>
            <a:r>
              <a:rPr lang="en-US" altLang="en-US" dirty="0" smtClean="0"/>
              <a:t>adaptor molecules that interpret and then act on information carried in </a:t>
            </a:r>
            <a:r>
              <a:rPr lang="en-US" altLang="en-US" dirty="0" smtClean="0"/>
              <a:t>mRNA. They </a:t>
            </a:r>
            <a:r>
              <a:rPr lang="en-US" altLang="en-US" dirty="0" smtClean="0"/>
              <a:t>have </a:t>
            </a:r>
            <a:r>
              <a:rPr lang="en-US" altLang="en-US" u="sng" dirty="0" smtClean="0"/>
              <a:t>anticodon sequences complementary to mRNA codons</a:t>
            </a:r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DD0EDFA-3A43-4E78-8FE3-F5AD68638AE4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45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Triplet Code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Groups of three consecutive nucleotides 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codons</a:t>
            </a:r>
            <a:r>
              <a:rPr lang="en-US" altLang="en-US" dirty="0" smtClean="0"/>
              <a:t>) in an mRNA each </a:t>
            </a:r>
            <a:r>
              <a:rPr lang="en-US" altLang="en-US" u="sng" dirty="0" smtClean="0"/>
              <a:t>correspond to one amino acid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genetic code contains </a:t>
            </a:r>
            <a:r>
              <a:rPr lang="en-US" altLang="en-US" u="sng" dirty="0" smtClean="0"/>
              <a:t>64 different codons</a:t>
            </a:r>
            <a:r>
              <a:rPr lang="en-US" altLang="en-US" dirty="0" smtClean="0"/>
              <a:t>; with </a:t>
            </a:r>
            <a:r>
              <a:rPr lang="en-US" altLang="en-US" u="sng" dirty="0" smtClean="0"/>
              <a:t>only 20 common amino acids</a:t>
            </a:r>
            <a:r>
              <a:rPr lang="en-US" altLang="en-US" dirty="0" smtClean="0"/>
              <a:t>, this leads to </a:t>
            </a:r>
            <a:r>
              <a:rPr lang="en-US" altLang="en-US" b="1" i="1" dirty="0" smtClean="0"/>
              <a:t>redundancy</a:t>
            </a:r>
            <a:r>
              <a:rPr lang="en-US" altLang="en-US" dirty="0" smtClean="0"/>
              <a:t>—some amino acids are specified by more than one codon</a:t>
            </a:r>
          </a:p>
        </p:txBody>
      </p:sp>
      <p:sp>
        <p:nvSpPr>
          <p:cNvPr id="1280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E69B743-8C83-493E-94D2-D87262A83CBA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46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90F6423-0855-45C3-9F57-3DE6E12DE456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0" y="674092"/>
            <a:ext cx="7142545" cy="5506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Genetic Code Displays Third-Base Wobble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triplet genetic code, with 64 combinations, provides enough variety to code 20 amino acids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61 codons specify amino acids</a:t>
            </a:r>
            <a:r>
              <a:rPr lang="en-US" altLang="en-US" dirty="0" smtClean="0"/>
              <a:t>, and </a:t>
            </a:r>
            <a:r>
              <a:rPr lang="en-US" altLang="en-US" u="sng" dirty="0" smtClean="0"/>
              <a:t>3 are stop codons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All amino acids except methionine </a:t>
            </a:r>
            <a:r>
              <a:rPr lang="en-US" altLang="en-US" u="sng" dirty="0" smtClean="0"/>
              <a:t>(Met) and </a:t>
            </a:r>
            <a:r>
              <a:rPr lang="en-US" altLang="en-US" u="sng" dirty="0" smtClean="0"/>
              <a:t>tryptophan </a:t>
            </a:r>
            <a:r>
              <a:rPr lang="en-US" altLang="en-US" u="sng" dirty="0" smtClean="0"/>
              <a:t>(</a:t>
            </a:r>
            <a:r>
              <a:rPr lang="en-US" altLang="en-US" u="sng" dirty="0" err="1" smtClean="0"/>
              <a:t>Trp</a:t>
            </a:r>
            <a:r>
              <a:rPr lang="en-US" altLang="en-US" u="sng" dirty="0" smtClean="0"/>
              <a:t>) are </a:t>
            </a:r>
            <a:r>
              <a:rPr lang="en-US" altLang="en-US" u="sng" dirty="0" smtClean="0"/>
              <a:t>specified by at least two codons, called </a:t>
            </a:r>
            <a:r>
              <a:rPr lang="en-US" altLang="en-US" b="1" u="sng" dirty="0" smtClean="0"/>
              <a:t>synonymous</a:t>
            </a:r>
            <a:r>
              <a:rPr lang="en-US" altLang="en-US" u="sng" dirty="0" smtClean="0"/>
              <a:t> </a:t>
            </a:r>
            <a:r>
              <a:rPr lang="en-US" altLang="en-US" b="1" u="sng" dirty="0" smtClean="0"/>
              <a:t>codons</a:t>
            </a:r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A2094A6-B547-454C-B587-B37D75324504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1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210312"/>
            <a:ext cx="643128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9.13 The genetic code.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20507964">
            <a:off x="2602062" y="6530388"/>
            <a:ext cx="944796" cy="2323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139298">
            <a:off x="7790696" y="3221827"/>
            <a:ext cx="1130658" cy="247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0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210312"/>
            <a:ext cx="416966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9.2 Translation overview.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Third-Base Wobble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err="1" smtClean="0"/>
              <a:t>tRNA</a:t>
            </a:r>
            <a:r>
              <a:rPr lang="en-US" altLang="en-US" u="sng" dirty="0" smtClean="0"/>
              <a:t> molecules with different anticodons for the same amino acids are called </a:t>
            </a:r>
            <a:r>
              <a:rPr lang="en-US" altLang="en-US" b="1" u="sng" dirty="0" err="1" smtClean="0"/>
              <a:t>isoaccepting</a:t>
            </a:r>
            <a:r>
              <a:rPr lang="en-US" altLang="en-US" u="sng" dirty="0" smtClean="0"/>
              <a:t> </a:t>
            </a:r>
            <a:r>
              <a:rPr lang="en-US" altLang="en-US" b="1" u="sng" dirty="0" err="1" smtClean="0"/>
              <a:t>tRNAs</a:t>
            </a:r>
            <a:endParaRPr lang="en-US" altLang="en-US" b="1" u="sng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Though there are 61 different codons that specify amino acids, most genomes have 30 to 50 different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genes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 relaxation of the strict complementary base-pairing rules at the third base of the codon is called </a:t>
            </a:r>
            <a:r>
              <a:rPr lang="en-US" altLang="en-US" b="1" dirty="0" smtClean="0"/>
              <a:t>third-base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wobble</a:t>
            </a:r>
            <a:endParaRPr lang="en-US" altLang="en-US" dirty="0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A5BCFFE-2B4A-4E4A-89BD-E34D6A3912B5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1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84632"/>
            <a:ext cx="8546592" cy="58887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9.14 Codon–anticodon pairing.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7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Third-Base Wobble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Most synonymous codons can be grouped into pairs that differ only in the third base</a:t>
            </a:r>
            <a:r>
              <a:rPr lang="en-US" dirty="0" smtClean="0"/>
              <a:t>; the pairs either both carry a purine (A or G) or both carry a pyrimidine </a:t>
            </a:r>
            <a:br>
              <a:rPr lang="en-US" dirty="0" smtClean="0"/>
            </a:br>
            <a:r>
              <a:rPr lang="en-US" dirty="0" smtClean="0"/>
              <a:t>(C or U)</a:t>
            </a:r>
          </a:p>
          <a:p>
            <a:endParaRPr lang="en-US" dirty="0" smtClean="0"/>
          </a:p>
          <a:p>
            <a:r>
              <a:rPr lang="en-US" u="sng" dirty="0" smtClean="0"/>
              <a:t>Third-base wobble occurs through flexible pairing at the 3</a:t>
            </a:r>
            <a:r>
              <a:rPr lang="en-US" u="sng" dirty="0" smtClean="0">
                <a:sym typeface="Symbol" pitchFamily="84" charset="2"/>
              </a:rPr>
              <a:t></a:t>
            </a:r>
            <a:r>
              <a:rPr lang="en-US" u="sng" dirty="0" smtClean="0"/>
              <a:t>-most nucleotide of the codon and the 5</a:t>
            </a:r>
            <a:r>
              <a:rPr lang="en-US" u="sng" dirty="0" smtClean="0">
                <a:sym typeface="Symbol" pitchFamily="84" charset="2"/>
              </a:rPr>
              <a:t></a:t>
            </a:r>
            <a:r>
              <a:rPr lang="en-US" u="sng" dirty="0" smtClean="0"/>
              <a:t>-most nucleotide of the anticodon</a:t>
            </a:r>
          </a:p>
          <a:p>
            <a:endParaRPr lang="en-US" dirty="0" smtClean="0"/>
          </a:p>
          <a:p>
            <a:r>
              <a:rPr lang="en-US" dirty="0" smtClean="0"/>
              <a:t>However, a pyrimidine must still base-pair with a purine</a:t>
            </a:r>
          </a:p>
        </p:txBody>
      </p:sp>
      <p:sp>
        <p:nvSpPr>
          <p:cNvPr id="1402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BCFA8C7-D2BD-49C4-96DF-DA8D70C424DE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06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00328"/>
            <a:ext cx="8546592" cy="46573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9.6 Third-Base Wobble Pairing between </a:t>
            </a:r>
            <a:r>
              <a:rPr lang="en-US" dirty="0" smtClean="0"/>
              <a:t>Codon and </a:t>
            </a:r>
            <a:r>
              <a:rPr lang="en-US" dirty="0"/>
              <a:t>Anticodon Nucleotides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5537" y="5279695"/>
            <a:ext cx="456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modified nucleotide </a:t>
            </a:r>
            <a:r>
              <a:rPr lang="en-US" dirty="0" err="1" smtClean="0"/>
              <a:t>inosine</a:t>
            </a:r>
            <a:r>
              <a:rPr lang="en-US" dirty="0" smtClean="0"/>
              <a:t>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9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1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210312"/>
            <a:ext cx="797966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9.15 Effect of wobble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8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Charging tRNA Molecules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tRNA</a:t>
            </a:r>
            <a:r>
              <a:rPr lang="en-US" altLang="en-US" dirty="0" smtClean="0"/>
              <a:t> molecules are transcribed from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genes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Correct charging of each </a:t>
            </a:r>
            <a:r>
              <a:rPr lang="en-US" altLang="en-US" dirty="0" err="1" smtClean="0"/>
              <a:t>tRNA</a:t>
            </a:r>
            <a:r>
              <a:rPr lang="en-US" altLang="en-US" dirty="0" smtClean="0"/>
              <a:t> molecule is crucial for the integrity of the genetic code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Enzymes called </a:t>
            </a:r>
            <a:r>
              <a:rPr lang="en-US" altLang="en-US" b="1" dirty="0" err="1" smtClean="0"/>
              <a:t>aminoacyl-tRNA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synthetases</a:t>
            </a:r>
            <a:r>
              <a:rPr lang="en-US" altLang="en-US" dirty="0" smtClean="0"/>
              <a:t> or </a:t>
            </a:r>
            <a:r>
              <a:rPr lang="en-US" altLang="en-US" b="1" dirty="0" err="1" smtClean="0"/>
              <a:t>tRNA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synthetases</a:t>
            </a:r>
            <a:r>
              <a:rPr lang="en-US" altLang="en-US" dirty="0" smtClean="0"/>
              <a:t> catalyze the addition of the correct amino acid to </a:t>
            </a:r>
            <a:r>
              <a:rPr lang="en-US" altLang="en-US" dirty="0" err="1" smtClean="0"/>
              <a:t>tRNAs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Recognition of the </a:t>
            </a:r>
            <a:r>
              <a:rPr lang="en-US" altLang="en-US" dirty="0" err="1" smtClean="0"/>
              <a:t>isoaccepting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tRNAs</a:t>
            </a:r>
            <a:r>
              <a:rPr lang="en-US" altLang="en-US" dirty="0" smtClean="0"/>
              <a:t> by the enzyme is complex with no single set of rules</a:t>
            </a:r>
          </a:p>
        </p:txBody>
      </p:sp>
      <p:sp>
        <p:nvSpPr>
          <p:cNvPr id="1464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375A5FB-28C1-4C5A-AAD9-3CBC97C3CBC8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55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tRNA Synthetase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573" y="1117600"/>
            <a:ext cx="4055286" cy="5260975"/>
          </a:xfrm>
        </p:spPr>
        <p:txBody>
          <a:bodyPr/>
          <a:lstStyle/>
          <a:p>
            <a:r>
              <a:rPr lang="en-US" sz="2000" dirty="0" err="1" smtClean="0"/>
              <a:t>tRNA</a:t>
            </a:r>
            <a:r>
              <a:rPr lang="en-US" sz="2000" dirty="0" smtClean="0"/>
              <a:t> </a:t>
            </a:r>
            <a:r>
              <a:rPr lang="en-US" sz="2000" dirty="0" err="1" smtClean="0"/>
              <a:t>synthetase</a:t>
            </a:r>
            <a:r>
              <a:rPr lang="en-US" sz="2000" dirty="0" smtClean="0"/>
              <a:t> is a large molecule that contacts several points on the </a:t>
            </a:r>
            <a:r>
              <a:rPr lang="en-US" sz="2000" dirty="0" err="1" smtClean="0"/>
              <a:t>tRNA</a:t>
            </a:r>
            <a:r>
              <a:rPr lang="en-US" sz="2000" dirty="0" smtClean="0"/>
              <a:t> in the recognition process</a:t>
            </a:r>
          </a:p>
          <a:p>
            <a:endParaRPr lang="en-US" sz="2000" dirty="0" smtClean="0"/>
          </a:p>
          <a:p>
            <a:r>
              <a:rPr lang="en-US" sz="2000" dirty="0" smtClean="0"/>
              <a:t>The acceptor stem of the correct </a:t>
            </a:r>
            <a:r>
              <a:rPr lang="en-US" sz="2000" dirty="0" err="1" smtClean="0"/>
              <a:t>tRNA</a:t>
            </a:r>
            <a:r>
              <a:rPr lang="en-US" sz="2000" dirty="0" smtClean="0"/>
              <a:t> fits into the active site of the enzyme</a:t>
            </a:r>
          </a:p>
          <a:p>
            <a:endParaRPr lang="en-US" sz="2000" dirty="0" smtClean="0"/>
          </a:p>
          <a:p>
            <a:r>
              <a:rPr lang="en-US" sz="2000" dirty="0" smtClean="0"/>
              <a:t>The active site contains the amino acid to be added to the </a:t>
            </a:r>
            <a:r>
              <a:rPr lang="en-US" sz="2000" dirty="0" err="1" smtClean="0"/>
              <a:t>tRNA</a:t>
            </a:r>
            <a:r>
              <a:rPr lang="en-US" sz="2000" dirty="0" smtClean="0"/>
              <a:t>; ATP provides the energy for amino acid attachment</a:t>
            </a:r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2F93176-B413-4BE2-BF2D-BF7AD8B04419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56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9_1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70" y="1232760"/>
            <a:ext cx="5042726" cy="518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Overlap in the Genetic Code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the genetic code were </a:t>
            </a:r>
            <a:r>
              <a:rPr lang="en-US" altLang="en-US" dirty="0" err="1" smtClean="0"/>
              <a:t>nonoverlapping</a:t>
            </a:r>
            <a:r>
              <a:rPr lang="en-US" altLang="en-US" dirty="0" smtClean="0"/>
              <a:t>, each mRNA nucleotide would be part of a single codon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the code were overlapping, each nucleotide could be part of multiple codons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1957, Sidney Brenner determined that an overlapping code was not possible because it restricted evolutionary flexibility and was unsupported by biochemical observations</a:t>
            </a:r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31B76AC-F65D-4E73-96A9-01FA8193C7B0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1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10312"/>
            <a:ext cx="709574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9.17 Proof that the genetic code is </a:t>
            </a:r>
            <a:r>
              <a:rPr lang="en-US" dirty="0" err="1"/>
              <a:t>nonoverlapping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Triplet Genetic Code</a:t>
            </a:r>
          </a:p>
        </p:txBody>
      </p:sp>
      <p:sp>
        <p:nvSpPr>
          <p:cNvPr id="160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Proof of a triplet genetic code came in 1961 when researchers (Crick, Barnett, Brenner, and Watts-Tobin) created mutations by insertion or deletion of single base pairs in the </a:t>
            </a:r>
            <a:r>
              <a:rPr lang="en-US" altLang="en-US" i="1" dirty="0" err="1" smtClean="0"/>
              <a:t>rII</a:t>
            </a:r>
            <a:r>
              <a:rPr lang="en-US" altLang="en-US" dirty="0" smtClean="0"/>
              <a:t> gene in T4 bacteriophage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leads to a change in the reading frame of the mRNA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Reading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frame</a:t>
            </a:r>
            <a:r>
              <a:rPr lang="en-US" altLang="en-US" dirty="0" smtClean="0"/>
              <a:t> refers to the specific codon sequence as determined by the start codon</a:t>
            </a:r>
          </a:p>
        </p:txBody>
      </p:sp>
      <p:sp>
        <p:nvSpPr>
          <p:cNvPr id="16077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60DA08D-0AC2-4E60-A1CB-431A068B2F88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59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Messenger RNA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mRNA sequence dictates the resulting amino acid sequence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Boundaries of translation are defined by a </a:t>
            </a:r>
            <a:r>
              <a:rPr lang="en-US" altLang="en-US" b="1" u="sng" dirty="0" smtClean="0"/>
              <a:t>start codon</a:t>
            </a:r>
            <a:r>
              <a:rPr lang="en-US" altLang="en-US" dirty="0" smtClean="0"/>
              <a:t> that corresponds to the N-terminus of the protein and a </a:t>
            </a:r>
            <a:r>
              <a:rPr lang="en-US" altLang="en-US" b="1" u="sng" dirty="0" smtClean="0"/>
              <a:t>stop codon </a:t>
            </a:r>
            <a:r>
              <a:rPr lang="en-US" altLang="en-US" dirty="0" smtClean="0"/>
              <a:t>that corresponds to the </a:t>
            </a:r>
            <a:br>
              <a:rPr lang="en-US" altLang="en-US" dirty="0" smtClean="0"/>
            </a:br>
            <a:r>
              <a:rPr lang="en-US" altLang="en-US" dirty="0" smtClean="0"/>
              <a:t>C-terminus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5</a:t>
            </a:r>
            <a:r>
              <a:rPr lang="en-US" altLang="en-US" b="1" dirty="0" smtClean="0">
                <a:sym typeface="Symbol" panose="05050102010706020507" pitchFamily="18" charset="2"/>
              </a:rPr>
              <a:t></a:t>
            </a:r>
            <a:r>
              <a:rPr lang="en-US" altLang="en-US" b="1" dirty="0" smtClean="0"/>
              <a:t> untranslated region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5</a:t>
            </a:r>
            <a:r>
              <a:rPr lang="en-US" altLang="en-US" b="1" dirty="0" smtClean="0">
                <a:sym typeface="Symbol" panose="05050102010706020507" pitchFamily="18" charset="2"/>
              </a:rPr>
              <a:t></a:t>
            </a:r>
            <a:r>
              <a:rPr lang="en-US" altLang="en-US" b="1" dirty="0" smtClean="0"/>
              <a:t> UTR</a:t>
            </a:r>
            <a:r>
              <a:rPr lang="en-US" altLang="en-US" dirty="0" smtClean="0"/>
              <a:t>) and </a:t>
            </a:r>
            <a:r>
              <a:rPr lang="en-US" altLang="en-US" b="1" dirty="0" smtClean="0"/>
              <a:t>3</a:t>
            </a:r>
            <a:r>
              <a:rPr lang="en-US" altLang="en-US" b="1" dirty="0" smtClean="0">
                <a:sym typeface="Symbol" panose="05050102010706020507" pitchFamily="18" charset="2"/>
              </a:rPr>
              <a:t></a:t>
            </a:r>
            <a:r>
              <a:rPr lang="en-US" altLang="en-US" b="1" dirty="0" smtClean="0"/>
              <a:t> UTR</a:t>
            </a:r>
            <a:r>
              <a:rPr lang="en-US" altLang="en-US" dirty="0" smtClean="0"/>
              <a:t> are segments of the mRNA outside of the translated regions</a:t>
            </a: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2B10484-2EDF-4206-9866-2DD404538B13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Frameshift Mutations</a:t>
            </a: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Mutations that alter the reading frame are called </a:t>
            </a:r>
            <a:r>
              <a:rPr lang="en-US" altLang="en-US" b="1" dirty="0" err="1" smtClean="0"/>
              <a:t>frameshift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mutations</a:t>
            </a:r>
            <a:r>
              <a:rPr lang="en-US" altLang="en-US" dirty="0" smtClean="0"/>
              <a:t> and garble the sense of the translated message:</a:t>
            </a:r>
          </a:p>
          <a:p>
            <a:pPr lvl="1"/>
            <a:r>
              <a:rPr lang="en-US" altLang="en-US" dirty="0" smtClean="0"/>
              <a:t>Wild type: YOU/MAY/NOW/SIP/THE/TEA</a:t>
            </a:r>
          </a:p>
          <a:p>
            <a:pPr lvl="1"/>
            <a:r>
              <a:rPr lang="en-US" altLang="en-US" dirty="0" smtClean="0"/>
              <a:t>Mutant addition: YOU/MA</a:t>
            </a:r>
            <a:r>
              <a:rPr lang="en-US" altLang="en-US" b="1" dirty="0" smtClean="0"/>
              <a:t>C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YNO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WSI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PTH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ETE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A</a:t>
            </a:r>
          </a:p>
          <a:p>
            <a:pPr lvl="1"/>
            <a:r>
              <a:rPr lang="en-US" altLang="en-US" dirty="0" smtClean="0"/>
              <a:t>Mutant deletion: YOU/MAY/NO</a:t>
            </a:r>
            <a:r>
              <a:rPr lang="en-US" altLang="en-US" b="1" dirty="0" smtClean="0"/>
              <a:t>S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IPT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HET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EA</a:t>
            </a:r>
          </a:p>
          <a:p>
            <a:pPr lvl="1"/>
            <a:endParaRPr lang="en-US" altLang="en-US" b="1" dirty="0" smtClean="0"/>
          </a:p>
          <a:p>
            <a:r>
              <a:rPr lang="en-US" altLang="en-US" dirty="0" smtClean="0"/>
              <a:t>All the codons after the addition or deletion will specify the wrong amino acids</a:t>
            </a:r>
          </a:p>
        </p:txBody>
      </p:sp>
      <p:sp>
        <p:nvSpPr>
          <p:cNvPr id="1628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947464A-3D7F-45BD-9163-3609C0328996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Reversion of Frameshift Mutations</a:t>
            </a:r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Frameshift</a:t>
            </a:r>
            <a:r>
              <a:rPr lang="en-US" altLang="en-US" dirty="0" smtClean="0"/>
              <a:t> mutations may be restored if a second mutation in a different location in the gene restores part of the reading frame (</a:t>
            </a:r>
            <a:r>
              <a:rPr lang="en-US" altLang="en-US" b="1" dirty="0" smtClean="0"/>
              <a:t>reversion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mutation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Mutant addition: YOU/MA</a:t>
            </a:r>
            <a:r>
              <a:rPr lang="en-US" altLang="en-US" b="1" dirty="0" smtClean="0"/>
              <a:t>C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YNO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WSI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PTH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ETE</a:t>
            </a:r>
            <a:r>
              <a:rPr lang="en-US" altLang="en-US" dirty="0" smtClean="0"/>
              <a:t>/</a:t>
            </a:r>
            <a:r>
              <a:rPr lang="en-US" altLang="en-US" b="1" dirty="0" smtClean="0"/>
              <a:t>A</a:t>
            </a:r>
          </a:p>
          <a:p>
            <a:pPr lvl="1"/>
            <a:r>
              <a:rPr lang="en-US" altLang="en-US" dirty="0" smtClean="0"/>
              <a:t>Reversion mutant deletion: YOU/MAC/</a:t>
            </a:r>
            <a:r>
              <a:rPr lang="en-US" altLang="en-US" b="1" dirty="0" smtClean="0"/>
              <a:t>YNO</a:t>
            </a:r>
            <a:r>
              <a:rPr lang="en-US" altLang="en-US" dirty="0" smtClean="0"/>
              <a:t>/SIP/THE/TEA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 err="1" smtClean="0"/>
              <a:t>frameshift</a:t>
            </a:r>
            <a:r>
              <a:rPr lang="en-US" altLang="en-US" dirty="0" smtClean="0"/>
              <a:t> is now confined to just a small area between the original mutation and the reversion mutation—the rest of the protein (sentence) is normal</a:t>
            </a:r>
          </a:p>
        </p:txBody>
      </p:sp>
      <p:sp>
        <p:nvSpPr>
          <p:cNvPr id="1648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DAB754F-2102-4377-96F6-43FB193BF9EF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61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Deciphering the Genetic Code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genetic code was deciphered between 1961 </a:t>
            </a:r>
            <a:br>
              <a:rPr lang="en-US" altLang="en-US" dirty="0" smtClean="0"/>
            </a:br>
            <a:r>
              <a:rPr lang="en-US" altLang="en-US" dirty="0" smtClean="0"/>
              <a:t>and 1965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was a milestone in establishing the central dogma of biology: DNA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RNA </a:t>
            </a:r>
            <a:r>
              <a:rPr lang="en-US" altLang="en-US" dirty="0" smtClean="0"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ym typeface="Wingdings" panose="05000000000000000000" pitchFamily="2" charset="2"/>
              </a:rPr>
              <a:t> protein</a:t>
            </a:r>
          </a:p>
          <a:p>
            <a:endParaRPr lang="en-US" altLang="en-US" dirty="0" smtClean="0">
              <a:sym typeface="Wingdings" panose="05000000000000000000" pitchFamily="2" charset="2"/>
            </a:endParaRPr>
          </a:p>
        </p:txBody>
      </p:sp>
      <p:sp>
        <p:nvSpPr>
          <p:cNvPr id="1730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D5AD5F9-7CBD-492E-9756-C73CC2D2E908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First Steps in Deciphering the Genetic Code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Nirenberg and </a:t>
            </a:r>
            <a:r>
              <a:rPr lang="en-US" altLang="en-US" dirty="0" err="1" smtClean="0"/>
              <a:t>Matthaei</a:t>
            </a:r>
            <a:r>
              <a:rPr lang="en-US" altLang="en-US" dirty="0" smtClean="0"/>
              <a:t> performed an experiment in 1961 that laid the groundwork for later work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Strings of repeating nucleotides were translated in vitro and the resulting polypeptide identified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For example, an artificial mRNA containing only </a:t>
            </a:r>
            <a:r>
              <a:rPr lang="en-US" altLang="en-US" dirty="0" err="1" smtClean="0"/>
              <a:t>uracils</a:t>
            </a:r>
            <a:r>
              <a:rPr lang="en-US" altLang="en-US" dirty="0" smtClean="0"/>
              <a:t>, poly(U), resulted in polypeptides containing only phenylalanine, so the codon UUU corresponds to the amino acid </a:t>
            </a:r>
            <a:r>
              <a:rPr lang="en-US" altLang="en-US" dirty="0" err="1" smtClean="0"/>
              <a:t>Phe</a:t>
            </a:r>
            <a:endParaRPr lang="en-US" altLang="en-US" dirty="0" smtClean="0"/>
          </a:p>
        </p:txBody>
      </p:sp>
      <p:sp>
        <p:nvSpPr>
          <p:cNvPr id="1751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F0A4037-07FC-42EE-8975-12843C7CB2F3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(Almost) Universal Genetic Code</a:t>
            </a:r>
          </a:p>
        </p:txBody>
      </p:sp>
      <p:sp>
        <p:nvSpPr>
          <p:cNvPr id="191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all organisms from bacteria to humans, the processes of transcription and translation are similar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Because the genetic code is universal, bacteria can be used to produce important proteins from plants and animals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However, there are a few exceptions to the universality of the genetic code, found principally in mitochondria, though there are two exceptions in living organisms</a:t>
            </a:r>
          </a:p>
        </p:txBody>
      </p:sp>
      <p:sp>
        <p:nvSpPr>
          <p:cNvPr id="1914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BECFA95-945C-41F1-880A-8219ECB9B996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64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09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210312"/>
            <a:ext cx="597408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9.9 Genomes Using Modifications of </a:t>
            </a:r>
            <a:r>
              <a:rPr lang="en-US" dirty="0" smtClean="0"/>
              <a:t>the Universal </a:t>
            </a:r>
            <a:r>
              <a:rPr lang="en-US" dirty="0"/>
              <a:t>Genetic Code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9.6 Translation Is Followed by Polypeptide Folding, Processing, and Protein Sorting</a:t>
            </a:r>
          </a:p>
        </p:txBody>
      </p:sp>
      <p:sp>
        <p:nvSpPr>
          <p:cNvPr id="199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production of </a:t>
            </a:r>
            <a:r>
              <a:rPr lang="en-US" altLang="en-US" u="sng" dirty="0" smtClean="0"/>
              <a:t>functional proteins from polypeptides is not complete until polypeptides are chemically modified and transported to their final destinations</a:t>
            </a:r>
            <a:r>
              <a:rPr lang="en-US" altLang="en-US" dirty="0" smtClean="0"/>
              <a:t>, inside or outside the cell</a:t>
            </a:r>
          </a:p>
        </p:txBody>
      </p:sp>
      <p:sp>
        <p:nvSpPr>
          <p:cNvPr id="1996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9B80BAA-87E6-4DBD-883E-FE88A2A45D4C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66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Categories of Events</a:t>
            </a:r>
          </a:p>
        </p:txBody>
      </p:sp>
      <p:sp>
        <p:nvSpPr>
          <p:cNvPr id="201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categories of posttranslational events modify and transport polypeptides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Posttranslational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polypeptide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processing</a:t>
            </a:r>
            <a:r>
              <a:rPr lang="en-US" altLang="en-US" dirty="0" smtClean="0"/>
              <a:t> modifies polypeptides into functional proteins by removal or chemical alteration of amino acids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Signal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sequences</a:t>
            </a:r>
            <a:r>
              <a:rPr lang="en-US" altLang="en-US" dirty="0" smtClean="0"/>
              <a:t> direct proteins to their cellular destinations</a:t>
            </a:r>
          </a:p>
        </p:txBody>
      </p:sp>
      <p:sp>
        <p:nvSpPr>
          <p:cNvPr id="2017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9C07313-81CC-4FBE-8A41-D2BD4D43F2EC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Posttranslational Processing</a:t>
            </a:r>
          </a:p>
        </p:txBody>
      </p:sp>
      <p:sp>
        <p:nvSpPr>
          <p:cNvPr id="203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u="sng" dirty="0" smtClean="0"/>
              <a:t>removal of one or more amino acids </a:t>
            </a:r>
            <a:r>
              <a:rPr lang="en-US" altLang="en-US" dirty="0" smtClean="0"/>
              <a:t>from a polypeptide is a common form of posttranslational polypeptide processing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For example, </a:t>
            </a:r>
            <a:r>
              <a:rPr lang="en-US" altLang="en-US" dirty="0" err="1" smtClean="0"/>
              <a:t>fMet</a:t>
            </a:r>
            <a:r>
              <a:rPr lang="en-US" altLang="en-US" dirty="0" smtClean="0"/>
              <a:t> is not found in functional bacterial proteins, nor is methionine always the first amino acid in eukaryotic proteins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absence of these from the N-terminus of proteins is due to their removal after translation</a:t>
            </a:r>
          </a:p>
        </p:txBody>
      </p:sp>
      <p:sp>
        <p:nvSpPr>
          <p:cNvPr id="20377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AF32147-B941-4EC0-82D1-9EFB773E1FF3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68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20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80032"/>
            <a:ext cx="8546592" cy="32979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9.20a </a:t>
            </a:r>
            <a:r>
              <a:rPr lang="en-US" dirty="0"/>
              <a:t>Examples of posttranslational processing.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0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18744"/>
            <a:ext cx="8546592" cy="56205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9.3 Alignment of DNA, mRNA, and polypeptide.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Modification of Amino Acids</a:t>
            </a:r>
          </a:p>
        </p:txBody>
      </p:sp>
      <p:sp>
        <p:nvSpPr>
          <p:cNvPr id="207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One of the most common amino acid modifications is </a:t>
            </a:r>
            <a:r>
              <a:rPr lang="en-US" altLang="en-US" u="sng" dirty="0" smtClean="0"/>
              <a:t>phosphorylation</a:t>
            </a:r>
            <a:r>
              <a:rPr lang="en-US" altLang="en-US" dirty="0" smtClean="0"/>
              <a:t>, carried out by kinases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modification can activate or inactivate a protein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Other enzymes may add methyl, hydroxyl, or acetyl groups to amino acids</a:t>
            </a:r>
          </a:p>
          <a:p>
            <a:endParaRPr lang="en-US" altLang="en-US" dirty="0" smtClean="0"/>
          </a:p>
        </p:txBody>
      </p:sp>
      <p:sp>
        <p:nvSpPr>
          <p:cNvPr id="2078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606A46F-9597-44BD-8715-4ED3C7624975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70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20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11808"/>
            <a:ext cx="8546592" cy="38343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9.20b </a:t>
            </a:r>
            <a:r>
              <a:rPr lang="en-US" dirty="0"/>
              <a:t>Examples of posttranslational processing.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Cleavage of Polypeptides</a:t>
            </a:r>
          </a:p>
        </p:txBody>
      </p:sp>
      <p:sp>
        <p:nvSpPr>
          <p:cNvPr id="211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Polypeptides may be cleaved into multiple segments that have separate functions or that aggregate to form a functional protein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hormone </a:t>
            </a:r>
            <a:r>
              <a:rPr lang="en-US" altLang="en-US" u="sng" dirty="0" smtClean="0"/>
              <a:t>insulin</a:t>
            </a:r>
            <a:r>
              <a:rPr lang="en-US" altLang="en-US" dirty="0" smtClean="0"/>
              <a:t> is first produced as </a:t>
            </a:r>
            <a:r>
              <a:rPr lang="en-US" altLang="en-US" u="sng" dirty="0" err="1" smtClean="0"/>
              <a:t>preproinsulin</a:t>
            </a:r>
            <a:r>
              <a:rPr lang="en-US" altLang="en-US" dirty="0" smtClean="0"/>
              <a:t>, from which the pre–amino acid segment at the N-terminus is cleaved to produce </a:t>
            </a:r>
            <a:r>
              <a:rPr lang="en-US" altLang="en-US" u="sng" dirty="0" err="1" smtClean="0"/>
              <a:t>proinsulin</a:t>
            </a:r>
            <a:endParaRPr lang="en-US" altLang="en-US" u="sng" dirty="0" smtClean="0"/>
          </a:p>
          <a:p>
            <a:endParaRPr lang="en-US" altLang="en-US" dirty="0" smtClean="0"/>
          </a:p>
          <a:p>
            <a:r>
              <a:rPr lang="en-US" altLang="en-US" dirty="0" err="1" smtClean="0"/>
              <a:t>Proinsulin</a:t>
            </a:r>
            <a:r>
              <a:rPr lang="en-US" altLang="en-US" dirty="0" smtClean="0"/>
              <a:t> forms disulfide bonds and is cleaved again to produce insulin, a functional protein consisting of the A-chain and B-chain segments</a:t>
            </a:r>
          </a:p>
        </p:txBody>
      </p:sp>
      <p:sp>
        <p:nvSpPr>
          <p:cNvPr id="21197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5F218BF-03EE-4543-84E0-FD8E9AE3EFA4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72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20FigureC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4" y="210312"/>
            <a:ext cx="540715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9.20c </a:t>
            </a:r>
            <a:r>
              <a:rPr lang="en-US" dirty="0"/>
              <a:t>Examples of posttranslational processing.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4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Protein Sorting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signal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hypothesis</a:t>
            </a:r>
            <a:r>
              <a:rPr lang="en-US" altLang="en-US" dirty="0" smtClean="0"/>
              <a:t> suggests a mechanism by which </a:t>
            </a:r>
            <a:r>
              <a:rPr lang="en-US" altLang="en-US" u="sng" dirty="0" smtClean="0"/>
              <a:t>proteins are transported to their correct locations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proposes that the </a:t>
            </a:r>
            <a:r>
              <a:rPr lang="en-US" altLang="en-US" u="sng" dirty="0" smtClean="0"/>
              <a:t>first 15 to 20 amino acids of many polypeptides contain an </a:t>
            </a:r>
            <a:r>
              <a:rPr lang="ja-JP" altLang="en-US" u="sng" dirty="0" smtClean="0"/>
              <a:t>“</a:t>
            </a:r>
            <a:r>
              <a:rPr lang="en-US" altLang="ja-JP" u="sng" dirty="0" smtClean="0"/>
              <a:t>address label</a:t>
            </a:r>
            <a:r>
              <a:rPr lang="ja-JP" altLang="en-US" u="sng" dirty="0" smtClean="0"/>
              <a:t>”</a:t>
            </a:r>
            <a:r>
              <a:rPr lang="en-US" altLang="ja-JP" u="sng" dirty="0" smtClean="0"/>
              <a:t> that directs proteins to their correct locations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Blobel</a:t>
            </a:r>
            <a:r>
              <a:rPr lang="en-US" altLang="en-US" dirty="0" smtClean="0"/>
              <a:t> suggested that the signal sequence directs proteins to the</a:t>
            </a:r>
            <a:r>
              <a:rPr lang="en-US" dirty="0"/>
              <a:t> endoplasmic reticulum (ER)</a:t>
            </a:r>
            <a:r>
              <a:rPr lang="en-US" altLang="en-US" dirty="0" smtClean="0"/>
              <a:t>, where they are sorted for their specific destinations</a:t>
            </a:r>
          </a:p>
        </p:txBody>
      </p:sp>
      <p:sp>
        <p:nvSpPr>
          <p:cNvPr id="2160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2095D04-A812-4F75-8D02-A91930C21102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74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Role of ER in Protein Sorting</a:t>
            </a:r>
          </a:p>
        </p:txBody>
      </p:sp>
      <p:sp>
        <p:nvSpPr>
          <p:cNvPr id="218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Polypeptides destined for secretion are produced at the rough </a:t>
            </a:r>
            <a:r>
              <a:rPr lang="en-US" altLang="en-US" dirty="0" smtClean="0"/>
              <a:t>ER (</a:t>
            </a:r>
            <a:r>
              <a:rPr lang="en-US" dirty="0"/>
              <a:t>endoplasmic reticulum </a:t>
            </a:r>
            <a:r>
              <a:rPr lang="en-US" dirty="0" smtClean="0"/>
              <a:t>)</a:t>
            </a:r>
            <a:endParaRPr lang="en-US" altLang="en-US" dirty="0" smtClean="0"/>
          </a:p>
          <a:p>
            <a:endParaRPr lang="en-US" altLang="en-US" sz="2400" dirty="0" smtClean="0"/>
          </a:p>
          <a:p>
            <a:r>
              <a:rPr lang="en-US" altLang="en-US" dirty="0" smtClean="0"/>
              <a:t>These polypeptides are translated into the </a:t>
            </a:r>
            <a:r>
              <a:rPr lang="en-US" altLang="en-US" dirty="0" err="1" smtClean="0"/>
              <a:t>cisternal</a:t>
            </a:r>
            <a:r>
              <a:rPr lang="en-US" altLang="en-US" dirty="0" smtClean="0"/>
              <a:t> space of the rough ER</a:t>
            </a:r>
          </a:p>
          <a:p>
            <a:endParaRPr lang="en-US" altLang="en-US" sz="2400" dirty="0" smtClean="0"/>
          </a:p>
          <a:p>
            <a:r>
              <a:rPr lang="en-US" altLang="en-US" dirty="0" smtClean="0"/>
              <a:t>Once inside, polypeptides are processed and packaged for transport to the Golgi apparatus</a:t>
            </a:r>
          </a:p>
          <a:p>
            <a:endParaRPr lang="en-US" altLang="en-US" sz="2400" dirty="0" smtClean="0"/>
          </a:p>
          <a:p>
            <a:r>
              <a:rPr lang="en-US" altLang="en-US" dirty="0" smtClean="0"/>
              <a:t>In the Golgi apparatus, proteins are further processed and then packed into vesicles for transport to their intercellular destination</a:t>
            </a:r>
          </a:p>
        </p:txBody>
      </p:sp>
      <p:sp>
        <p:nvSpPr>
          <p:cNvPr id="2181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A66A438-4CCF-40B4-8963-A1CEACD845EE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75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2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80416"/>
            <a:ext cx="8546592" cy="62971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9.21 Proteins enter the endoplasmic reticulum (ER).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8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Polypeptide Structure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Polypeptides have four levels of organization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 sequence of amino acids in the polypeptide chain is the </a:t>
            </a:r>
            <a:r>
              <a:rPr lang="en-US" altLang="en-US" sz="2000" b="1" dirty="0" smtClean="0"/>
              <a:t>primary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structure</a:t>
            </a:r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Secondary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structures</a:t>
            </a:r>
            <a:r>
              <a:rPr lang="en-US" altLang="en-US" sz="2000" dirty="0" smtClean="0"/>
              <a:t> form due to hydrogen bonding between different amino acids in the chain. Secondary structures include the </a:t>
            </a:r>
            <a:r>
              <a:rPr lang="en-US" altLang="en-US" sz="2000" b="1" dirty="0" smtClean="0"/>
              <a:t>alpha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helix</a:t>
            </a:r>
            <a:r>
              <a:rPr lang="en-US" altLang="en-US" sz="2000" dirty="0" smtClean="0"/>
              <a:t> and the </a:t>
            </a:r>
            <a:r>
              <a:rPr lang="en-US" altLang="en-US" sz="2000" b="1" dirty="0" smtClean="0"/>
              <a:t>beta-pleated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sheet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Tertiary</a:t>
            </a:r>
            <a:r>
              <a:rPr lang="en-US" altLang="en-US" sz="2000" dirty="0"/>
              <a:t> </a:t>
            </a:r>
            <a:r>
              <a:rPr lang="en-US" altLang="en-US" sz="2000" b="1" dirty="0"/>
              <a:t>structure</a:t>
            </a:r>
            <a:r>
              <a:rPr lang="en-US" altLang="en-US" sz="2000" dirty="0"/>
              <a:t> results from a variety of interactions involving the R-groups of different amino acids in the polypeptide </a:t>
            </a:r>
            <a:r>
              <a:rPr lang="en-US" altLang="en-US" sz="2000" dirty="0" smtClean="0"/>
              <a:t>chain. Tertiary </a:t>
            </a:r>
            <a:r>
              <a:rPr lang="en-US" altLang="en-US" sz="2000" dirty="0"/>
              <a:t>structure is dependent on primary and secondary structure</a:t>
            </a:r>
          </a:p>
          <a:p>
            <a:endParaRPr lang="en-US" altLang="en-US" sz="2000" dirty="0"/>
          </a:p>
          <a:p>
            <a:r>
              <a:rPr lang="en-US" altLang="en-US" sz="2000" b="1" dirty="0"/>
              <a:t>Quaternary</a:t>
            </a:r>
            <a:r>
              <a:rPr lang="en-US" altLang="en-US" sz="2000" dirty="0"/>
              <a:t> </a:t>
            </a:r>
            <a:r>
              <a:rPr lang="en-US" altLang="en-US" sz="2000" b="1" dirty="0"/>
              <a:t>structure</a:t>
            </a:r>
            <a:r>
              <a:rPr lang="en-US" altLang="en-US" sz="2000" dirty="0"/>
              <a:t> contains two or more polypeptides</a:t>
            </a:r>
          </a:p>
          <a:p>
            <a:endParaRPr lang="en-US" altLang="en-US" sz="2000" b="1" dirty="0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9DC2102-8993-4D9B-96A9-235634CE65D0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 algn="r" eaLnBrk="1" hangingPunct="1"/>
              <a:t>8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_02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50392"/>
            <a:ext cx="8546592" cy="51572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9.2 Polypeptide Structure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5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nders_Lectures" id="{0847757E-EC99-4DCA-86B3-363D9C47ECB7}" vid="{02346675-6A7E-4D9F-A787-E96638DC47B0}"/>
    </a:ext>
  </a:extLst>
</a:theme>
</file>

<file path=ppt/theme/theme10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27418</TotalTime>
  <Words>3798</Words>
  <Application>Microsoft Macintosh PowerPoint</Application>
  <PresentationFormat>On-screen Show (4:3)</PresentationFormat>
  <Paragraphs>508</Paragraphs>
  <Slides>76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76</vt:i4>
      </vt:variant>
    </vt:vector>
  </HeadingPairs>
  <TitlesOfParts>
    <vt:vector size="98" baseType="lpstr">
      <vt:lpstr>Sanders_Lectures</vt:lpstr>
      <vt:lpstr>1_Office Theme</vt:lpstr>
      <vt:lpstr>2_Office Theme</vt:lpstr>
      <vt:lpstr>3_Office Theme</vt:lpstr>
      <vt:lpstr>8_Office Theme</vt:lpstr>
      <vt:lpstr>9_Office Theme</vt:lpstr>
      <vt:lpstr>10_Office Theme</vt:lpstr>
      <vt:lpstr>12_Office Theme</vt:lpstr>
      <vt:lpstr>14_Office Theme</vt:lpstr>
      <vt:lpstr>16_Office Theme</vt:lpstr>
      <vt:lpstr>17_Office Theme</vt:lpstr>
      <vt:lpstr>19_Office Theme</vt:lpstr>
      <vt:lpstr>20_Office Theme</vt:lpstr>
      <vt:lpstr>21_Office Theme</vt:lpstr>
      <vt:lpstr>22_Office Theme</vt:lpstr>
      <vt:lpstr>23_Office Theme</vt:lpstr>
      <vt:lpstr>25_Office Theme</vt:lpstr>
      <vt:lpstr>30_Office Theme</vt:lpstr>
      <vt:lpstr>31_Office Theme</vt:lpstr>
      <vt:lpstr>32_Office Theme</vt:lpstr>
      <vt:lpstr>33_Office Theme</vt:lpstr>
      <vt:lpstr>34_Office Theme</vt:lpstr>
      <vt:lpstr>PowerPoint Presentation</vt:lpstr>
      <vt:lpstr>9.1 Polypeptides Are Composed of Amino Acid Chains That Are Assembled at Ribosomes</vt:lpstr>
      <vt:lpstr>Amino Acid Structure</vt:lpstr>
      <vt:lpstr>Polypeptide and Transcript Structure</vt:lpstr>
      <vt:lpstr>Figure 9.2 Translation overview.</vt:lpstr>
      <vt:lpstr>Messenger RNA</vt:lpstr>
      <vt:lpstr>Figure 9.3 Alignment of DNA, mRNA, and polypeptide.</vt:lpstr>
      <vt:lpstr>Polypeptide Structure</vt:lpstr>
      <vt:lpstr>Table 9.2 Polypeptide Structure</vt:lpstr>
      <vt:lpstr>Ribosome Structures</vt:lpstr>
      <vt:lpstr>Ribosome Composition</vt:lpstr>
      <vt:lpstr>Ribosomes of E. coli</vt:lpstr>
      <vt:lpstr>Eukaryotic Ribosomes</vt:lpstr>
      <vt:lpstr>Important Regions of Ribosomes</vt:lpstr>
      <vt:lpstr>9.2 Translation Occurs in Three Phases</vt:lpstr>
      <vt:lpstr>PowerPoint Presentation</vt:lpstr>
      <vt:lpstr>Translational Initiation</vt:lpstr>
      <vt:lpstr>Initiation</vt:lpstr>
      <vt:lpstr>Bacterial Translational Initiation</vt:lpstr>
      <vt:lpstr>The Shine–Dalgarno Sequence</vt:lpstr>
      <vt:lpstr>Figure 9.7 The Shine–Dalgarno consensus binding sequence.</vt:lpstr>
      <vt:lpstr>The Second Step of Initiation</vt:lpstr>
      <vt:lpstr>Figure 9.6 Initiation of bacterial translation.</vt:lpstr>
      <vt:lpstr>The Final Step of Initiation</vt:lpstr>
      <vt:lpstr>Figure 9.6 Initiation of bacterial translation.</vt:lpstr>
      <vt:lpstr>Eukaryotic Translational Initiation</vt:lpstr>
      <vt:lpstr>Later Steps of Eukaryotic Initiation</vt:lpstr>
      <vt:lpstr>The Final Steps of Eukaryotic Initiation </vt:lpstr>
      <vt:lpstr>PowerPoint Presentation</vt:lpstr>
      <vt:lpstr>Polypeptide Elongation</vt:lpstr>
      <vt:lpstr>Polypeptide Elongation in Bacteria</vt:lpstr>
      <vt:lpstr>Figure 9.9 Bacterial Translation Elongation</vt:lpstr>
      <vt:lpstr>Additional Steps of Elongation</vt:lpstr>
      <vt:lpstr>Figure 9.9 Bacterial Translation Elongation</vt:lpstr>
      <vt:lpstr>Elongation of Eukaryotic and Archaeal Polypeptides</vt:lpstr>
      <vt:lpstr>PowerPoint Presentation</vt:lpstr>
      <vt:lpstr>Translation Termination</vt:lpstr>
      <vt:lpstr>Figure 9.10 Termination of translation by release factor (eRF) proteins.</vt:lpstr>
      <vt:lpstr>Figure 9.10 Termination of translation by release factor (eRF) proteins.</vt:lpstr>
      <vt:lpstr>Release Factors</vt:lpstr>
      <vt:lpstr>Translation and Transcription</vt:lpstr>
      <vt:lpstr>Translation of Bacterial Polycistronic mRNA</vt:lpstr>
      <vt:lpstr>Polycistronic mRNA</vt:lpstr>
      <vt:lpstr>Figure 9.12 Polycistronic mRNA.</vt:lpstr>
      <vt:lpstr>9.4 The Genetic Code Translates Messenger RNA into Polypeptide</vt:lpstr>
      <vt:lpstr>The Triplet Code</vt:lpstr>
      <vt:lpstr>PowerPoint Presentation</vt:lpstr>
      <vt:lpstr>The Genetic Code Displays Third-Base Wobble</vt:lpstr>
      <vt:lpstr>Figure 9.13 The genetic code.</vt:lpstr>
      <vt:lpstr>Third-Base Wobble</vt:lpstr>
      <vt:lpstr>Figure 9.14 Codon–anticodon pairing.</vt:lpstr>
      <vt:lpstr>How Third-Base Wobble Works</vt:lpstr>
      <vt:lpstr>Table 9.6 Third-Base Wobble Pairing between Codon and Anticodon Nucleotides</vt:lpstr>
      <vt:lpstr>Figure 9.15 Effect of wobble</vt:lpstr>
      <vt:lpstr>Charging tRNA Molecules</vt:lpstr>
      <vt:lpstr>tRNA Synthetase</vt:lpstr>
      <vt:lpstr>No Overlap in the Genetic Code</vt:lpstr>
      <vt:lpstr>Figure 9.17 Proof that the genetic code is nonoverlapping.</vt:lpstr>
      <vt:lpstr>A Triplet Genetic Code</vt:lpstr>
      <vt:lpstr>Frameshift Mutations</vt:lpstr>
      <vt:lpstr>Reversion of Frameshift Mutations</vt:lpstr>
      <vt:lpstr>Deciphering the Genetic Code</vt:lpstr>
      <vt:lpstr>First Steps in Deciphering the Genetic Code</vt:lpstr>
      <vt:lpstr>The (Almost) Universal Genetic Code</vt:lpstr>
      <vt:lpstr>Table 9.9 Genomes Using Modifications of the Universal Genetic Code</vt:lpstr>
      <vt:lpstr>9.6 Translation Is Followed by Polypeptide Folding, Processing, and Protein Sorting</vt:lpstr>
      <vt:lpstr>Two Categories of Events</vt:lpstr>
      <vt:lpstr>Posttranslational Processing</vt:lpstr>
      <vt:lpstr>Figure 9.20a Examples of posttranslational processing.</vt:lpstr>
      <vt:lpstr>Modification of Amino Acids</vt:lpstr>
      <vt:lpstr>Figure 9.20b Examples of posttranslational processing.</vt:lpstr>
      <vt:lpstr>Cleavage of Polypeptides</vt:lpstr>
      <vt:lpstr>Figure 9.20c Examples of posttranslational processing.</vt:lpstr>
      <vt:lpstr>Protein Sorting</vt:lpstr>
      <vt:lpstr>Role of ER in Protein Sorting</vt:lpstr>
      <vt:lpstr>Figure 9.21 Proteins enter the endoplasmic reticulum (ER).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425</cp:revision>
  <cp:lastPrinted>2005-03-24T12:52:04Z</cp:lastPrinted>
  <dcterms:created xsi:type="dcterms:W3CDTF">2010-10-31T21:38:30Z</dcterms:created>
  <dcterms:modified xsi:type="dcterms:W3CDTF">2016-11-06T19:22:24Z</dcterms:modified>
</cp:coreProperties>
</file>