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  <p:sldMasterId id="2147483727" r:id="rId2"/>
    <p:sldMasterId id="2147483729" r:id="rId3"/>
    <p:sldMasterId id="2147483731" r:id="rId4"/>
    <p:sldMasterId id="2147483733" r:id="rId5"/>
    <p:sldMasterId id="2147483737" r:id="rId6"/>
    <p:sldMasterId id="2147483739" r:id="rId7"/>
    <p:sldMasterId id="2147483741" r:id="rId8"/>
    <p:sldMasterId id="2147483743" r:id="rId9"/>
    <p:sldMasterId id="2147483745" r:id="rId10"/>
    <p:sldMasterId id="2147483747" r:id="rId11"/>
    <p:sldMasterId id="2147483749" r:id="rId12"/>
    <p:sldMasterId id="2147483753" r:id="rId13"/>
    <p:sldMasterId id="2147483777" r:id="rId14"/>
    <p:sldMasterId id="2147483787" r:id="rId15"/>
    <p:sldMasterId id="2147483797" r:id="rId16"/>
  </p:sldMasterIdLst>
  <p:notesMasterIdLst>
    <p:notesMasterId r:id="rId79"/>
  </p:notesMasterIdLst>
  <p:handoutMasterIdLst>
    <p:handoutMasterId r:id="rId80"/>
  </p:handoutMasterIdLst>
  <p:sldIdLst>
    <p:sldId id="605" r:id="rId17"/>
    <p:sldId id="606" r:id="rId18"/>
    <p:sldId id="448" r:id="rId19"/>
    <p:sldId id="449" r:id="rId20"/>
    <p:sldId id="450" r:id="rId21"/>
    <p:sldId id="607" r:id="rId22"/>
    <p:sldId id="452" r:id="rId23"/>
    <p:sldId id="608" r:id="rId24"/>
    <p:sldId id="581" r:id="rId25"/>
    <p:sldId id="457" r:id="rId26"/>
    <p:sldId id="609" r:id="rId27"/>
    <p:sldId id="459" r:id="rId28"/>
    <p:sldId id="460" r:id="rId29"/>
    <p:sldId id="462" r:id="rId30"/>
    <p:sldId id="611" r:id="rId31"/>
    <p:sldId id="464" r:id="rId32"/>
    <p:sldId id="465" r:id="rId33"/>
    <p:sldId id="612" r:id="rId34"/>
    <p:sldId id="467" r:id="rId35"/>
    <p:sldId id="613" r:id="rId36"/>
    <p:sldId id="469" r:id="rId37"/>
    <p:sldId id="614" r:id="rId38"/>
    <p:sldId id="471" r:id="rId39"/>
    <p:sldId id="615" r:id="rId40"/>
    <p:sldId id="473" r:id="rId41"/>
    <p:sldId id="616" r:id="rId42"/>
    <p:sldId id="617" r:id="rId43"/>
    <p:sldId id="475" r:id="rId44"/>
    <p:sldId id="476" r:id="rId45"/>
    <p:sldId id="479" r:id="rId46"/>
    <p:sldId id="619" r:id="rId47"/>
    <p:sldId id="481" r:id="rId48"/>
    <p:sldId id="484" r:id="rId49"/>
    <p:sldId id="486" r:id="rId50"/>
    <p:sldId id="490" r:id="rId51"/>
    <p:sldId id="491" r:id="rId52"/>
    <p:sldId id="493" r:id="rId53"/>
    <p:sldId id="496" r:id="rId54"/>
    <p:sldId id="498" r:id="rId55"/>
    <p:sldId id="500" r:id="rId56"/>
    <p:sldId id="502" r:id="rId57"/>
    <p:sldId id="503" r:id="rId58"/>
    <p:sldId id="631" r:id="rId59"/>
    <p:sldId id="505" r:id="rId60"/>
    <p:sldId id="509" r:id="rId61"/>
    <p:sldId id="517" r:id="rId62"/>
    <p:sldId id="518" r:id="rId63"/>
    <p:sldId id="590" r:id="rId64"/>
    <p:sldId id="591" r:id="rId65"/>
    <p:sldId id="594" r:id="rId66"/>
    <p:sldId id="636" r:id="rId67"/>
    <p:sldId id="646" r:id="rId68"/>
    <p:sldId id="524" r:id="rId69"/>
    <p:sldId id="533" r:id="rId70"/>
    <p:sldId id="535" r:id="rId71"/>
    <p:sldId id="542" r:id="rId72"/>
    <p:sldId id="543" r:id="rId73"/>
    <p:sldId id="647" r:id="rId74"/>
    <p:sldId id="545" r:id="rId75"/>
    <p:sldId id="546" r:id="rId76"/>
    <p:sldId id="641" r:id="rId77"/>
    <p:sldId id="549" r:id="rId78"/>
  </p:sldIdLst>
  <p:sldSz cx="9144000" cy="6858000" type="screen4x3"/>
  <p:notesSz cx="6858000" cy="9144000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2160" userDrawn="1">
          <p15:clr>
            <a:srgbClr val="A4A3A4"/>
          </p15:clr>
        </p15:guide>
        <p15:guide id="4" pos="287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216" y="-120"/>
      </p:cViewPr>
      <p:guideLst>
        <p:guide orient="horz" pos="2160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slide" Target="slides/slide61.xml"/><Relationship Id="rId78" Type="http://schemas.openxmlformats.org/officeDocument/2006/relationships/slide" Target="slides/slide62.xml"/><Relationship Id="rId79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tags" Target="tags/tag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5A76B06A-334F-4C34-B2AC-257B528DF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36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B0FACC30-3895-4685-B12C-19EF44D69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62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3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36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5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38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44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39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53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56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78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34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0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75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87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41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90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01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10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83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12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6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6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82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77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63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383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130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74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88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41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4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04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240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94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6F5ABAD-7500-4C45-87CE-E0385B45410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61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8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986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8564E88-3296-4E22-B297-24DB6C8FB9D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77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64B75CF-D360-4F3D-8025-895F9DF7FEF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515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70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29AF048-1F11-4A47-AF74-0D2DD840A30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266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108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1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11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CCF3EFD-179D-4293-B864-A79C7350729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644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3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32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7571BA4-6205-463C-8788-009C9912E2E0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317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93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D8892C1-27DA-4394-BFDE-90E8BBE73D7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0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5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Gene Mutation, 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DNA Repair,</a:t>
            </a:r>
            <a:r>
              <a:rPr lang="en-US" altLang="en-US" sz="2800" baseline="0" dirty="0" smtClean="0">
                <a:solidFill>
                  <a:schemeClr val="bg1"/>
                </a:solidFill>
              </a:rPr>
              <a:t> and Homologous Recombination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6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6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1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5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1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9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8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5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2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8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8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5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7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12.2 Gene Mutations Modify DNA Sequence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Gene mutations </a:t>
            </a:r>
            <a:r>
              <a:rPr lang="en-US" altLang="en-US" b="1" dirty="0" smtClean="0"/>
              <a:t>substitute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, or </a:t>
            </a:r>
            <a:r>
              <a:rPr lang="en-US" altLang="en-US" b="1" dirty="0" smtClean="0"/>
              <a:t>delete</a:t>
            </a:r>
            <a:r>
              <a:rPr lang="en-US" altLang="en-US" dirty="0" smtClean="0"/>
              <a:t> one or more DNA base pairs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Localized mutations, or </a:t>
            </a:r>
            <a:r>
              <a:rPr lang="en-US" altLang="en-US" b="1" dirty="0" smtClean="0"/>
              <a:t>point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, occur at a specific, identifiable position in a gene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Such </a:t>
            </a:r>
            <a:r>
              <a:rPr lang="en-US" altLang="en-US" u="sng" dirty="0" smtClean="0"/>
              <a:t>mutations have varied consequences depending on the type of sequence change </a:t>
            </a:r>
            <a:r>
              <a:rPr lang="en-US" altLang="en-US" dirty="0" smtClean="0"/>
              <a:t>and the location of the affected part of the gene</a:t>
            </a:r>
          </a:p>
        </p:txBody>
      </p:sp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6D0712C-8BCA-4A1F-80B3-4F53BC57AF7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_03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210312"/>
            <a:ext cx="637032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12.3 Point Mutations</a:t>
            </a:r>
            <a:endParaRPr lang="en-US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5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Base-Pair Substitution Mutations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Base-pair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substitution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: the replacement of one nucleotide base pair by another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Transition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: one purine (A,G) replaces another, or one pyrimidine (T,C) replaces another</a:t>
            </a:r>
          </a:p>
          <a:p>
            <a:endParaRPr lang="en-US" altLang="en-US" dirty="0" smtClean="0"/>
          </a:p>
          <a:p>
            <a:r>
              <a:rPr lang="en-US" altLang="en-US" b="1" dirty="0" err="1" smtClean="0"/>
              <a:t>Transversion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: a pyrimidine is replaced by a purine or vice versa</a:t>
            </a:r>
          </a:p>
        </p:txBody>
      </p:sp>
      <p:sp>
        <p:nvSpPr>
          <p:cNvPr id="3379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4DB1E98-036D-4448-8358-C110974C0F7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82563" y="65726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Three Types of Base-Pair Substitution Mutations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3955270" cy="5260975"/>
          </a:xfrm>
        </p:spPr>
        <p:txBody>
          <a:bodyPr/>
          <a:lstStyle/>
          <a:p>
            <a:r>
              <a:rPr lang="en-US" altLang="en-US" sz="2000" b="1" dirty="0" smtClean="0"/>
              <a:t>Silent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mutation</a:t>
            </a:r>
            <a:r>
              <a:rPr lang="en-US" altLang="en-US" sz="2000" dirty="0" smtClean="0"/>
              <a:t>: a base-pair change that does not alter the resulting amino acid due to the redundancy of the genetic code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Missense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mutation</a:t>
            </a:r>
            <a:r>
              <a:rPr lang="en-US" altLang="en-US" sz="2000" dirty="0" smtClean="0"/>
              <a:t>: a base-pair change that results in an amino acid change in the protein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Nonsense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mutation</a:t>
            </a:r>
            <a:r>
              <a:rPr lang="en-US" altLang="en-US" sz="2000" dirty="0" smtClean="0"/>
              <a:t>: a base-pair change that creates a stop codon in place of a codon specifying an amino acid</a:t>
            </a:r>
          </a:p>
        </p:txBody>
      </p:sp>
      <p:sp>
        <p:nvSpPr>
          <p:cNvPr id="3584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57947D2-A8F4-40F4-8EBD-B0C8E66858B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0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59" y="1138742"/>
            <a:ext cx="3504128" cy="571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Frameshift Mutations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Insertion or deletion of one or more base pairs leads to addition or deletion of mRNA nucleotides, altering the reading frame of the message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are called </a:t>
            </a:r>
            <a:r>
              <a:rPr lang="en-US" altLang="en-US" b="1" dirty="0" err="1" smtClean="0"/>
              <a:t>frameshift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wrong amino acid sequence is produced starting at the point of mutation; premature stop codons may also be produced</a:t>
            </a:r>
          </a:p>
        </p:txBody>
      </p:sp>
      <p:sp>
        <p:nvSpPr>
          <p:cNvPr id="4198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D8551B0-B329-40F0-89F0-FFE1F8D535F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210312"/>
            <a:ext cx="400507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12.2 </a:t>
            </a:r>
            <a:r>
              <a:rPr lang="en-US" dirty="0" err="1"/>
              <a:t>Frameshift</a:t>
            </a:r>
            <a:r>
              <a:rPr lang="en-US" dirty="0"/>
              <a:t> mutation.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Regulatory Mutations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point mutations alter the amount (but not the amino acid sequence) of protein product produced by a gene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</a:t>
            </a:r>
            <a:r>
              <a:rPr lang="en-US" altLang="en-US" b="1" dirty="0" smtClean="0"/>
              <a:t>regulatory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 affect regions such as promoters, introns, and the regions coding for 5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-UTR and 3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-UTR segments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Three types of regulatory mutations are recognized; </a:t>
            </a:r>
            <a:r>
              <a:rPr lang="en-US" altLang="en-US" b="1" dirty="0" smtClean="0"/>
              <a:t>promoter mutations, spicing mutations, and cryptic slice sites</a:t>
            </a:r>
            <a:endParaRPr lang="en-US" altLang="en-US" dirty="0" smtClean="0"/>
          </a:p>
        </p:txBody>
      </p:sp>
      <p:sp>
        <p:nvSpPr>
          <p:cNvPr id="4608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60BD496-33ED-4720-8C7A-B20DFFC2395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Promoter Mutation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Mutations that </a:t>
            </a:r>
            <a:r>
              <a:rPr lang="en-US" altLang="en-US" u="sng" dirty="0" smtClean="0"/>
              <a:t>alter consensus sequence nucleotides of promoters</a:t>
            </a:r>
            <a:r>
              <a:rPr lang="en-US" altLang="en-US" dirty="0" smtClean="0"/>
              <a:t> are called promoter mutations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</a:t>
            </a:r>
            <a:r>
              <a:rPr lang="en-US" altLang="en-US" u="sng" dirty="0" smtClean="0"/>
              <a:t>interfere with efficient transcription initiation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Some promoter mutations cause </a:t>
            </a:r>
            <a:r>
              <a:rPr lang="en-US" altLang="en-US" u="sng" dirty="0" smtClean="0"/>
              <a:t>mild to moderate reductions in transcription levels</a:t>
            </a:r>
            <a:r>
              <a:rPr lang="en-US" altLang="en-US" dirty="0" smtClean="0"/>
              <a:t>, whereas others may </a:t>
            </a:r>
            <a:r>
              <a:rPr lang="en-US" altLang="en-US" u="sng" dirty="0" smtClean="0"/>
              <a:t>abolish transcription</a:t>
            </a:r>
          </a:p>
        </p:txBody>
      </p:sp>
      <p:sp>
        <p:nvSpPr>
          <p:cNvPr id="4813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F210408-12A4-4736-B1AD-C35A61514AA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3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5" y="335765"/>
            <a:ext cx="8221626" cy="61281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12.3a </a:t>
            </a:r>
            <a:r>
              <a:rPr lang="en-US" dirty="0"/>
              <a:t>Regulatory mutations of the human β-</a:t>
            </a:r>
            <a:r>
              <a:rPr lang="en-US" dirty="0" smtClean="0"/>
              <a:t>globin gene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Splicing Mutation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Efficient splicing of introns from mRNA requires specific sequences at either end of the intron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Mutations that alter these nucleotides are called splicing mutations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can result in </a:t>
            </a:r>
            <a:r>
              <a:rPr lang="en-US" altLang="en-US" u="sng" dirty="0" smtClean="0"/>
              <a:t>splicing errors and the production of mutant proteins</a:t>
            </a:r>
            <a:r>
              <a:rPr lang="en-US" altLang="en-US" dirty="0" smtClean="0"/>
              <a:t> due to the retention of intron sequences in the mRNA</a:t>
            </a:r>
          </a:p>
        </p:txBody>
      </p:sp>
      <p:sp>
        <p:nvSpPr>
          <p:cNvPr id="5222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69D14D8-2B63-4403-83E3-2A4A6B38B5E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_0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02336"/>
            <a:ext cx="8546592" cy="60533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12 Opener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3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12064"/>
            <a:ext cx="8546592" cy="58338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12.3b </a:t>
            </a:r>
            <a:r>
              <a:rPr lang="en-US" dirty="0"/>
              <a:t>Regulatory mutations of the human β-</a:t>
            </a:r>
            <a:r>
              <a:rPr lang="en-US" dirty="0" smtClean="0"/>
              <a:t>globin gene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4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Cryptic Splice Sites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base-pair substitution mutations produce</a:t>
            </a:r>
            <a:r>
              <a:rPr lang="en-US" altLang="en-US" u="sng" dirty="0" smtClean="0"/>
              <a:t> new splice sites that replace or compete with authentic splice sites </a:t>
            </a:r>
            <a:r>
              <a:rPr lang="en-US" altLang="en-US" dirty="0" smtClean="0"/>
              <a:t>during mRNA processing</a:t>
            </a:r>
          </a:p>
          <a:p>
            <a:endParaRPr lang="en-US" altLang="en-US" sz="2400" dirty="0" smtClean="0"/>
          </a:p>
          <a:p>
            <a:r>
              <a:rPr lang="en-US" altLang="en-US" dirty="0" smtClean="0"/>
              <a:t>These are called </a:t>
            </a:r>
            <a:r>
              <a:rPr lang="en-US" altLang="en-US" b="1" dirty="0" smtClean="0"/>
              <a:t>cryptic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splice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sites</a:t>
            </a:r>
          </a:p>
          <a:p>
            <a:endParaRPr lang="en-US" altLang="en-US" sz="2400" dirty="0" smtClean="0"/>
          </a:p>
          <a:p>
            <a:r>
              <a:rPr lang="en-US" altLang="en-US" dirty="0" smtClean="0"/>
              <a:t>A base-pair substitution changing G to A at position 110 of human </a:t>
            </a:r>
            <a:r>
              <a:rPr lang="en-US" altLang="en-US" dirty="0" smtClean="0">
                <a:sym typeface="Symbol" panose="05050102010706020507" pitchFamily="18" charset="2"/>
              </a:rPr>
              <a:t></a:t>
            </a:r>
            <a:r>
              <a:rPr lang="en-US" altLang="en-US" dirty="0" smtClean="0"/>
              <a:t>-globin intron 1 creates an AG cryptic splice site</a:t>
            </a:r>
          </a:p>
          <a:p>
            <a:endParaRPr lang="en-US" altLang="en-US" sz="2400" dirty="0" smtClean="0"/>
          </a:p>
          <a:p>
            <a:r>
              <a:rPr lang="en-US" altLang="en-US" dirty="0" smtClean="0"/>
              <a:t>This leaves 19 additional nucleotides in the mature mRNA</a:t>
            </a:r>
          </a:p>
        </p:txBody>
      </p:sp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8C6A169-5583-442C-B36B-75ED094A397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_0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48840"/>
            <a:ext cx="8546592" cy="25603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12.4 Cryptic splicing.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 Mutation and Reversion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Forward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</a:t>
            </a:r>
            <a:r>
              <a:rPr lang="en-US" altLang="en-US" dirty="0" smtClean="0"/>
              <a:t>: converts a wild-type allele to a mutant allele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Reverse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reversion</a:t>
            </a:r>
            <a:r>
              <a:rPr lang="en-US" altLang="en-US" dirty="0" smtClean="0"/>
              <a:t>: converts mutant alleles to wild-type or near wild-type allele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True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reversion</a:t>
            </a:r>
            <a:r>
              <a:rPr lang="en-US" altLang="en-US" dirty="0" smtClean="0"/>
              <a:t>: wild-type DNA sequence is restored by a second mutation within the same codon</a:t>
            </a:r>
          </a:p>
        </p:txBody>
      </p:sp>
      <p:sp>
        <p:nvSpPr>
          <p:cNvPr id="6041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AB4C6C6-D054-486B-941A-F65BD504D0B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5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97992"/>
            <a:ext cx="8546592" cy="54620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12.5a </a:t>
            </a:r>
            <a:r>
              <a:rPr lang="en-US" dirty="0"/>
              <a:t>Reversion mutations.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0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Reversion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Intragenic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reversion</a:t>
            </a:r>
            <a:r>
              <a:rPr lang="en-US" altLang="en-US" dirty="0" smtClean="0"/>
              <a:t>: occurs through mutation elsewhere in the same gene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Second-site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reversion</a:t>
            </a:r>
            <a:r>
              <a:rPr lang="en-US" altLang="en-US" dirty="0" smtClean="0"/>
              <a:t>: occurs by mutation in a different gene that compensates for the original mutation, restoring the organism to wild-type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Second-site reversions are also known as </a:t>
            </a:r>
            <a:r>
              <a:rPr lang="en-US" altLang="en-US" b="1" dirty="0" smtClean="0"/>
              <a:t>suppressor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 because the second mutation “suppresses” the mutant phenotype caused by the first mutation</a:t>
            </a:r>
          </a:p>
        </p:txBody>
      </p:sp>
      <p:sp>
        <p:nvSpPr>
          <p:cNvPr id="645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CD2E26E-C839-4E7E-BFE7-DE8E290F3A7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5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210312"/>
            <a:ext cx="781507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12.5b </a:t>
            </a:r>
            <a:r>
              <a:rPr lang="en-US" dirty="0"/>
              <a:t>Reversion mutations.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5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5FigureC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210312"/>
            <a:ext cx="592531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12.5c </a:t>
            </a:r>
            <a:r>
              <a:rPr lang="en-US" dirty="0"/>
              <a:t>Reversion mutations.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12.3 Gene Mutations May Arise from Spontaneous Events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Spontaneous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 arise in cells without exposure to agents capable of inducing mutation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arise primarily through </a:t>
            </a:r>
            <a:r>
              <a:rPr lang="en-US" altLang="en-US" u="sng" dirty="0" smtClean="0"/>
              <a:t>errors in DNA replication</a:t>
            </a:r>
            <a:r>
              <a:rPr lang="en-US" altLang="en-US" dirty="0" smtClean="0"/>
              <a:t> or </a:t>
            </a:r>
            <a:r>
              <a:rPr lang="en-US" altLang="en-US" u="sng" dirty="0" smtClean="0"/>
              <a:t>spontaneous changes in the chemical structure of a nucleotide base</a:t>
            </a:r>
          </a:p>
        </p:txBody>
      </p:sp>
      <p:sp>
        <p:nvSpPr>
          <p:cNvPr id="6861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749825A-3173-4372-97C8-3AC85B2A653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Replication Errors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DNA replication has very high fidelity due to the proofreading ability of DNA polymerases and mismatch repair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Genomic regions containing repeat sequences experience higher degrees of errors during replication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result in changes in number of base pairs in repeating sequences; they are another source of </a:t>
            </a:r>
            <a:r>
              <a:rPr lang="en-US" altLang="en-US" u="sng" dirty="0" smtClean="0"/>
              <a:t>hotspots of mutation</a:t>
            </a:r>
          </a:p>
        </p:txBody>
      </p:sp>
      <p:sp>
        <p:nvSpPr>
          <p:cNvPr id="7065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6B46E72-7BBA-4917-9B4B-52C88F1E34B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12.1 Mutations Are Rare and Occur at Random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Mutation rates are low </a:t>
            </a:r>
            <a:r>
              <a:rPr lang="en-US" altLang="en-US" dirty="0" smtClean="0"/>
              <a:t>in all genomes, contributing slowly to inherited diversity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Mutations are random</a:t>
            </a:r>
            <a:r>
              <a:rPr lang="en-US" altLang="en-US" dirty="0" smtClean="0"/>
              <a:t> and </a:t>
            </a:r>
            <a:r>
              <a:rPr lang="en-US" altLang="en-US" u="sng" dirty="0" smtClean="0"/>
              <a:t>usually deleterious</a:t>
            </a:r>
            <a:r>
              <a:rPr lang="en-US" altLang="en-US" dirty="0" smtClean="0"/>
              <a:t>, impairing function of the gene or gene product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Mutations generate </a:t>
            </a:r>
            <a:r>
              <a:rPr lang="en-US" altLang="en-US" u="sng" dirty="0" smtClean="0"/>
              <a:t>inherited genetic diversity </a:t>
            </a:r>
            <a:r>
              <a:rPr lang="en-US" altLang="en-US" dirty="0" smtClean="0"/>
              <a:t>that fuels evolutionary change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Mutation rates </a:t>
            </a:r>
            <a:r>
              <a:rPr lang="en-US" altLang="en-US" u="sng" dirty="0" smtClean="0"/>
              <a:t>vary among organisms and among different genes</a:t>
            </a:r>
            <a:r>
              <a:rPr lang="en-US" altLang="en-US" dirty="0" smtClean="0"/>
              <a:t> of a single species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0A099BE-588D-49D1-8E8E-873D5D9F3E9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Trinucleotide Repeat Disorders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 smtClean="0"/>
              <a:t>Trinucleotide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repeat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disorders</a:t>
            </a:r>
            <a:r>
              <a:rPr lang="en-US" altLang="en-US" dirty="0" smtClean="0"/>
              <a:t> are a special class of mutations causing some hereditary diseases in humans and other organisms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Wild-type alleles of the genes in question normally have a variable number of DNA </a:t>
            </a:r>
            <a:r>
              <a:rPr lang="en-US" altLang="en-US" dirty="0" err="1" smtClean="0"/>
              <a:t>trinucleotide</a:t>
            </a:r>
            <a:r>
              <a:rPr lang="en-US" altLang="en-US" dirty="0" smtClean="0"/>
              <a:t> repeats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Increases in the number of repeats beyond a certain threshold cause the disorders</a:t>
            </a:r>
          </a:p>
        </p:txBody>
      </p:sp>
      <p:sp>
        <p:nvSpPr>
          <p:cNvPr id="7680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4F507DF-D4A6-40E0-A896-6ACE8682369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_04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17192"/>
            <a:ext cx="8546592" cy="30236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12.4 Human </a:t>
            </a:r>
            <a:r>
              <a:rPr lang="en-US" dirty="0" err="1"/>
              <a:t>Trinucleotide</a:t>
            </a:r>
            <a:r>
              <a:rPr lang="en-US" dirty="0"/>
              <a:t> Repeat Disorders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82563" y="109523"/>
            <a:ext cx="5802733" cy="822325"/>
          </a:xfrm>
        </p:spPr>
        <p:txBody>
          <a:bodyPr/>
          <a:lstStyle/>
          <a:p>
            <a:r>
              <a:rPr lang="en-US" altLang="en-US" dirty="0" smtClean="0"/>
              <a:t>Spontaneous Nucleotide Base Changes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334825" cy="5260975"/>
          </a:xfrm>
        </p:spPr>
        <p:txBody>
          <a:bodyPr/>
          <a:lstStyle/>
          <a:p>
            <a:r>
              <a:rPr lang="en-US" altLang="en-US" sz="2200" u="sng" dirty="0" smtClean="0"/>
              <a:t>DNA nucleotide bases can occasionally convert to </a:t>
            </a:r>
            <a:r>
              <a:rPr lang="en-US" altLang="en-US" sz="2200" b="1" u="sng" dirty="0" smtClean="0"/>
              <a:t>alternative structures </a:t>
            </a:r>
            <a:r>
              <a:rPr lang="en-US" altLang="en-US" sz="2200" dirty="0" smtClean="0"/>
              <a:t>called </a:t>
            </a:r>
            <a:r>
              <a:rPr lang="en-US" altLang="en-US" sz="2200" b="1" dirty="0" err="1" smtClean="0"/>
              <a:t>tautomers</a:t>
            </a:r>
            <a:r>
              <a:rPr lang="en-US" altLang="en-US" sz="2200" dirty="0" smtClean="0"/>
              <a:t>, with </a:t>
            </a:r>
            <a:r>
              <a:rPr lang="en-US" altLang="en-US" sz="2200" u="sng" dirty="0" smtClean="0"/>
              <a:t>slight differences in bonding and placement of hydrogens</a:t>
            </a:r>
          </a:p>
          <a:p>
            <a:endParaRPr lang="en-US" altLang="en-US" sz="2200" dirty="0" smtClean="0"/>
          </a:p>
          <a:p>
            <a:r>
              <a:rPr lang="en-US" altLang="en-US" sz="2200" dirty="0" err="1" smtClean="0"/>
              <a:t>Tautomeric</a:t>
            </a:r>
            <a:r>
              <a:rPr lang="en-US" altLang="en-US" sz="2200" dirty="0" smtClean="0"/>
              <a:t> shifts can lead to base-pair mismatches and incorporation of incorrect bases during replication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This is the </a:t>
            </a:r>
            <a:r>
              <a:rPr lang="en-US" altLang="en-US" sz="2200" u="sng" dirty="0" smtClean="0"/>
              <a:t>most common form of replication error</a:t>
            </a:r>
          </a:p>
        </p:txBody>
      </p:sp>
      <p:sp>
        <p:nvSpPr>
          <p:cNvPr id="8089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2C4CA8A-E668-48D0-A646-58FC41C870F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0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89" y="122717"/>
            <a:ext cx="2993136" cy="643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Nucleotide Lesions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160752" cy="5260975"/>
          </a:xfrm>
        </p:spPr>
        <p:txBody>
          <a:bodyPr/>
          <a:lstStyle/>
          <a:p>
            <a:r>
              <a:rPr lang="en-US" altLang="en-US" sz="2200" b="1" dirty="0" err="1" smtClean="0"/>
              <a:t>Depurination</a:t>
            </a:r>
            <a:r>
              <a:rPr lang="en-US" altLang="en-US" sz="2200" dirty="0" smtClean="0"/>
              <a:t>: the loss of a purine </a:t>
            </a:r>
            <a:r>
              <a:rPr lang="en-US" altLang="en-US" sz="2200" dirty="0" smtClean="0"/>
              <a:t>(A, G) from </a:t>
            </a:r>
            <a:r>
              <a:rPr lang="en-US" altLang="en-US" sz="2200" dirty="0" smtClean="0"/>
              <a:t>a nucleotide by breaking the covalent bond linking the nucleotide base to the sugar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An unrepaired lesion of this type is called an </a:t>
            </a:r>
            <a:r>
              <a:rPr lang="en-US" altLang="en-US" sz="2200" b="1" dirty="0" err="1" smtClean="0"/>
              <a:t>apurinic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site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DNA polymerase will usually compensate by putting an adenine into the site during replication</a:t>
            </a:r>
          </a:p>
        </p:txBody>
      </p:sp>
      <p:sp>
        <p:nvSpPr>
          <p:cNvPr id="8704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CA07A91-D55E-4326-B94C-BD8F16249BC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09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27" y="1195132"/>
            <a:ext cx="4579873" cy="552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Deamination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/>
              <a:t>Deamination</a:t>
            </a:r>
            <a:r>
              <a:rPr lang="en-US" altLang="en-US" sz="2400" dirty="0" smtClean="0"/>
              <a:t>: the </a:t>
            </a:r>
            <a:r>
              <a:rPr lang="en-US" altLang="en-US" sz="2400" u="sng" dirty="0" smtClean="0"/>
              <a:t>loss of an amino group (NH</a:t>
            </a:r>
            <a:r>
              <a:rPr lang="en-US" altLang="en-US" sz="2400" u="sng" baseline="-25000" dirty="0" smtClean="0"/>
              <a:t>2</a:t>
            </a:r>
            <a:r>
              <a:rPr lang="en-US" altLang="en-US" sz="2400" u="sng" dirty="0" smtClean="0"/>
              <a:t>) from a nucleotide 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For example, when cytosine is </a:t>
            </a:r>
            <a:r>
              <a:rPr lang="en-US" altLang="en-US" sz="2400" dirty="0" err="1" smtClean="0"/>
              <a:t>deaminated</a:t>
            </a:r>
            <a:r>
              <a:rPr lang="en-US" altLang="en-US" sz="2400" dirty="0" smtClean="0"/>
              <a:t>, an oxygen atom usually takes its place, converting the cytosine into uracil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DNA mismatch repair removes the uracil from the DNA and replaces it with cytosine, restoring the wild-type sequence</a:t>
            </a:r>
          </a:p>
        </p:txBody>
      </p:sp>
      <p:sp>
        <p:nvSpPr>
          <p:cNvPr id="9113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7D533C4-6C27-4268-B922-43E6DF6322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10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85" y="4472007"/>
            <a:ext cx="5128972" cy="234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12.4 Mutations May Be Induced by Chemicals or Ionizing Radiation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Induced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 are produced by interactions between DNA </a:t>
            </a:r>
            <a:r>
              <a:rPr lang="en-US" altLang="en-US" u="sng" dirty="0" smtClean="0"/>
              <a:t>and physical, chemical, or biological agents that generate mutations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Agents that cause DNA damage leading to mutations are called </a:t>
            </a:r>
            <a:r>
              <a:rPr lang="en-US" altLang="en-US" b="1" dirty="0" smtClean="0">
                <a:solidFill>
                  <a:srgbClr val="FF0000"/>
                </a:solidFill>
              </a:rPr>
              <a:t>mutagens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Mutagens interact with DNA in specific ways to cause particular types of sequence changes</a:t>
            </a:r>
          </a:p>
        </p:txBody>
      </p:sp>
      <p:sp>
        <p:nvSpPr>
          <p:cNvPr id="9933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0C2166D-72B0-4248-BFE3-7E02FDAC7EC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Mutagens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Chemical mutagens can be classified by their modes of action on DNA as follows: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Nucleotide base analogs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err="1" smtClean="0"/>
              <a:t>Deaminating</a:t>
            </a:r>
            <a:r>
              <a:rPr lang="en-US" altLang="en-US" dirty="0" smtClean="0"/>
              <a:t> agents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Alkylating agents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Oxidizing agents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err="1" smtClean="0"/>
              <a:t>Hydoxylating</a:t>
            </a:r>
            <a:r>
              <a:rPr lang="en-US" altLang="en-US" dirty="0" smtClean="0"/>
              <a:t> agents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Intercalating agents</a:t>
            </a:r>
          </a:p>
        </p:txBody>
      </p:sp>
      <p:sp>
        <p:nvSpPr>
          <p:cNvPr id="10137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07FD0CE-5682-44BB-9010-46F487903A6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Nucleotide Base Analogs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 smtClean="0"/>
              <a:t>base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analog</a:t>
            </a:r>
            <a:r>
              <a:rPr lang="en-US" altLang="en-US" dirty="0" smtClean="0"/>
              <a:t> is a </a:t>
            </a:r>
            <a:r>
              <a:rPr lang="en-US" altLang="en-US" u="sng" dirty="0" smtClean="0"/>
              <a:t>chemical compound with a structure similar to a DNA nucleotide base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can pair with normal nucleotides—</a:t>
            </a:r>
            <a:r>
              <a:rPr lang="en-US" altLang="en-US" u="sng" dirty="0" smtClean="0"/>
              <a:t>DNA polymerases cannot distinguish the analogs from normal nucleotides</a:t>
            </a:r>
          </a:p>
          <a:p>
            <a:pPr marL="25400" indent="0">
              <a:buNone/>
            </a:pPr>
            <a:endParaRPr lang="en-US" altLang="en-US" dirty="0" smtClean="0"/>
          </a:p>
        </p:txBody>
      </p:sp>
      <p:sp>
        <p:nvSpPr>
          <p:cNvPr id="10547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B743AA4-08B9-4116-A9D7-1256ED6B544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Deaminating Agents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 err="1" smtClean="0"/>
              <a:t>deaminating</a:t>
            </a:r>
            <a:r>
              <a:rPr lang="en-US" altLang="en-US" dirty="0" smtClean="0"/>
              <a:t> agent removes amino groups from nucleotide bases</a:t>
            </a:r>
          </a:p>
          <a:p>
            <a:endParaRPr lang="en-US" altLang="en-US" dirty="0" smtClean="0"/>
          </a:p>
          <a:p>
            <a:pPr marL="2540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Deamination of adenine produces hypoxanthine, which can </a:t>
            </a:r>
            <a:r>
              <a:rPr lang="en-US" altLang="en-US" dirty="0" err="1" smtClean="0"/>
              <a:t>mispair</a:t>
            </a:r>
            <a:r>
              <a:rPr lang="en-US" altLang="en-US" dirty="0" smtClean="0"/>
              <a:t> and lead to A-T to G-C base-pair substitutions</a:t>
            </a:r>
          </a:p>
        </p:txBody>
      </p:sp>
      <p:sp>
        <p:nvSpPr>
          <p:cNvPr id="11161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7D4BADA-A420-46CB-B279-C07A33DBFAC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Alkylating Agents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Alkylating agents added bulky side groups such as </a:t>
            </a:r>
            <a:r>
              <a:rPr lang="en-US" altLang="en-US" sz="2400" u="sng" dirty="0" smtClean="0"/>
              <a:t>methyl (CH</a:t>
            </a:r>
            <a:r>
              <a:rPr lang="en-US" altLang="en-US" sz="2400" u="sng" baseline="-25000" dirty="0" smtClean="0"/>
              <a:t>3</a:t>
            </a:r>
            <a:r>
              <a:rPr lang="en-US" altLang="en-US" sz="2400" u="sng" dirty="0" smtClean="0"/>
              <a:t>) and ethyl (CH</a:t>
            </a:r>
            <a:r>
              <a:rPr lang="en-US" altLang="en-US" sz="2400" u="sng" baseline="-25000" dirty="0" smtClean="0"/>
              <a:t>3</a:t>
            </a:r>
            <a:r>
              <a:rPr lang="en-US" altLang="en-US" sz="2400" u="sng" dirty="0" smtClean="0"/>
              <a:t>-CH</a:t>
            </a:r>
            <a:r>
              <a:rPr lang="en-US" altLang="en-US" sz="2400" u="sng" baseline="-25000" dirty="0" smtClean="0"/>
              <a:t>2</a:t>
            </a:r>
            <a:r>
              <a:rPr lang="en-US" altLang="en-US" sz="2400" u="sng" dirty="0" smtClean="0"/>
              <a:t>) groups</a:t>
            </a:r>
            <a:r>
              <a:rPr lang="en-US" altLang="en-US" sz="2400" dirty="0" smtClean="0"/>
              <a:t> to bases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These added groups are called </a:t>
            </a:r>
            <a:r>
              <a:rPr lang="en-US" altLang="en-US" sz="2400" b="1" u="sng" dirty="0" smtClean="0"/>
              <a:t>bulky</a:t>
            </a:r>
            <a:r>
              <a:rPr lang="en-US" altLang="en-US" sz="2400" u="sng" dirty="0" smtClean="0"/>
              <a:t> </a:t>
            </a:r>
            <a:r>
              <a:rPr lang="en-US" altLang="en-US" sz="2400" b="1" u="sng" dirty="0" smtClean="0"/>
              <a:t>adducts</a:t>
            </a:r>
          </a:p>
          <a:p>
            <a:pPr marL="25400" indent="0">
              <a:buNone/>
            </a:pPr>
            <a:endParaRPr lang="en-US" altLang="en-US" sz="2400" dirty="0" smtClean="0"/>
          </a:p>
          <a:p>
            <a:r>
              <a:rPr lang="en-US" altLang="en-US" sz="2400" u="sng" dirty="0" smtClean="0"/>
              <a:t>Bulky adducts interfere with DNA base pairing and may distort the DNA double helix</a:t>
            </a:r>
          </a:p>
        </p:txBody>
      </p:sp>
      <p:sp>
        <p:nvSpPr>
          <p:cNvPr id="1157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1765C73-FEA1-4611-998F-EB381377489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12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4" y="4541520"/>
            <a:ext cx="8546592" cy="231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Mutation Rates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bacteria and other haploid organisms, </a:t>
            </a:r>
            <a:r>
              <a:rPr lang="en-US" altLang="en-US" b="1" dirty="0" smtClean="0"/>
              <a:t>mutation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rate</a:t>
            </a:r>
            <a:r>
              <a:rPr lang="en-US" altLang="en-US" dirty="0" smtClean="0"/>
              <a:t> is measured as the </a:t>
            </a:r>
            <a:r>
              <a:rPr lang="en-US" altLang="en-US" u="sng" dirty="0" smtClean="0"/>
              <a:t>number of times mutation alters a particular gene per replication cycle or generation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Mutation rate is defined and studied differently in sexually reproducing diploids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It is defined as the number of mutational events in a given gene per generation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F45E1AC-F73D-4A78-8EF9-A72D81E318E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Hydroxylating Agents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err="1" smtClean="0"/>
              <a:t>Hydroxylating</a:t>
            </a:r>
            <a:r>
              <a:rPr lang="en-US" altLang="en-US" u="sng" dirty="0" smtClean="0"/>
              <a:t> agents add hydroxyl groups </a:t>
            </a:r>
            <a:r>
              <a:rPr lang="en-US" altLang="en-US" dirty="0" smtClean="0"/>
              <a:t>to a recipient </a:t>
            </a:r>
            <a:r>
              <a:rPr lang="en-US" altLang="en-US" dirty="0"/>
              <a:t>compound. Hydroxylamine adds a hydroxyl group to cytosine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u="sng" dirty="0" smtClean="0"/>
              <a:t>This can </a:t>
            </a:r>
            <a:r>
              <a:rPr lang="en-US" altLang="en-US" u="sng" dirty="0" err="1" smtClean="0"/>
              <a:t>mispair</a:t>
            </a:r>
            <a:r>
              <a:rPr lang="en-US" altLang="en-US" u="sng" dirty="0" smtClean="0"/>
              <a:t> with adenine</a:t>
            </a:r>
            <a:r>
              <a:rPr lang="en-US" altLang="en-US" dirty="0" smtClean="0"/>
              <a:t>, creating a C-G to T-A transition mutation</a:t>
            </a:r>
          </a:p>
        </p:txBody>
      </p:sp>
      <p:sp>
        <p:nvSpPr>
          <p:cNvPr id="11981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109441B-3AEB-4352-B3FB-7B964A52396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12FigureC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6" y="4388373"/>
            <a:ext cx="8789773" cy="2394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Oxidative Reactions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Oxidation is a chemical process of electron transfer </a:t>
            </a:r>
            <a:r>
              <a:rPr lang="en-US" altLang="en-US" dirty="0" smtClean="0"/>
              <a:t>by </a:t>
            </a:r>
            <a:r>
              <a:rPr lang="en-US" altLang="en-US" u="sng" dirty="0" smtClean="0"/>
              <a:t>addition of an oxygen atom or removal of a hydrogen atom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Oxidizing agents, like </a:t>
            </a:r>
            <a:r>
              <a:rPr lang="en-US" altLang="en-US" u="sng" dirty="0" smtClean="0"/>
              <a:t>bleach and hydrogen peroxide</a:t>
            </a:r>
            <a:r>
              <a:rPr lang="en-US" altLang="en-US" dirty="0" smtClean="0"/>
              <a:t>, cause oxidative reactions that can lead to mutations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 example, oxidized guanine can </a:t>
            </a:r>
            <a:r>
              <a:rPr lang="en-US" altLang="en-US" dirty="0" err="1" smtClean="0"/>
              <a:t>mispair</a:t>
            </a:r>
            <a:r>
              <a:rPr lang="en-US" altLang="en-US" dirty="0" smtClean="0"/>
              <a:t> with adenine, leading to a </a:t>
            </a:r>
            <a:r>
              <a:rPr lang="en-US" altLang="en-US" dirty="0" err="1" smtClean="0"/>
              <a:t>tranversion</a:t>
            </a:r>
            <a:r>
              <a:rPr lang="en-US" altLang="en-US" dirty="0" smtClean="0"/>
              <a:t> mutation </a:t>
            </a:r>
            <a:br>
              <a:rPr lang="en-US" altLang="en-US" dirty="0" smtClean="0"/>
            </a:br>
            <a:r>
              <a:rPr lang="en-US" altLang="en-US" dirty="0" smtClean="0"/>
              <a:t>(G-C to T-A)</a:t>
            </a:r>
          </a:p>
        </p:txBody>
      </p:sp>
      <p:sp>
        <p:nvSpPr>
          <p:cNvPr id="12390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6421E1B-8A9F-4A94-A307-BE71AB41055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Intercalating Agents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molecules are able to </a:t>
            </a:r>
            <a:r>
              <a:rPr lang="en-US" altLang="en-US" u="sng" dirty="0" smtClean="0"/>
              <a:t>fit between DNA base pairs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intercalating agents </a:t>
            </a:r>
            <a:r>
              <a:rPr lang="en-US" altLang="en-US" u="sng" dirty="0" smtClean="0"/>
              <a:t>distort the DNA duplex</a:t>
            </a:r>
            <a:r>
              <a:rPr lang="en-US" altLang="en-US" dirty="0" smtClean="0"/>
              <a:t>; some can also form bulky adducts that contribute to DNA distortion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distortion leads to DNA nicking that is not efficiently repaired, resulting in </a:t>
            </a:r>
            <a:r>
              <a:rPr lang="en-US" altLang="en-US" dirty="0" err="1" smtClean="0"/>
              <a:t>frameshift</a:t>
            </a:r>
            <a:r>
              <a:rPr lang="en-US" altLang="en-US" dirty="0" smtClean="0"/>
              <a:t> mutations due to added or lost nucleotides</a:t>
            </a:r>
          </a:p>
        </p:txBody>
      </p:sp>
      <p:sp>
        <p:nvSpPr>
          <p:cNvPr id="12595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E999B69-81A4-4878-8C16-9C8355227A3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1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28" y="210312"/>
            <a:ext cx="602894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12.13 DNA intercalating agents.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Radiation-Induced DNA Damage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b="1" dirty="0" smtClean="0"/>
              <a:t>Photoproducts</a:t>
            </a:r>
            <a:r>
              <a:rPr lang="en-US" altLang="en-US" sz="2600" dirty="0" smtClean="0"/>
              <a:t> are aberrant structures with additional bonds involving nucleotides; caused by UV </a:t>
            </a:r>
            <a:r>
              <a:rPr lang="en-US" altLang="en-US" sz="2600" dirty="0" smtClean="0"/>
              <a:t>irradiation</a:t>
            </a:r>
          </a:p>
          <a:p>
            <a:r>
              <a:rPr lang="en-US" altLang="en-US" sz="2600" b="1" dirty="0" smtClean="0"/>
              <a:t>Pyrimidine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dimers</a:t>
            </a:r>
            <a:r>
              <a:rPr lang="en-US" altLang="en-US" sz="2600" dirty="0" smtClean="0"/>
              <a:t> are produced by the formation of one or two additional covalent bonds between adjacent pyrimidine </a:t>
            </a:r>
            <a:r>
              <a:rPr lang="en-US" altLang="en-US" sz="2600" dirty="0" smtClean="0"/>
              <a:t>nucleotides</a:t>
            </a:r>
          </a:p>
          <a:p>
            <a:endParaRPr lang="en-US" altLang="en-US" sz="2600" dirty="0" smtClean="0"/>
          </a:p>
          <a:p>
            <a:r>
              <a:rPr lang="en-US" altLang="en-US" sz="2000" dirty="0"/>
              <a:t>DNA repair systems of most organisms can identify and correct most pyrimidine dimers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Those that are not repaired cause disruption of replication because the complementary adenines of the new DNA strand cannot form hydrogen bonds with the </a:t>
            </a:r>
            <a:r>
              <a:rPr lang="en-US" altLang="en-US" sz="2000" dirty="0" err="1"/>
              <a:t>dimerized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thymines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Replication stalls at this point leaving a gap</a:t>
            </a:r>
          </a:p>
          <a:p>
            <a:endParaRPr lang="en-US" altLang="en-US" sz="2600" dirty="0" smtClean="0"/>
          </a:p>
          <a:p>
            <a:endParaRPr lang="en-US" altLang="en-US" sz="2200" dirty="0" smtClean="0"/>
          </a:p>
        </p:txBody>
      </p:sp>
      <p:sp>
        <p:nvSpPr>
          <p:cNvPr id="13005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CB8D490-673F-4946-8A35-7A0E11950FB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Types of Radiation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Irradiation that has higher energy than UV light includes </a:t>
            </a:r>
            <a:r>
              <a:rPr lang="en-US" altLang="en-US" u="sng" dirty="0" smtClean="0"/>
              <a:t>X-rays </a:t>
            </a:r>
            <a:r>
              <a:rPr lang="en-US" altLang="en-US" dirty="0" smtClean="0"/>
              <a:t>and </a:t>
            </a:r>
            <a:r>
              <a:rPr lang="en-US" altLang="en-US" u="sng" dirty="0" smtClean="0"/>
              <a:t>radioactive materials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cause damage in multiple ways; the most serious are </a:t>
            </a:r>
            <a:r>
              <a:rPr lang="en-US" altLang="en-US" u="sng" dirty="0" smtClean="0"/>
              <a:t>single-stranded or double-stranded breaks in DNA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breaks can block DNA replication and are dealt with by specialized repair systems</a:t>
            </a:r>
          </a:p>
        </p:txBody>
      </p:sp>
      <p:sp>
        <p:nvSpPr>
          <p:cNvPr id="13824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A5C576E-5CC4-45A1-8B1A-DBCE5DD6660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12.5 Repair Systems Correct Some DNA Damage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integrity of DNA is under continuous assault from spontaneous change and from mutagens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Organisms preserve the fidelity of DNA using </a:t>
            </a:r>
            <a:r>
              <a:rPr lang="en-US" altLang="en-US" u="sng" dirty="0" smtClean="0"/>
              <a:t>multiple repair systems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either </a:t>
            </a:r>
            <a:r>
              <a:rPr lang="en-US" altLang="en-US" u="sng" dirty="0" smtClean="0"/>
              <a:t>directly repair DNA damage or allow the organism to circumvent the problems </a:t>
            </a:r>
            <a:r>
              <a:rPr lang="en-US" altLang="en-US" dirty="0" smtClean="0"/>
              <a:t>caused by unrepaired damage</a:t>
            </a:r>
          </a:p>
        </p:txBody>
      </p:sp>
      <p:sp>
        <p:nvSpPr>
          <p:cNvPr id="15257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54A8032-624F-4EEB-B3C0-C5226D6F8C2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Repair of DNA Damage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most direct way to repair DNA lesions is to </a:t>
            </a:r>
            <a:r>
              <a:rPr lang="en-US" altLang="en-US" u="sng" dirty="0" smtClean="0"/>
              <a:t>identify and then reverse the DNA damage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One direct mechanism is the </a:t>
            </a:r>
            <a:r>
              <a:rPr lang="en-US" altLang="en-US" u="sng" dirty="0" smtClean="0"/>
              <a:t>proofreading activity of DNA polymerase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Several other repair systems also carry out direct repair of DNA damage</a:t>
            </a:r>
          </a:p>
        </p:txBody>
      </p:sp>
      <p:sp>
        <p:nvSpPr>
          <p:cNvPr id="15462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F4F977A-643F-4E98-96E5-E862CC7AF05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Mismatch Repair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Mismatched nucleotides that </a:t>
            </a:r>
            <a:r>
              <a:rPr lang="en-US" altLang="en-US" u="sng" dirty="0" smtClean="0"/>
              <a:t>escape DNA polymerase proofreading </a:t>
            </a:r>
            <a:r>
              <a:rPr lang="en-US" altLang="en-US" dirty="0" smtClean="0"/>
              <a:t>or are </a:t>
            </a:r>
            <a:r>
              <a:rPr lang="en-US" altLang="en-US" dirty="0" err="1" smtClean="0"/>
              <a:t>tautomeric</a:t>
            </a:r>
            <a:r>
              <a:rPr lang="en-US" altLang="en-US" dirty="0" smtClean="0"/>
              <a:t> may be </a:t>
            </a:r>
            <a:r>
              <a:rPr lang="en-US" altLang="en-US" u="sng" dirty="0" smtClean="0"/>
              <a:t>detected and repaired by </a:t>
            </a:r>
            <a:r>
              <a:rPr lang="en-US" altLang="en-US" b="1" u="sng" dirty="0" smtClean="0"/>
              <a:t>mismatch</a:t>
            </a:r>
            <a:r>
              <a:rPr lang="en-US" altLang="en-US" u="sng" dirty="0" smtClean="0"/>
              <a:t> </a:t>
            </a:r>
            <a:r>
              <a:rPr lang="en-US" altLang="en-US" b="1" u="sng" dirty="0" smtClean="0"/>
              <a:t>repair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Repair enzymes distinguish between the original, correct nucleotide and the new, mismatched nucleotide using the presence of methylation on the original strand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coli</a:t>
            </a:r>
            <a:r>
              <a:rPr lang="en-US" altLang="en-US" dirty="0" smtClean="0"/>
              <a:t>, methylation is common on the adenine of 5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-GATC-3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 sequences</a:t>
            </a:r>
          </a:p>
        </p:txBody>
      </p:sp>
      <p:sp>
        <p:nvSpPr>
          <p:cNvPr id="15667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014CF2F-4B0B-422C-B3C0-93D3EF00FF6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>
          <a:xfrm>
            <a:off x="107859" y="109523"/>
            <a:ext cx="6148437" cy="822325"/>
          </a:xfrm>
        </p:spPr>
        <p:txBody>
          <a:bodyPr/>
          <a:lstStyle/>
          <a:p>
            <a:r>
              <a:rPr lang="en-US" altLang="en-US" dirty="0" smtClean="0"/>
              <a:t>Mismatch Repair in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coli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739693" cy="5260975"/>
          </a:xfrm>
        </p:spPr>
        <p:txBody>
          <a:bodyPr/>
          <a:lstStyle/>
          <a:p>
            <a:r>
              <a:rPr lang="en-US" altLang="en-US" sz="2000" dirty="0" smtClean="0"/>
              <a:t>The </a:t>
            </a:r>
            <a:r>
              <a:rPr lang="en-US" altLang="en-US" sz="2000" i="1" dirty="0" smtClean="0"/>
              <a:t>E</a:t>
            </a:r>
            <a:r>
              <a:rPr lang="en-US" altLang="en-US" sz="2000" dirty="0" smtClean="0"/>
              <a:t>. </a:t>
            </a:r>
            <a:r>
              <a:rPr lang="en-US" altLang="en-US" sz="2000" i="1" dirty="0" smtClean="0"/>
              <a:t>coli</a:t>
            </a:r>
            <a:r>
              <a:rPr lang="en-US" altLang="en-US" sz="2000" dirty="0" smtClean="0"/>
              <a:t> protein </a:t>
            </a:r>
            <a:r>
              <a:rPr lang="en-US" altLang="en-US" sz="2000" dirty="0" err="1" smtClean="0"/>
              <a:t>MutS</a:t>
            </a:r>
            <a:r>
              <a:rPr lang="en-US" altLang="en-US" sz="2000" dirty="0" smtClean="0"/>
              <a:t> recognizes and binds to the DNA </a:t>
            </a:r>
            <a:r>
              <a:rPr lang="en-US" altLang="en-US" sz="2000" dirty="0" smtClean="0"/>
              <a:t>mismatch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MutS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then recruits the </a:t>
            </a:r>
            <a:r>
              <a:rPr lang="en-US" altLang="en-US" sz="2000" dirty="0" err="1" smtClean="0"/>
              <a:t>MutL</a:t>
            </a:r>
            <a:r>
              <a:rPr lang="en-US" altLang="en-US" sz="2000" dirty="0" smtClean="0"/>
              <a:t> protein to the </a:t>
            </a:r>
            <a:r>
              <a:rPr lang="en-US" altLang="en-US" sz="2000" dirty="0" smtClean="0"/>
              <a:t>site</a:t>
            </a:r>
            <a:endParaRPr lang="en-US" altLang="en-US" sz="2000" dirty="0" smtClean="0"/>
          </a:p>
          <a:p>
            <a:r>
              <a:rPr lang="en-US" altLang="en-US" sz="2000" dirty="0" smtClean="0"/>
              <a:t>The </a:t>
            </a:r>
            <a:r>
              <a:rPr lang="en-US" altLang="en-US" sz="2000" dirty="0" err="1" smtClean="0"/>
              <a:t>MutH</a:t>
            </a:r>
            <a:r>
              <a:rPr lang="en-US" altLang="en-US" sz="2000" dirty="0" smtClean="0"/>
              <a:t> protein is then recruited to the site; it breaks a </a:t>
            </a:r>
            <a:r>
              <a:rPr lang="en-US" altLang="en-US" sz="2000" dirty="0" err="1" smtClean="0"/>
              <a:t>phosphodiester</a:t>
            </a:r>
            <a:r>
              <a:rPr lang="en-US" altLang="en-US" sz="2000" dirty="0" smtClean="0"/>
              <a:t> bond on the 5</a:t>
            </a:r>
            <a:r>
              <a:rPr lang="en-US" altLang="en-US" sz="2000" dirty="0" smtClean="0">
                <a:sym typeface="Symbol" panose="05050102010706020507" pitchFamily="18" charset="2"/>
              </a:rPr>
              <a:t></a:t>
            </a:r>
            <a:r>
              <a:rPr lang="en-US" altLang="en-US" sz="2000" dirty="0" smtClean="0"/>
              <a:t> side of the guanine of a GATC sequence on the </a:t>
            </a:r>
            <a:r>
              <a:rPr lang="en-US" altLang="en-US" sz="2000" dirty="0" err="1" smtClean="0"/>
              <a:t>unmethylated</a:t>
            </a:r>
            <a:r>
              <a:rPr lang="en-US" altLang="en-US" sz="2000" dirty="0" smtClean="0"/>
              <a:t> daughter </a:t>
            </a:r>
            <a:r>
              <a:rPr lang="en-US" altLang="en-US" sz="2000" dirty="0" smtClean="0"/>
              <a:t>strand</a:t>
            </a:r>
          </a:p>
          <a:p>
            <a:r>
              <a:rPr lang="en-US" altLang="en-US" sz="2000" dirty="0"/>
              <a:t>An </a:t>
            </a:r>
            <a:r>
              <a:rPr lang="en-US" altLang="en-US" sz="2000" dirty="0" err="1"/>
              <a:t>exonuclease</a:t>
            </a:r>
            <a:r>
              <a:rPr lang="en-US" altLang="en-US" sz="2000" dirty="0"/>
              <a:t> digests nucleotides from the “nick” through the mismatched </a:t>
            </a:r>
            <a:r>
              <a:rPr lang="en-US" altLang="en-US" sz="2000" dirty="0" smtClean="0"/>
              <a:t>nucleotide</a:t>
            </a:r>
            <a:endParaRPr lang="en-US" altLang="en-US" sz="2000" dirty="0"/>
          </a:p>
          <a:p>
            <a:r>
              <a:rPr lang="en-US" altLang="en-US" sz="2000" dirty="0"/>
              <a:t>DNA polymerase fills the gap in the daughter </a:t>
            </a:r>
            <a:r>
              <a:rPr lang="en-US" altLang="en-US" sz="2000" dirty="0" smtClean="0"/>
              <a:t>strand</a:t>
            </a:r>
            <a:endParaRPr lang="en-US" altLang="en-US" sz="2000" dirty="0"/>
          </a:p>
          <a:p>
            <a:r>
              <a:rPr lang="en-US" altLang="en-US" sz="2000" dirty="0"/>
              <a:t>DNA ligase completes the </a:t>
            </a:r>
            <a:r>
              <a:rPr lang="en-US" altLang="en-US" sz="2000" dirty="0" smtClean="0"/>
              <a:t>repair</a:t>
            </a:r>
            <a:endParaRPr lang="en-US" altLang="en-US" sz="2000" dirty="0"/>
          </a:p>
          <a:p>
            <a:r>
              <a:rPr lang="en-US" altLang="en-US" sz="2000" dirty="0"/>
              <a:t>Dam </a:t>
            </a:r>
            <a:r>
              <a:rPr lang="en-US" altLang="en-US" sz="2000" dirty="0" err="1"/>
              <a:t>methylase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methylates</a:t>
            </a:r>
            <a:r>
              <a:rPr lang="en-US" altLang="en-US" sz="2000" dirty="0"/>
              <a:t> the adenine of the GATC sequence on the daughter strand</a:t>
            </a:r>
          </a:p>
          <a:p>
            <a:endParaRPr lang="en-US" altLang="en-US" sz="2000" dirty="0" smtClean="0"/>
          </a:p>
        </p:txBody>
      </p:sp>
      <p:sp>
        <p:nvSpPr>
          <p:cNvPr id="15872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CEA237C-6389-4B39-815B-F16066F5E60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1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76" y="172964"/>
            <a:ext cx="3810000" cy="643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Study of Mutation Rate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Dominant mutations are easier to detect </a:t>
            </a:r>
            <a:r>
              <a:rPr lang="en-US" dirty="0" smtClean="0"/>
              <a:t>than recessive mutations since a single copy will manifest in the phenotype</a:t>
            </a:r>
          </a:p>
          <a:p>
            <a:endParaRPr lang="en-US" dirty="0" smtClean="0"/>
          </a:p>
          <a:p>
            <a:r>
              <a:rPr lang="en-US" dirty="0" smtClean="0"/>
              <a:t>Average mutation rates may be as low as 1 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 10</a:t>
            </a:r>
            <a:r>
              <a:rPr lang="en-US" baseline="30000" dirty="0" smtClean="0">
                <a:sym typeface="Symbol" panose="05050102010706020507" pitchFamily="18" charset="2"/>
              </a:rPr>
              <a:t></a:t>
            </a:r>
            <a:r>
              <a:rPr lang="en-US" baseline="30000" dirty="0" smtClean="0"/>
              <a:t>9</a:t>
            </a:r>
            <a:r>
              <a:rPr lang="en-US" dirty="0" smtClean="0"/>
              <a:t> and as high as 1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10</a:t>
            </a:r>
            <a:r>
              <a:rPr lang="en-US" baseline="30000" dirty="0" smtClean="0">
                <a:sym typeface="Symbol" panose="05050102010706020507" pitchFamily="18" charset="2"/>
              </a:rPr>
              <a:t></a:t>
            </a:r>
            <a:r>
              <a:rPr lang="en-US" baseline="30000" dirty="0" smtClean="0"/>
              <a:t>4</a:t>
            </a:r>
            <a:r>
              <a:rPr lang="en-US" dirty="0" smtClean="0"/>
              <a:t> depending on organism</a:t>
            </a:r>
          </a:p>
          <a:p>
            <a:endParaRPr lang="en-US" dirty="0" smtClean="0"/>
          </a:p>
          <a:p>
            <a:r>
              <a:rPr lang="en-US" dirty="0" smtClean="0"/>
              <a:t>Factors such as </a:t>
            </a:r>
            <a:r>
              <a:rPr lang="en-US" u="sng" dirty="0" smtClean="0"/>
              <a:t>genome size and life cycle of the organism affect mutation rates</a:t>
            </a:r>
          </a:p>
          <a:p>
            <a:endParaRPr lang="en-US" dirty="0"/>
          </a:p>
        </p:txBody>
      </p:sp>
      <p:sp>
        <p:nvSpPr>
          <p:cNvPr id="133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09E5556-565A-4D81-83F0-1A55C0A9B72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Nucleotide Base Excision Repair</a:t>
            </a: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/>
              <a:t>Nucleotide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base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excision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repair</a:t>
            </a:r>
            <a:r>
              <a:rPr lang="en-US" altLang="en-US" sz="2400" dirty="0" smtClean="0"/>
              <a:t> is a </a:t>
            </a:r>
            <a:r>
              <a:rPr lang="en-US" altLang="en-US" sz="2400" u="sng" dirty="0" smtClean="0"/>
              <a:t>multistep process</a:t>
            </a:r>
          </a:p>
          <a:p>
            <a:r>
              <a:rPr lang="en-US" altLang="en-US" sz="2400" dirty="0"/>
              <a:t>Nucleotide excision repair recognizes and removes bulky adducts, such as UV light damage, that distort DNA</a:t>
            </a:r>
          </a:p>
          <a:p>
            <a:endParaRPr lang="en-US" altLang="en-US" sz="2400" dirty="0"/>
          </a:p>
          <a:p>
            <a:r>
              <a:rPr lang="en-US" altLang="en-US" sz="2400" dirty="0"/>
              <a:t>Enzymes recognize and bind to the damaged region</a:t>
            </a:r>
          </a:p>
          <a:p>
            <a:endParaRPr lang="en-US" altLang="en-US" sz="2400" dirty="0"/>
          </a:p>
          <a:p>
            <a:r>
              <a:rPr lang="en-US" altLang="en-US" sz="2400" dirty="0"/>
              <a:t>A segment of nucleotides is removed from the damaged strand</a:t>
            </a:r>
          </a:p>
          <a:p>
            <a:endParaRPr lang="en-US" altLang="en-US" sz="2400" dirty="0"/>
          </a:p>
          <a:p>
            <a:r>
              <a:rPr lang="en-US" altLang="en-US" sz="2400" dirty="0"/>
              <a:t>DNA polymerase fills in the gap and DNA ligase seals the sugar-phosphate backbone</a:t>
            </a:r>
          </a:p>
          <a:p>
            <a:pPr marL="25400" indent="0">
              <a:buNone/>
            </a:pPr>
            <a:endParaRPr lang="en-US" altLang="en-US" sz="2400" dirty="0" smtClean="0"/>
          </a:p>
        </p:txBody>
      </p:sp>
      <p:sp>
        <p:nvSpPr>
          <p:cNvPr id="16486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9FF3F5E-2A4B-44FC-9B5C-250E607750F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12.18 Nucleotide base excision repair.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4" y="207433"/>
            <a:ext cx="6712771" cy="63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37160"/>
            <a:ext cx="6370320" cy="65836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12.18 Nucleotide base excision repair.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1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Repair of UV-Induced Photoproducts</a:t>
            </a:r>
          </a:p>
        </p:txBody>
      </p:sp>
      <p:sp>
        <p:nvSpPr>
          <p:cNvPr id="179202" name="Content Placeholder 2"/>
          <p:cNvSpPr>
            <a:spLocks noGrp="1"/>
          </p:cNvSpPr>
          <p:nvPr>
            <p:ph idx="1"/>
          </p:nvPr>
        </p:nvSpPr>
        <p:spPr>
          <a:xfrm>
            <a:off x="190642" y="1117600"/>
            <a:ext cx="4534263" cy="5260975"/>
          </a:xfrm>
        </p:spPr>
        <p:txBody>
          <a:bodyPr/>
          <a:lstStyle/>
          <a:p>
            <a:r>
              <a:rPr lang="en-US" altLang="en-US" dirty="0" smtClean="0"/>
              <a:t>UV radiation is the most common mutagen of most organisms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can be addressed by </a:t>
            </a:r>
            <a:r>
              <a:rPr lang="en-US" altLang="en-US" b="1" dirty="0" err="1" smtClean="0"/>
              <a:t>photoreactive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repair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UV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repair</a:t>
            </a:r>
            <a:endParaRPr lang="en-US" altLang="en-US" dirty="0" smtClean="0"/>
          </a:p>
        </p:txBody>
      </p:sp>
      <p:sp>
        <p:nvSpPr>
          <p:cNvPr id="17920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BB5AFEC-4957-498F-84FD-3BD412F4E35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19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1155002"/>
            <a:ext cx="3861404" cy="570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Damage Signaling Systems</a:t>
            </a:r>
          </a:p>
        </p:txBody>
      </p:sp>
      <p:sp>
        <p:nvSpPr>
          <p:cNvPr id="193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Biochemical mechanisms to recognize the presence of DNA damage and initiate a repair response consist of a tightly regulated genetic </a:t>
            </a:r>
            <a:r>
              <a:rPr lang="en-US" altLang="en-US" dirty="0" smtClean="0"/>
              <a:t>process. In </a:t>
            </a:r>
            <a:r>
              <a:rPr lang="en-US" altLang="en-US" dirty="0" smtClean="0"/>
              <a:t>humans and other animals, a </a:t>
            </a:r>
            <a:r>
              <a:rPr lang="en-US" altLang="en-US" dirty="0" err="1" smtClean="0"/>
              <a:t>multiprotein</a:t>
            </a:r>
            <a:r>
              <a:rPr lang="en-US" altLang="en-US" dirty="0" smtClean="0"/>
              <a:t> complex acts as a genomic sentry to identify </a:t>
            </a:r>
            <a:r>
              <a:rPr lang="en-US" altLang="en-US" dirty="0" smtClean="0"/>
              <a:t>damage</a:t>
            </a:r>
          </a:p>
          <a:p>
            <a:endParaRPr lang="en-US" altLang="en-US" dirty="0" smtClean="0"/>
          </a:p>
          <a:p>
            <a:r>
              <a:rPr lang="en-US" altLang="en-US" sz="2400" dirty="0"/>
              <a:t>BRCA1 is the first gene implicated in inherited forms of breast and ovarian cancer </a:t>
            </a:r>
            <a:r>
              <a:rPr lang="en-US" altLang="en-US" sz="2400" dirty="0" smtClean="0"/>
              <a:t>susceptibility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ATM plays a pivotal role in communicating DNA damage through signal transduction to activate transcription of the </a:t>
            </a:r>
            <a:r>
              <a:rPr lang="en-US" altLang="en-US" sz="2400" i="1" dirty="0"/>
              <a:t>p53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gene. ATM </a:t>
            </a:r>
            <a:r>
              <a:rPr lang="en-US" altLang="en-US" sz="2400" dirty="0"/>
              <a:t>activates the </a:t>
            </a:r>
            <a:r>
              <a:rPr lang="ja-JP" altLang="en-US" sz="2400" dirty="0"/>
              <a:t>“</a:t>
            </a:r>
            <a:r>
              <a:rPr lang="en-US" altLang="ja-JP" sz="2400" dirty="0"/>
              <a:t>p53 repair pathway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.</a:t>
            </a:r>
            <a:endParaRPr lang="en-US" altLang="en-US" sz="2400" dirty="0"/>
          </a:p>
          <a:p>
            <a:endParaRPr lang="en-US" altLang="en-US" dirty="0" smtClean="0"/>
          </a:p>
          <a:p>
            <a:pPr marL="25400" indent="0">
              <a:buNone/>
            </a:pPr>
            <a:endParaRPr lang="en-US" altLang="en-US" dirty="0" smtClean="0"/>
          </a:p>
        </p:txBody>
      </p:sp>
      <p:sp>
        <p:nvSpPr>
          <p:cNvPr id="19353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0A6F9BD-94DD-4C23-8BAE-27D2B50C7A5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 of the p53 Repair Pathway</a:t>
            </a:r>
          </a:p>
        </p:txBody>
      </p:sp>
      <p:sp>
        <p:nvSpPr>
          <p:cNvPr id="197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p53 repair pathway controls cell responses to mutation by deciding to:</a:t>
            </a:r>
          </a:p>
          <a:p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Pause the cell cycle at the G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-to-S transition to allow time for repair; or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Direct the cell to undergo programmed cell death</a:t>
            </a:r>
          </a:p>
        </p:txBody>
      </p:sp>
      <p:sp>
        <p:nvSpPr>
          <p:cNvPr id="19763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8C7C376-BF57-4749-B8F6-38DFD6C5A8D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12.6 Proteins Control </a:t>
            </a:r>
            <a:r>
              <a:rPr lang="en-US" altLang="en-US" sz="2800" dirty="0" err="1" smtClean="0"/>
              <a:t>Translesion</a:t>
            </a:r>
            <a:r>
              <a:rPr lang="en-US" altLang="en-US" sz="2800" dirty="0" smtClean="0"/>
              <a:t> DNA Synthesis and the Repair of Double-Strand Breaks</a:t>
            </a:r>
          </a:p>
        </p:txBody>
      </p:sp>
      <p:sp>
        <p:nvSpPr>
          <p:cNvPr id="214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DNA damage that escapes repair before replication may block replication</a:t>
            </a:r>
          </a:p>
          <a:p>
            <a:endParaRPr lang="en-US" altLang="en-US" sz="1800" dirty="0" smtClean="0"/>
          </a:p>
          <a:p>
            <a:r>
              <a:rPr lang="en-US" altLang="en-US" dirty="0" smtClean="0"/>
              <a:t>Some mechanisms allow replication to progress despite the presence of DNA damage </a:t>
            </a:r>
          </a:p>
          <a:p>
            <a:endParaRPr lang="en-US" altLang="en-US" sz="1800" dirty="0" smtClean="0"/>
          </a:p>
          <a:p>
            <a:r>
              <a:rPr lang="en-US" altLang="en-US" dirty="0" smtClean="0"/>
              <a:t>Not all damage repair systems are error free—few are a significant source of DNA changes leading to mutation</a:t>
            </a:r>
          </a:p>
          <a:p>
            <a:pPr lvl="1"/>
            <a:r>
              <a:rPr lang="en-US" altLang="en-US" dirty="0" smtClean="0"/>
              <a:t>Error-prone repair mechanisms are activated only under conditions of widespread DNA damage that would otherwise prevent completion of DNA replication and/or cause cell death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214019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74A5478-9217-4090-9E8E-4717900DF02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Translesion DNA Synthesis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SOS repair system is a last-ditch effort of a heavily damaged bacterial system to replicate its DNA and divide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It is accomplished by activation of </a:t>
            </a:r>
            <a:r>
              <a:rPr lang="en-US" altLang="en-US" b="1" u="sng" dirty="0" err="1" smtClean="0"/>
              <a:t>translesion</a:t>
            </a:r>
            <a:r>
              <a:rPr lang="en-US" altLang="en-US" u="sng" dirty="0" smtClean="0"/>
              <a:t> </a:t>
            </a:r>
            <a:r>
              <a:rPr lang="en-US" altLang="en-US" b="1" u="sng" dirty="0" smtClean="0"/>
              <a:t>DNA</a:t>
            </a:r>
            <a:r>
              <a:rPr lang="en-US" altLang="en-US" u="sng" dirty="0" smtClean="0"/>
              <a:t> </a:t>
            </a:r>
            <a:r>
              <a:rPr lang="en-US" altLang="en-US" b="1" u="sng" dirty="0" smtClean="0"/>
              <a:t>polymerases</a:t>
            </a:r>
            <a:r>
              <a:rPr lang="en-US" altLang="en-US" u="sng" dirty="0" smtClean="0"/>
              <a:t>, or </a:t>
            </a:r>
            <a:r>
              <a:rPr lang="en-US" altLang="en-US" b="1" u="sng" dirty="0" smtClean="0"/>
              <a:t>bypass</a:t>
            </a:r>
            <a:r>
              <a:rPr lang="en-US" altLang="en-US" u="sng" dirty="0" smtClean="0"/>
              <a:t> </a:t>
            </a:r>
            <a:r>
              <a:rPr lang="en-US" altLang="en-US" b="1" u="sng" dirty="0" smtClean="0"/>
              <a:t>polymerases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</a:t>
            </a:r>
            <a:r>
              <a:rPr lang="en-US" altLang="en-US" u="sng" dirty="0" smtClean="0"/>
              <a:t>error-prone polymerases </a:t>
            </a:r>
            <a:r>
              <a:rPr lang="en-US" altLang="en-US" dirty="0" smtClean="0"/>
              <a:t>have no proofreading ability, and can replicate across lesions that would stall DNA polymerase III</a:t>
            </a:r>
          </a:p>
        </p:txBody>
      </p:sp>
      <p:sp>
        <p:nvSpPr>
          <p:cNvPr id="21606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1185F65-9C7A-4B10-BDF0-F8514F94BB2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Overcoming the Problems Caused by Photoproducts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gaps left by stalled DNA synthesis are filled by </a:t>
            </a:r>
            <a:r>
              <a:rPr lang="en-US" altLang="en-US" b="1" dirty="0" err="1" smtClean="0"/>
              <a:t>translesion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DNA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synthesis</a:t>
            </a:r>
            <a:r>
              <a:rPr lang="en-US" altLang="en-US" dirty="0" smtClean="0"/>
              <a:t>, which is carried out by specialized DNA polymerases that can replicate across gaps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DNA polymerases lack proofreading activity so they are error-prone</a:t>
            </a:r>
          </a:p>
        </p:txBody>
      </p:sp>
      <p:sp>
        <p:nvSpPr>
          <p:cNvPr id="13619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FAC5447-5B97-4265-8262-5E22BF6650B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9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Double-Strand Break Repair</a:t>
            </a:r>
          </a:p>
        </p:txBody>
      </p:sp>
      <p:sp>
        <p:nvSpPr>
          <p:cNvPr id="220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If both strands of DNA are broken, neither strand can act as a template for repair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type of damage can occur from exposure to </a:t>
            </a:r>
            <a:br>
              <a:rPr lang="en-US" altLang="en-US" dirty="0" smtClean="0"/>
            </a:br>
            <a:r>
              <a:rPr lang="en-US" altLang="en-US" dirty="0" smtClean="0"/>
              <a:t>X-rays and certain types of oxygen radicals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lesions are called </a:t>
            </a:r>
            <a:r>
              <a:rPr lang="en-US" altLang="en-US" u="sng" dirty="0" smtClean="0"/>
              <a:t>double-strand breaks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Two mechanisms have evolved to carry out </a:t>
            </a:r>
            <a:r>
              <a:rPr lang="en-US" altLang="en-US" b="1" dirty="0" smtClean="0"/>
              <a:t>double-strand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break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repair</a:t>
            </a:r>
          </a:p>
        </p:txBody>
      </p:sp>
      <p:sp>
        <p:nvSpPr>
          <p:cNvPr id="22016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72B3D73-D7B3-4191-B71B-EA1C6A3B592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_01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70560"/>
            <a:ext cx="8546592" cy="55168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12.1 Mutation Rate Ranges for </a:t>
            </a:r>
            <a:r>
              <a:rPr lang="en-US" dirty="0" smtClean="0"/>
              <a:t>Selected Taxonomic </a:t>
            </a:r>
            <a:r>
              <a:rPr lang="en-US" dirty="0"/>
              <a:t>Groups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5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Nonhomologous End Joining</a:t>
            </a:r>
          </a:p>
        </p:txBody>
      </p:sp>
      <p:sp>
        <p:nvSpPr>
          <p:cNvPr id="222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double-strand break that occurs during G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prevents completion of DNA replication</a:t>
            </a:r>
          </a:p>
          <a:p>
            <a:endParaRPr lang="en-US" altLang="en-US" dirty="0" smtClean="0"/>
          </a:p>
          <a:p>
            <a:r>
              <a:rPr lang="en-US" altLang="en-US" b="1" dirty="0" err="1" smtClean="0"/>
              <a:t>Nonhomologous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joining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NHEJ</a:t>
            </a:r>
            <a:r>
              <a:rPr lang="en-US" altLang="en-US" dirty="0" smtClean="0"/>
              <a:t>) allows cells to regain the ability to complete DNA replication, though the process </a:t>
            </a:r>
            <a:r>
              <a:rPr lang="en-US" altLang="en-US" u="sng" dirty="0" smtClean="0"/>
              <a:t>inevitably leads to mutation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is a four-step process</a:t>
            </a:r>
          </a:p>
        </p:txBody>
      </p:sp>
      <p:sp>
        <p:nvSpPr>
          <p:cNvPr id="22221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A06A4B8-4463-4885-9AC5-D9AB03D881D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2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0312"/>
            <a:ext cx="594360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12.22 </a:t>
            </a:r>
            <a:r>
              <a:rPr lang="en-US" dirty="0" err="1"/>
              <a:t>Nonhomologous</a:t>
            </a:r>
            <a:r>
              <a:rPr lang="en-US" dirty="0"/>
              <a:t> end joining.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9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Synthesis-Dependent Strand Annealing</a:t>
            </a:r>
          </a:p>
        </p:txBody>
      </p:sp>
      <p:sp>
        <p:nvSpPr>
          <p:cNvPr id="228354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5131879" cy="5260975"/>
          </a:xfrm>
        </p:spPr>
        <p:txBody>
          <a:bodyPr/>
          <a:lstStyle/>
          <a:p>
            <a:r>
              <a:rPr lang="en-US" altLang="en-US" dirty="0" smtClean="0"/>
              <a:t>Double-strand breaks that occur after replication can be repaired by an error-free process called </a:t>
            </a:r>
            <a:r>
              <a:rPr lang="en-US" altLang="en-US" b="1" dirty="0" smtClean="0"/>
              <a:t>synthesis-dependent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strand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annealing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SDSA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  <p:sp>
        <p:nvSpPr>
          <p:cNvPr id="22835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08F2F04-F3DF-4437-AF70-3068C363815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2_2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26" y="1238130"/>
            <a:ext cx="3672074" cy="561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Variation in Mutation Rate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Each species has an average mutation rate; those with larger genomes have, on average, higher mutation rates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Mutation rates for some genes are considerably higher than others in a given genome; genes that have elevated mutation rates are called </a:t>
            </a:r>
            <a:r>
              <a:rPr lang="en-US" altLang="en-US" b="1" dirty="0" smtClean="0"/>
              <a:t>hotspots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of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One reason for mutational hotspots is large </a:t>
            </a:r>
            <a:br>
              <a:rPr lang="en-US" altLang="en-US" dirty="0" smtClean="0"/>
            </a:br>
            <a:r>
              <a:rPr lang="en-US" altLang="en-US" dirty="0" smtClean="0"/>
              <a:t>gene size</a:t>
            </a:r>
          </a:p>
        </p:txBody>
      </p:sp>
      <p:sp>
        <p:nvSpPr>
          <p:cNvPr id="1741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1D80699-E155-4FA9-8C24-32A5ADD99D1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02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10312"/>
            <a:ext cx="780288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12.2 Mutation Rates in Five Mouse </a:t>
            </a:r>
            <a:r>
              <a:rPr lang="en-US" dirty="0" smtClean="0"/>
              <a:t>Coat Color Genes</a:t>
            </a:r>
            <a:endParaRPr lang="en-US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Determination of Mutation Rate from Genome Sequence Analysis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analyzing expressed genes for mutation detection, only a small part of the genome can be sampled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Whole genome sequencing allows assessment of mutation rates throughout the genome</a:t>
            </a:r>
          </a:p>
          <a:p>
            <a:endParaRPr lang="en-US" altLang="en-US" dirty="0" smtClean="0"/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B495FF9-E7C8-4429-84AC-DE1D88148A3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anders_Lectures" id="{0847757E-EC99-4DCA-86B3-363D9C47ECB7}" vid="{02346675-6A7E-4D9F-A787-E96638DC47B0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Sanders_Lectures</Template>
  <TotalTime>12043</TotalTime>
  <Words>3010</Words>
  <Application>Microsoft Macintosh PowerPoint</Application>
  <PresentationFormat>On-screen Show (4:3)</PresentationFormat>
  <Paragraphs>415</Paragraphs>
  <Slides>62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62</vt:i4>
      </vt:variant>
    </vt:vector>
  </HeadingPairs>
  <TitlesOfParts>
    <vt:vector size="78" baseType="lpstr">
      <vt:lpstr>Sanders_Lectures</vt:lpstr>
      <vt:lpstr>Office Theme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13_Office Theme</vt:lpstr>
      <vt:lpstr>25_Office Theme</vt:lpstr>
      <vt:lpstr>30_Office Theme</vt:lpstr>
      <vt:lpstr>35_Office Theme</vt:lpstr>
      <vt:lpstr>PowerPoint Presentation</vt:lpstr>
      <vt:lpstr>Chapter 12 Opener</vt:lpstr>
      <vt:lpstr>12.1 Mutations Are Rare and Occur at Random</vt:lpstr>
      <vt:lpstr>Mutation Rates</vt:lpstr>
      <vt:lpstr>Study of Mutation Rate</vt:lpstr>
      <vt:lpstr>Table 12.1 Mutation Rate Ranges for Selected Taxonomic Groups</vt:lpstr>
      <vt:lpstr>Variation in Mutation Rate</vt:lpstr>
      <vt:lpstr>Table 12.2 Mutation Rates in Five Mouse Coat Color Genes</vt:lpstr>
      <vt:lpstr>Determination of Mutation Rate from Genome Sequence Analysis</vt:lpstr>
      <vt:lpstr>12.2 Gene Mutations Modify DNA Sequence</vt:lpstr>
      <vt:lpstr>Table 12.3 Point Mutations</vt:lpstr>
      <vt:lpstr>Base-Pair Substitution Mutations</vt:lpstr>
      <vt:lpstr>Three Types of Base-Pair Substitution Mutations</vt:lpstr>
      <vt:lpstr>Frameshift Mutations</vt:lpstr>
      <vt:lpstr>Figure 12.2 Frameshift mutation.</vt:lpstr>
      <vt:lpstr>Regulatory Mutations</vt:lpstr>
      <vt:lpstr>Promoter Mutation</vt:lpstr>
      <vt:lpstr>Figure 12.3a Regulatory mutations of the human β-globin gene.</vt:lpstr>
      <vt:lpstr>Splicing Mutation</vt:lpstr>
      <vt:lpstr>Figure 12.3b Regulatory mutations of the human β-globin gene.</vt:lpstr>
      <vt:lpstr>Cryptic Splice Sites</vt:lpstr>
      <vt:lpstr>Figure 12.4 Cryptic splicing.</vt:lpstr>
      <vt:lpstr>Forward Mutation and Reversion</vt:lpstr>
      <vt:lpstr>Figure 12.5a Reversion mutations.</vt:lpstr>
      <vt:lpstr>Types of Reversion</vt:lpstr>
      <vt:lpstr>Figure 12.5b Reversion mutations.</vt:lpstr>
      <vt:lpstr>Figure 12.5c Reversion mutations.</vt:lpstr>
      <vt:lpstr>12.3 Gene Mutations May Arise from Spontaneous Events</vt:lpstr>
      <vt:lpstr>DNA Replication Errors</vt:lpstr>
      <vt:lpstr>Trinucleotide Repeat Disorders</vt:lpstr>
      <vt:lpstr>Table 12.4 Human Trinucleotide Repeat Disorders</vt:lpstr>
      <vt:lpstr>Spontaneous Nucleotide Base Changes</vt:lpstr>
      <vt:lpstr>DNA Nucleotide Lesions</vt:lpstr>
      <vt:lpstr>Deamination</vt:lpstr>
      <vt:lpstr>12.4 Mutations May Be Induced by Chemicals or Ionizing Radiation</vt:lpstr>
      <vt:lpstr>Chemical Mutagens</vt:lpstr>
      <vt:lpstr>Nucleotide Base Analogs</vt:lpstr>
      <vt:lpstr>Deaminating Agents</vt:lpstr>
      <vt:lpstr>Alkylating Agents</vt:lpstr>
      <vt:lpstr>Hydroxylating Agents</vt:lpstr>
      <vt:lpstr>Oxidative Reactions</vt:lpstr>
      <vt:lpstr>DNA Intercalating Agents</vt:lpstr>
      <vt:lpstr>Figure 12.13 DNA intercalating agents.</vt:lpstr>
      <vt:lpstr>Radiation-Induced DNA Damage</vt:lpstr>
      <vt:lpstr>Other Types of Radiation</vt:lpstr>
      <vt:lpstr>12.5 Repair Systems Correct Some DNA Damage</vt:lpstr>
      <vt:lpstr>Direct Repair of DNA Damage</vt:lpstr>
      <vt:lpstr>Mismatch Repair</vt:lpstr>
      <vt:lpstr>Mismatch Repair in E. coli</vt:lpstr>
      <vt:lpstr>Nucleotide Base Excision Repair</vt:lpstr>
      <vt:lpstr>Figure 12.18 Nucleotide base excision repair.</vt:lpstr>
      <vt:lpstr>Figure 12.18 Nucleotide base excision repair.</vt:lpstr>
      <vt:lpstr>Direct Repair of UV-Induced Photoproducts</vt:lpstr>
      <vt:lpstr>DNA Damage Signaling Systems</vt:lpstr>
      <vt:lpstr>Role of the p53 Repair Pathway</vt:lpstr>
      <vt:lpstr>12.6 Proteins Control Translesion DNA Synthesis and the Repair of Double-Strand Breaks</vt:lpstr>
      <vt:lpstr>Translesion DNA Synthesis</vt:lpstr>
      <vt:lpstr>Overcoming the Problems Caused by Photoproducts</vt:lpstr>
      <vt:lpstr>Double-Strand Break Repair</vt:lpstr>
      <vt:lpstr>Nonhomologous End Joining</vt:lpstr>
      <vt:lpstr>Figure 12.22 Nonhomologous end joining.</vt:lpstr>
      <vt:lpstr>Synthesis-Dependent Strand Annealing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434</cp:revision>
  <cp:lastPrinted>2005-03-24T12:52:04Z</cp:lastPrinted>
  <dcterms:created xsi:type="dcterms:W3CDTF">2010-10-31T21:38:30Z</dcterms:created>
  <dcterms:modified xsi:type="dcterms:W3CDTF">2016-11-09T16:12:32Z</dcterms:modified>
</cp:coreProperties>
</file>