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39" r:id="rId2"/>
    <p:sldMasterId id="2147483741" r:id="rId3"/>
    <p:sldMasterId id="2147483751" r:id="rId4"/>
    <p:sldMasterId id="2147483757" r:id="rId5"/>
    <p:sldMasterId id="2147483765" r:id="rId6"/>
    <p:sldMasterId id="2147483775" r:id="rId7"/>
  </p:sldMasterIdLst>
  <p:notesMasterIdLst>
    <p:notesMasterId r:id="rId47"/>
  </p:notesMasterIdLst>
  <p:handoutMasterIdLst>
    <p:handoutMasterId r:id="rId48"/>
  </p:handoutMasterIdLst>
  <p:sldIdLst>
    <p:sldId id="576" r:id="rId8"/>
    <p:sldId id="476" r:id="rId9"/>
    <p:sldId id="477" r:id="rId10"/>
    <p:sldId id="479" r:id="rId11"/>
    <p:sldId id="482" r:id="rId12"/>
    <p:sldId id="486" r:id="rId13"/>
    <p:sldId id="487" r:id="rId14"/>
    <p:sldId id="488" r:id="rId15"/>
    <p:sldId id="589" r:id="rId16"/>
    <p:sldId id="491" r:id="rId17"/>
    <p:sldId id="590" r:id="rId18"/>
    <p:sldId id="496" r:id="rId19"/>
    <p:sldId id="498" r:id="rId20"/>
    <p:sldId id="500" r:id="rId21"/>
    <p:sldId id="504" r:id="rId22"/>
    <p:sldId id="505" r:id="rId23"/>
    <p:sldId id="595" r:id="rId24"/>
    <p:sldId id="507" r:id="rId25"/>
    <p:sldId id="513" r:id="rId26"/>
    <p:sldId id="514" r:id="rId27"/>
    <p:sldId id="515" r:id="rId28"/>
    <p:sldId id="598" r:id="rId29"/>
    <p:sldId id="527" r:id="rId30"/>
    <p:sldId id="528" r:id="rId31"/>
    <p:sldId id="535" r:id="rId32"/>
    <p:sldId id="571" r:id="rId33"/>
    <p:sldId id="602" r:id="rId34"/>
    <p:sldId id="575" r:id="rId35"/>
    <p:sldId id="573" r:id="rId36"/>
    <p:sldId id="574" r:id="rId37"/>
    <p:sldId id="537" r:id="rId38"/>
    <p:sldId id="551" r:id="rId39"/>
    <p:sldId id="552" r:id="rId40"/>
    <p:sldId id="557" r:id="rId41"/>
    <p:sldId id="558" r:id="rId42"/>
    <p:sldId id="607" r:id="rId43"/>
    <p:sldId id="562" r:id="rId44"/>
    <p:sldId id="563" r:id="rId45"/>
    <p:sldId id="564" r:id="rId46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443">
          <p15:clr>
            <a:srgbClr val="A4A3A4"/>
          </p15:clr>
        </p15:guide>
        <p15:guide id="4" pos="2883">
          <p15:clr>
            <a:srgbClr val="A4A3A4"/>
          </p15:clr>
        </p15:guide>
        <p15:guide id="5" pos="54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368" y="-104"/>
      </p:cViewPr>
      <p:guideLst>
        <p:guide orient="horz" pos="2160"/>
        <p:guide orient="horz" pos="3443"/>
        <p:guide pos="2883"/>
        <p:guide pos="5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EAD87009-24AA-4356-ADED-5FD34A10C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9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5EDAD92D-3FB6-424F-85D6-350F1BF4B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8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2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7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7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4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7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5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99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50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0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7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6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43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0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00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18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07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34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91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31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38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3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7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1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6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9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Chromosome</a:t>
            </a:r>
            <a:r>
              <a:rPr lang="en-US" altLang="en-US" sz="2800" baseline="0" dirty="0" smtClean="0">
                <a:solidFill>
                  <a:schemeClr val="bg1"/>
                </a:solidFill>
              </a:rPr>
              <a:t> Aberrations and Transposition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3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6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6400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Larger Chromosome Deletions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</a:t>
            </a:r>
            <a:r>
              <a:rPr lang="en-US" altLang="en-US" b="1" dirty="0" smtClean="0"/>
              <a:t>interstitial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deletion</a:t>
            </a:r>
            <a:r>
              <a:rPr lang="en-US" altLang="en-US" dirty="0" smtClean="0"/>
              <a:t> is the loss of an internal portion of a chromosome, and results from two chromosome breaks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are observed in many organisms, including humans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WAGR syndrome is a series of conditions caused by deletion of multiple genes on chromosome 11; patients may have all or just some symptoms depending on exactly which genes are deleted</a:t>
            </a: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E13245C-928A-484F-8889-233846AC619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1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10312"/>
            <a:ext cx="679704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13.11 Interstitial deletions of chromosome 11 </a:t>
            </a:r>
            <a:r>
              <a:rPr lang="en-US" dirty="0" smtClean="0"/>
              <a:t>in WAGR </a:t>
            </a:r>
            <a:r>
              <a:rPr lang="en-US" dirty="0"/>
              <a:t>and WAGRO syndromes.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Detecting Duplication and Deletion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Large deletions or duplications can be detected by microscopy that reveals altered chromosome banding patterns</a:t>
            </a:r>
          </a:p>
          <a:p>
            <a:endParaRPr lang="en-US" altLang="en-US" dirty="0" smtClean="0"/>
          </a:p>
          <a:p>
            <a:r>
              <a:rPr lang="en-US" altLang="en-US" b="1" dirty="0" err="1" smtClean="0"/>
              <a:t>Microdeletions</a:t>
            </a:r>
            <a:r>
              <a:rPr lang="en-US" altLang="en-US" dirty="0" smtClean="0"/>
              <a:t> and </a:t>
            </a:r>
            <a:r>
              <a:rPr lang="en-US" altLang="en-US" b="1" dirty="0" err="1" smtClean="0"/>
              <a:t>microduplications</a:t>
            </a:r>
            <a:r>
              <a:rPr lang="en-US" altLang="en-US" dirty="0" smtClean="0"/>
              <a:t> are much smaller and not easily detected with banding analysis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Instead, molecular techniques such as FISH (fluorescent </a:t>
            </a:r>
            <a:r>
              <a:rPr lang="en-US" altLang="en-US" i="1" dirty="0" smtClean="0"/>
              <a:t>in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situ</a:t>
            </a:r>
            <a:r>
              <a:rPr lang="en-US" altLang="en-US" dirty="0" smtClean="0"/>
              <a:t> hybridization) can be used to detect absence or duplication of DNA sequence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C8E6C47-DD50-4D1F-B118-78F640DA83E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Microscopic Approach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Microscopic observation during prophase I when homologs synapse can show regions of chromosome duplication or deletion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 large deletion or duplication creates an area of mismatch between the altered chromosome and its normal homolog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This creates an </a:t>
            </a:r>
            <a:r>
              <a:rPr lang="en-US" altLang="en-US" sz="2000" b="1" dirty="0" smtClean="0"/>
              <a:t>unpaired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loop</a:t>
            </a:r>
            <a:r>
              <a:rPr lang="en-US" altLang="en-US" sz="2000" dirty="0" smtClean="0"/>
              <a:t>, which is normal genetic material if one chromosome carries a deletion or it is duplicated genetic material if one homolog has a duplication</a:t>
            </a:r>
          </a:p>
        </p:txBody>
      </p:sp>
      <p:pic>
        <p:nvPicPr>
          <p:cNvPr id="6" name="Picture 5" descr="13_1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4209056"/>
            <a:ext cx="6305296" cy="2648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 Mapping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err="1" smtClean="0"/>
              <a:t>Pseudodominance</a:t>
            </a:r>
            <a:r>
              <a:rPr lang="en-US" altLang="en-US" sz="2400" dirty="0" smtClean="0"/>
              <a:t> occurs when a recessive allele is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unmasked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by a deletion that removes the dominant allele on the homolog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It is used to map the position of genes on a chromosome via </a:t>
            </a:r>
            <a:r>
              <a:rPr lang="en-US" altLang="en-US" sz="2400" b="1" dirty="0" smtClean="0"/>
              <a:t>deletion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mapping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Heterozygous individuals carrying a mutant allele on one homolog and a deletion on the other are tested for the mutant </a:t>
            </a:r>
            <a:r>
              <a:rPr lang="en-US" altLang="en-US" sz="2400" dirty="0" smtClean="0"/>
              <a:t>phenotype.</a:t>
            </a:r>
          </a:p>
          <a:p>
            <a:endParaRPr lang="en-US" altLang="en-US" sz="2400" dirty="0" smtClean="0"/>
          </a:p>
          <a:p>
            <a:r>
              <a:rPr lang="en-US" altLang="en-US" sz="2400" dirty="0"/>
              <a:t>Deletion mapping allows researchers to pinpoint the location of a gene, to the smallest deletion interval that displays </a:t>
            </a:r>
            <a:r>
              <a:rPr lang="en-US" altLang="en-US" sz="2400" dirty="0" err="1"/>
              <a:t>pseudodominance</a:t>
            </a:r>
            <a:endParaRPr lang="en-US" altLang="en-US" sz="2400" dirty="0"/>
          </a:p>
          <a:p>
            <a:endParaRPr lang="en-US" altLang="en-US" sz="2400" dirty="0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BF538E7-6D3A-4782-A31C-1CA982AAC9E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13.4 Chromosome Breakage Leads to Inversion and Translocation of Chromosomes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Sometimes chromosome breakage leads to reattachment of the wrong broken ends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Reattachment in the wrong orientation leads to </a:t>
            </a:r>
            <a:r>
              <a:rPr lang="en-US" altLang="en-US" b="1" dirty="0" smtClean="0"/>
              <a:t>chromosome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inversion</a:t>
            </a:r>
            <a:r>
              <a:rPr lang="en-US" altLang="en-US" dirty="0" smtClean="0"/>
              <a:t>; reattachment to a </a:t>
            </a:r>
            <a:r>
              <a:rPr lang="en-US" altLang="en-US" dirty="0" err="1" smtClean="0"/>
              <a:t>nonhomologous</a:t>
            </a:r>
            <a:r>
              <a:rPr lang="en-US" altLang="en-US" dirty="0" smtClean="0"/>
              <a:t> chromosome leads to </a:t>
            </a:r>
            <a:r>
              <a:rPr lang="en-US" altLang="en-US" b="1" dirty="0" smtClean="0"/>
              <a:t>chromosome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translocation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If no critical genes are mutated, and dose-sensitive genes remain in balance, there may be no phenotypic consequences</a:t>
            </a:r>
          </a:p>
        </p:txBody>
      </p:sp>
      <p:sp>
        <p:nvSpPr>
          <p:cNvPr id="1341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2163EC3-DD66-48E7-9A86-DCBEA48E25A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Chromosome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chromosome inversion can occur, depending on the relative position of the centromere</a:t>
            </a:r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b="1" dirty="0" err="1" smtClean="0"/>
              <a:t>paracentric</a:t>
            </a:r>
            <a:r>
              <a:rPr lang="en-US" dirty="0" smtClean="0"/>
              <a:t> </a:t>
            </a:r>
            <a:r>
              <a:rPr lang="en-US" b="1" dirty="0" smtClean="0"/>
              <a:t>inversion</a:t>
            </a:r>
            <a:r>
              <a:rPr lang="en-US" dirty="0" smtClean="0"/>
              <a:t>, the centromere is outside of the inverted region</a:t>
            </a:r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b="1" dirty="0" err="1" smtClean="0"/>
              <a:t>pericentric</a:t>
            </a:r>
            <a:r>
              <a:rPr lang="en-US" dirty="0" smtClean="0"/>
              <a:t> </a:t>
            </a:r>
            <a:r>
              <a:rPr lang="en-US" b="1" dirty="0" smtClean="0"/>
              <a:t>inversion</a:t>
            </a:r>
            <a:r>
              <a:rPr lang="en-US" dirty="0" smtClean="0"/>
              <a:t>, the centromere is within the inverted region</a:t>
            </a:r>
          </a:p>
          <a:p>
            <a:endParaRPr lang="en-US" dirty="0" smtClean="0"/>
          </a:p>
          <a:p>
            <a:r>
              <a:rPr lang="en-US" b="1" dirty="0" smtClean="0"/>
              <a:t>Inversion</a:t>
            </a:r>
            <a:r>
              <a:rPr lang="en-US" dirty="0" smtClean="0"/>
              <a:t> </a:t>
            </a:r>
            <a:r>
              <a:rPr lang="en-US" b="1" dirty="0" smtClean="0"/>
              <a:t>heterozygotes</a:t>
            </a:r>
            <a:r>
              <a:rPr lang="en-US" dirty="0" smtClean="0"/>
              <a:t> have one normal and one inverted homolog</a:t>
            </a:r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0FBF138-2113-45EC-86CA-387DD970DC0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1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210312"/>
            <a:ext cx="424281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Figure 13.16 </a:t>
            </a:r>
            <a:r>
              <a:rPr lang="en-US" dirty="0" err="1"/>
              <a:t>Paracentric</a:t>
            </a:r>
            <a:r>
              <a:rPr lang="en-US" dirty="0"/>
              <a:t> and </a:t>
            </a:r>
            <a:r>
              <a:rPr lang="en-US" dirty="0" err="1"/>
              <a:t>pericentric</a:t>
            </a:r>
            <a:r>
              <a:rPr lang="en-US" dirty="0"/>
              <a:t> </a:t>
            </a:r>
            <a:r>
              <a:rPr lang="en-US" dirty="0" smtClean="0"/>
              <a:t>chromosome inversion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Chromosome Pairing and Recombination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Alignment of a normal chromosome with its inverted homologs results in the formation of an </a:t>
            </a:r>
            <a:r>
              <a:rPr lang="en-US" altLang="en-US" b="1" dirty="0" smtClean="0"/>
              <a:t>inversion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 at synapsis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Crossing over that occurs outside the inverted region takes place as normal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Crossing over within the inverted region results in duplications and deletions in the recombinant chromosomes</a:t>
            </a: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36C1FCD-5AF5-40A2-8E0A-16AB432E050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Implications of Recombination in Inversion Heterozygotes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The probability of crossover within the inversion loop is proportional to the size of the loop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Inversion suppresses the production of recombinant chromosomes, identified as </a:t>
            </a:r>
            <a:r>
              <a:rPr lang="en-US" altLang="en-US" b="1" dirty="0" smtClean="0"/>
              <a:t>crossover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suppression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Fertility may be altered if an inversion heterozygote carries a very large inversion</a:t>
            </a:r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CABCE89-2982-4DD6-8D25-1A57756DCEA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13.2 Changes in Euploidy Result in Various Kinds of Polyploidy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Polyploidy is the presence of three or more sets of chromosomes in the nucleus of an organism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can result from </a:t>
            </a:r>
            <a:r>
              <a:rPr lang="en-US" altLang="en-US" u="sng" dirty="0" smtClean="0"/>
              <a:t>duplication of chromosome sets within a species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autopolyploidy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can also occur from </a:t>
            </a:r>
            <a:r>
              <a:rPr lang="en-US" altLang="en-US" u="sng" dirty="0" smtClean="0"/>
              <a:t>combining the chromosome sets of different species </a:t>
            </a:r>
            <a:r>
              <a:rPr lang="en-US" altLang="en-US" dirty="0" smtClean="0"/>
              <a:t>(</a:t>
            </a:r>
            <a:r>
              <a:rPr lang="en-US" altLang="en-US" b="1" dirty="0" err="1" smtClean="0"/>
              <a:t>allopolyploidy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Many types of polyploidy are possible</a:t>
            </a: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80B9291-1F2A-4D27-9788-4BAEBA78F6D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Chromosome Translocation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Translocations occur when broken ends of </a:t>
            </a:r>
            <a:r>
              <a:rPr lang="en-US" dirty="0" err="1" smtClean="0"/>
              <a:t>nonhomologous</a:t>
            </a:r>
            <a:r>
              <a:rPr lang="en-US" dirty="0" smtClean="0"/>
              <a:t> chromosomes are reattached</a:t>
            </a:r>
          </a:p>
          <a:p>
            <a:endParaRPr lang="en-US" dirty="0" smtClean="0"/>
          </a:p>
          <a:p>
            <a:r>
              <a:rPr lang="en-US" b="1" dirty="0" smtClean="0"/>
              <a:t>Translocation</a:t>
            </a:r>
            <a:r>
              <a:rPr lang="en-US" dirty="0" smtClean="0"/>
              <a:t> </a:t>
            </a:r>
            <a:r>
              <a:rPr lang="en-US" b="1" dirty="0" smtClean="0"/>
              <a:t>heterozygotes</a:t>
            </a:r>
            <a:r>
              <a:rPr lang="en-US" dirty="0" smtClean="0"/>
              <a:t>, with one normal copy and one </a:t>
            </a:r>
            <a:r>
              <a:rPr lang="en-US" dirty="0" err="1" smtClean="0"/>
              <a:t>translocated</a:t>
            </a:r>
            <a:r>
              <a:rPr lang="en-US" dirty="0" smtClean="0"/>
              <a:t> copy of each chromosome, may be normal in phenotype if no genes are disrupted by the breakage and reattachment events</a:t>
            </a:r>
          </a:p>
          <a:p>
            <a:endParaRPr lang="en-US" dirty="0" smtClean="0"/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1257DC0-8A87-4648-B161-B888765E0B8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Types of Translocations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Unbalanced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translocations</a:t>
            </a:r>
            <a:r>
              <a:rPr lang="en-US" altLang="en-US" dirty="0" smtClean="0"/>
              <a:t> arise when a piece of one chromosome is </a:t>
            </a:r>
            <a:r>
              <a:rPr lang="en-US" altLang="en-US" dirty="0" err="1" smtClean="0"/>
              <a:t>translocated</a:t>
            </a:r>
            <a:r>
              <a:rPr lang="en-US" altLang="en-US" dirty="0" smtClean="0"/>
              <a:t> to a </a:t>
            </a:r>
            <a:r>
              <a:rPr lang="en-US" altLang="en-US" dirty="0" err="1" smtClean="0"/>
              <a:t>nonhomolog</a:t>
            </a:r>
            <a:r>
              <a:rPr lang="en-US" altLang="en-US" dirty="0" smtClean="0"/>
              <a:t> and there is no reciprocal event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Reciprocal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balanced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translocations</a:t>
            </a:r>
            <a:r>
              <a:rPr lang="en-US" altLang="en-US" dirty="0" smtClean="0"/>
              <a:t> occur when pieces of two </a:t>
            </a:r>
            <a:r>
              <a:rPr lang="en-US" altLang="en-US" dirty="0" err="1" smtClean="0"/>
              <a:t>nonhomologs</a:t>
            </a:r>
            <a:r>
              <a:rPr lang="en-US" altLang="en-US" dirty="0" smtClean="0"/>
              <a:t> switch places</a:t>
            </a:r>
          </a:p>
          <a:p>
            <a:endParaRPr lang="en-US" altLang="en-US" dirty="0" smtClean="0"/>
          </a:p>
          <a:p>
            <a:r>
              <a:rPr lang="en-US" altLang="en-US" b="1" dirty="0" err="1" smtClean="0"/>
              <a:t>Robertsonian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translocations</a:t>
            </a:r>
            <a:r>
              <a:rPr lang="en-US" altLang="en-US" dirty="0" smtClean="0"/>
              <a:t>, also called chromosome fusions, involve fusion of two </a:t>
            </a:r>
            <a:r>
              <a:rPr lang="en-US" altLang="en-US" dirty="0" err="1" smtClean="0"/>
              <a:t>nonhomologous</a:t>
            </a:r>
            <a:r>
              <a:rPr lang="en-US" altLang="en-US" dirty="0" smtClean="0"/>
              <a:t> chromosomes</a:t>
            </a:r>
          </a:p>
        </p:txBody>
      </p:sp>
      <p:sp>
        <p:nvSpPr>
          <p:cNvPr id="1566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C9F9E20-4F0B-4A02-9CE9-2B4BB781C31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1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08" y="210312"/>
            <a:ext cx="276758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13.19 Unbalanced, reciprocal balanced, </a:t>
            </a:r>
            <a:r>
              <a:rPr lang="en-US" dirty="0" smtClean="0"/>
              <a:t>and </a:t>
            </a:r>
            <a:r>
              <a:rPr lang="en-US" dirty="0" err="1" smtClean="0"/>
              <a:t>Robertsonian</a:t>
            </a:r>
            <a:r>
              <a:rPr lang="en-US" dirty="0" smtClean="0"/>
              <a:t> </a:t>
            </a:r>
            <a:r>
              <a:rPr lang="en-US" dirty="0"/>
              <a:t>chromosome translocations.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13.5 Transposable Genetic Elements Move throughout the Genome</a:t>
            </a:r>
            <a:endParaRPr lang="en-US" dirty="0" smtClean="0"/>
          </a:p>
        </p:txBody>
      </p:sp>
      <p:sp>
        <p:nvSpPr>
          <p:cNvPr id="181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Transposable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genetic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elements</a:t>
            </a:r>
            <a:r>
              <a:rPr lang="en-US" altLang="en-US" dirty="0" smtClean="0"/>
              <a:t> are DNA sequences that can move within the genome by an </a:t>
            </a:r>
            <a:r>
              <a:rPr lang="en-US" altLang="en-US" u="sng" dirty="0" smtClean="0"/>
              <a:t>enzyme-driven process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transposition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They vary in length, sequence composition, and copy number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transposable element can cause a mutation if it inserts into a wild-type allele and disrupts its function; this is called </a:t>
            </a:r>
            <a:r>
              <a:rPr lang="en-US" altLang="en-US" b="1" dirty="0" err="1" smtClean="0"/>
              <a:t>insertional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inactivation</a:t>
            </a:r>
          </a:p>
        </p:txBody>
      </p:sp>
      <p:sp>
        <p:nvSpPr>
          <p:cNvPr id="1812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AF516C3-D6A6-41E2-B644-4FCBD44792E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Discovery of Transposition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Barbara McClintock discovered transposition using crosses involving three linked genes,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err="1" smtClean="0"/>
              <a:t>Sh</a:t>
            </a:r>
            <a:r>
              <a:rPr lang="en-US" dirty="0" smtClean="0"/>
              <a:t>, and </a:t>
            </a:r>
            <a:r>
              <a:rPr lang="en-US" i="1" dirty="0" err="1" smtClean="0"/>
              <a:t>Wx</a:t>
            </a:r>
            <a:r>
              <a:rPr lang="en-US" dirty="0" smtClean="0"/>
              <a:t>, in maize</a:t>
            </a:r>
          </a:p>
          <a:p>
            <a:endParaRPr lang="en-US" dirty="0" smtClean="0"/>
          </a:p>
          <a:p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purple kernels,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colorless; </a:t>
            </a:r>
            <a:r>
              <a:rPr lang="en-US" i="1" dirty="0" err="1" smtClean="0"/>
              <a:t>Sh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plump kernels, </a:t>
            </a:r>
            <a:r>
              <a:rPr lang="en-US" i="1" dirty="0" err="1" smtClean="0"/>
              <a:t>sh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shrunken; </a:t>
            </a:r>
            <a:r>
              <a:rPr lang="en-US" i="1" dirty="0" err="1" smtClean="0"/>
              <a:t>Wx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shiny kernels, </a:t>
            </a:r>
            <a:br>
              <a:rPr lang="en-US" dirty="0" smtClean="0"/>
            </a:br>
            <a:r>
              <a:rPr lang="en-US" i="1" dirty="0" err="1" smtClean="0"/>
              <a:t>wx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84" charset="2"/>
              </a:rPr>
              <a:t></a:t>
            </a:r>
            <a:r>
              <a:rPr lang="en-US" dirty="0" smtClean="0"/>
              <a:t> waxy </a:t>
            </a:r>
          </a:p>
          <a:p>
            <a:endParaRPr lang="en-US" dirty="0" smtClean="0"/>
          </a:p>
          <a:p>
            <a:r>
              <a:rPr lang="en-US" dirty="0" smtClean="0"/>
              <a:t>In experiments with </a:t>
            </a:r>
            <a:r>
              <a:rPr lang="en-US" dirty="0" err="1" smtClean="0"/>
              <a:t>trihybrid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i="1" dirty="0" err="1" smtClean="0"/>
              <a:t>Sh</a:t>
            </a:r>
            <a:r>
              <a:rPr lang="en-US" dirty="0" smtClean="0"/>
              <a:t> </a:t>
            </a:r>
            <a:r>
              <a:rPr lang="en-US" i="1" dirty="0" err="1" smtClean="0"/>
              <a:t>Wx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 err="1" smtClean="0"/>
              <a:t>sh</a:t>
            </a:r>
            <a:r>
              <a:rPr lang="en-US" dirty="0" smtClean="0"/>
              <a:t> </a:t>
            </a:r>
            <a:r>
              <a:rPr lang="en-US" i="1" dirty="0" err="1" smtClean="0"/>
              <a:t>wx</a:t>
            </a:r>
            <a:r>
              <a:rPr lang="en-US" dirty="0" smtClean="0"/>
              <a:t>, she observed some kernels that were mostly purple but had sectors that lacked color in various patterns; the colorless sectors were all shrunken and waxy</a:t>
            </a:r>
          </a:p>
        </p:txBody>
      </p:sp>
      <p:sp>
        <p:nvSpPr>
          <p:cNvPr id="1832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E99397D-A1B3-467E-A2A3-6C52AE2060D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Characteristics and Classification of Transposable Elements</a:t>
            </a:r>
            <a:endParaRPr lang="en-US" dirty="0" smtClean="0"/>
          </a:p>
        </p:txBody>
      </p:sp>
      <p:sp>
        <p:nvSpPr>
          <p:cNvPr id="197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Complexity of transposable elements varies and there are several different transposition mechanisms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However, </a:t>
            </a:r>
            <a:r>
              <a:rPr lang="en-US" altLang="en-US" u="sng" dirty="0" smtClean="0"/>
              <a:t>all transposable elements have two sequence features in common</a:t>
            </a:r>
          </a:p>
          <a:p>
            <a:endParaRPr lang="en-US" altLang="en-US" dirty="0" smtClean="0"/>
          </a:p>
          <a:p>
            <a:pPr marL="539750" indent="-514350">
              <a:buAutoNum type="alphaLcParenR"/>
            </a:pPr>
            <a:r>
              <a:rPr lang="en-US" altLang="en-US" dirty="0" smtClean="0"/>
              <a:t>The </a:t>
            </a:r>
            <a:r>
              <a:rPr lang="en-US" altLang="en-US" dirty="0" smtClean="0"/>
              <a:t>transposable element is flanked by </a:t>
            </a:r>
            <a:r>
              <a:rPr lang="en-US" altLang="en-US" b="1" dirty="0" smtClean="0"/>
              <a:t>terminal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inverted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repeats</a:t>
            </a:r>
          </a:p>
          <a:p>
            <a:pPr marL="539750" indent="-514350">
              <a:buAutoNum type="alphaLcParenR"/>
            </a:pPr>
            <a:r>
              <a:rPr lang="en-US" altLang="en-US" dirty="0" smtClean="0"/>
              <a:t>The </a:t>
            </a:r>
            <a:r>
              <a:rPr lang="en-US" altLang="en-US" dirty="0" smtClean="0"/>
              <a:t>inserted transposable element is bracketed by </a:t>
            </a:r>
            <a:r>
              <a:rPr lang="en-US" altLang="en-US" b="1" dirty="0" smtClean="0"/>
              <a:t>flanking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direct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repeats</a:t>
            </a:r>
          </a:p>
        </p:txBody>
      </p:sp>
      <p:sp>
        <p:nvSpPr>
          <p:cNvPr id="1976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710871E-D87D-4BBA-B7A6-F0EEFCFC640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Transposition Events</a:t>
            </a:r>
            <a:endParaRPr lang="en-US" dirty="0" smtClean="0"/>
          </a:p>
        </p:txBody>
      </p:sp>
      <p:sp>
        <p:nvSpPr>
          <p:cNvPr id="199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Staggered cuts are made in both strands of DNA at the new target site for transposable element insertion, leaving short single-stranded overhangs on each end of the cut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The double-stranded transposable element is inserted into its new site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DNA is replicated at the new site of insertion to fill the single-stranded gaps, producing flanking direct repeats</a:t>
            </a:r>
          </a:p>
          <a:p>
            <a:pPr lvl="1"/>
            <a:endParaRPr lang="en-US" altLang="en-US" dirty="0" smtClean="0"/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3E153BF-0F1B-4F6C-AD0E-D33C6F565A7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2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210312"/>
            <a:ext cx="470001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13.24 </a:t>
            </a:r>
            <a:r>
              <a:rPr lang="en-US" dirty="0"/>
              <a:t>Transposition of an IS element.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2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Transposition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two types of transposition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Replicative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transposition</a:t>
            </a:r>
            <a:r>
              <a:rPr lang="en-US" altLang="en-US" dirty="0" smtClean="0"/>
              <a:t> is a “copy-and-paste” of the transposon</a:t>
            </a:r>
          </a:p>
          <a:p>
            <a:endParaRPr lang="en-US" altLang="en-US" dirty="0" smtClean="0"/>
          </a:p>
          <a:p>
            <a:r>
              <a:rPr lang="en-US" altLang="en-US" b="1" dirty="0" err="1" smtClean="0"/>
              <a:t>Nonreplicative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transposition</a:t>
            </a:r>
            <a:r>
              <a:rPr lang="en-US" altLang="en-US" dirty="0" smtClean="0"/>
              <a:t> is a “cut-and-paste” of the transposon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0377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6E47BC3-1594-4939-8D71-6EA27C8E30B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Transposable Elements</a:t>
            </a:r>
            <a:endParaRPr lang="en-US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88950">
              <a:buFont typeface="+mj-lt"/>
              <a:buAutoNum type="arabicPeriod"/>
              <a:tabLst>
                <a:tab pos="628650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DNA</a:t>
            </a:r>
            <a:r>
              <a:rPr lang="en-US" dirty="0" smtClean="0"/>
              <a:t> </a:t>
            </a:r>
            <a:r>
              <a:rPr lang="en-US" b="1" dirty="0" smtClean="0"/>
              <a:t>transposons</a:t>
            </a:r>
            <a:r>
              <a:rPr lang="en-US" dirty="0" smtClean="0"/>
              <a:t> (Class II transposable </a:t>
            </a:r>
            <a:br>
              <a:rPr lang="en-US" dirty="0" smtClean="0"/>
            </a:br>
            <a:r>
              <a:rPr lang="en-US" dirty="0" smtClean="0"/>
              <a:t>	elements) transpose as DNA sequences, are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u="sng" dirty="0" smtClean="0"/>
              <a:t>found in all types of organisms</a:t>
            </a:r>
            <a:r>
              <a:rPr lang="en-US" dirty="0" smtClean="0"/>
              <a:t>, and may be </a:t>
            </a:r>
            <a:br>
              <a:rPr lang="en-US" dirty="0" smtClean="0"/>
            </a:br>
            <a:r>
              <a:rPr lang="en-US" dirty="0" smtClean="0"/>
              <a:t>	replicative or </a:t>
            </a:r>
            <a:r>
              <a:rPr lang="en-US" dirty="0" err="1" smtClean="0"/>
              <a:t>nonreplicative</a:t>
            </a:r>
            <a:endParaRPr lang="en-US" dirty="0" smtClean="0"/>
          </a:p>
          <a:p>
            <a:endParaRPr lang="en-US" sz="1200" dirty="0" smtClean="0"/>
          </a:p>
          <a:p>
            <a:pPr lvl="1"/>
            <a:r>
              <a:rPr lang="en-US" dirty="0" smtClean="0"/>
              <a:t>All DNA transposons carry the gene for </a:t>
            </a:r>
            <a:r>
              <a:rPr lang="en-US" b="1" dirty="0" err="1" smtClean="0"/>
              <a:t>transposase</a:t>
            </a:r>
            <a:r>
              <a:rPr lang="en-US" dirty="0" smtClean="0"/>
              <a:t>, which moves the transposon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Simple</a:t>
            </a:r>
            <a:r>
              <a:rPr lang="en-US" dirty="0" smtClean="0"/>
              <a:t> </a:t>
            </a:r>
            <a:r>
              <a:rPr lang="en-US" b="1" dirty="0" smtClean="0"/>
              <a:t>transposons</a:t>
            </a:r>
            <a:r>
              <a:rPr lang="en-US" dirty="0" smtClean="0"/>
              <a:t> only contain the </a:t>
            </a:r>
            <a:r>
              <a:rPr lang="en-US" dirty="0" err="1" smtClean="0"/>
              <a:t>transposase</a:t>
            </a:r>
            <a:r>
              <a:rPr lang="en-US" dirty="0" smtClean="0"/>
              <a:t> gene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Composite</a:t>
            </a:r>
            <a:r>
              <a:rPr lang="en-US" dirty="0" smtClean="0"/>
              <a:t> </a:t>
            </a:r>
            <a:r>
              <a:rPr lang="en-US" b="1" dirty="0" smtClean="0"/>
              <a:t>transposons</a:t>
            </a:r>
            <a:r>
              <a:rPr lang="en-US" dirty="0" smtClean="0"/>
              <a:t> also contain one or more additional genes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58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B7CEAE4-59CA-41C3-8DDE-B6FDB7B2BD5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Autopolyploidy</a:t>
            </a:r>
            <a:endParaRPr lang="en-US" altLang="en-US" dirty="0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mechanisms lead to </a:t>
            </a:r>
            <a:r>
              <a:rPr lang="en-US" altLang="en-US" dirty="0" err="1" smtClean="0"/>
              <a:t>autopolyploidy</a:t>
            </a:r>
            <a:r>
              <a:rPr lang="en-US" altLang="en-US" dirty="0" smtClean="0"/>
              <a:t>:</a:t>
            </a:r>
          </a:p>
          <a:p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Multiple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fertilizations</a:t>
            </a:r>
            <a:r>
              <a:rPr lang="en-US" altLang="en-US" dirty="0" smtClean="0"/>
              <a:t> of one egg by multiple pollen </a:t>
            </a:r>
            <a:br>
              <a:rPr lang="en-US" altLang="en-US" dirty="0" smtClean="0"/>
            </a:br>
            <a:r>
              <a:rPr lang="en-US" altLang="en-US" dirty="0" smtClean="0"/>
              <a:t> grains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Meiotic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nondisjunction</a:t>
            </a:r>
            <a:r>
              <a:rPr lang="en-US" altLang="en-US" dirty="0" smtClean="0"/>
              <a:t> leading to a diploid rather </a:t>
            </a:r>
            <a:br>
              <a:rPr lang="en-US" altLang="en-US" dirty="0" smtClean="0"/>
            </a:br>
            <a:r>
              <a:rPr lang="en-US" altLang="en-US" dirty="0" smtClean="0"/>
              <a:t> than haploid gamete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Mitotic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nondisjunction</a:t>
            </a:r>
            <a:r>
              <a:rPr lang="en-US" altLang="en-US" dirty="0" smtClean="0"/>
              <a:t> in sex stem cells</a:t>
            </a:r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E85A45D-B6DE-45FF-AA88-B118C53C664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Transposable Elements</a:t>
            </a:r>
            <a:endParaRPr lang="en-US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88950">
              <a:buFont typeface="+mj-lt"/>
              <a:buAutoNum type="arabicPeriod" startAt="2"/>
              <a:tabLst>
                <a:tab pos="628650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Retrotransposons</a:t>
            </a:r>
            <a:r>
              <a:rPr lang="en-US" dirty="0" smtClean="0"/>
              <a:t> (Class I transposable </a:t>
            </a:r>
            <a:br>
              <a:rPr lang="en-US" dirty="0" smtClean="0"/>
            </a:br>
            <a:r>
              <a:rPr lang="en-US" dirty="0" smtClean="0"/>
              <a:t>	elements) are composed of DNA, </a:t>
            </a:r>
            <a:r>
              <a:rPr lang="en-US" u="sng" dirty="0" smtClean="0"/>
              <a:t>are found in </a:t>
            </a:r>
            <a:br>
              <a:rPr lang="en-US" u="sng" dirty="0" smtClean="0"/>
            </a:br>
            <a:r>
              <a:rPr lang="en-US" u="sng" dirty="0" smtClean="0"/>
              <a:t>	eukaryotes</a:t>
            </a:r>
            <a:r>
              <a:rPr lang="en-US" dirty="0" smtClean="0"/>
              <a:t> and are replicative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They transpose through an RNA intermediate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RNA is copied back into DNA by </a:t>
            </a:r>
            <a:r>
              <a:rPr lang="en-US" b="1" dirty="0" smtClean="0"/>
              <a:t>reverse</a:t>
            </a:r>
            <a:r>
              <a:rPr lang="en-US" dirty="0" smtClean="0"/>
              <a:t> </a:t>
            </a:r>
            <a:r>
              <a:rPr lang="en-US" b="1" dirty="0" smtClean="0"/>
              <a:t>transcriptase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DNA is then inserted into a new location where flanking direct repeats are formed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78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D856E0-EB6C-4D47-B0EA-C00195E219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13.6 Transposition Modifies Bacterial Genomes</a:t>
            </a:r>
          </a:p>
        </p:txBody>
      </p:sp>
      <p:sp>
        <p:nvSpPr>
          <p:cNvPr id="209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Bacterial genomes contain two categories of transposable elements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IS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insertion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sequence</a:t>
            </a:r>
            <a:r>
              <a:rPr lang="en-US" altLang="en-US" dirty="0" smtClean="0"/>
              <a:t>) elements are simple transposable elements containing terminal inverted repeats surrounding a gene (sometimes two genes) encoding </a:t>
            </a:r>
            <a:r>
              <a:rPr lang="en-US" altLang="en-US" dirty="0" err="1" smtClean="0"/>
              <a:t>transposase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Composite transposons carry </a:t>
            </a:r>
            <a:r>
              <a:rPr lang="en-US" altLang="en-US" dirty="0" err="1" smtClean="0"/>
              <a:t>transposase</a:t>
            </a:r>
            <a:r>
              <a:rPr lang="en-US" altLang="en-US" dirty="0" smtClean="0"/>
              <a:t> plus one or more additional genes</a:t>
            </a:r>
          </a:p>
        </p:txBody>
      </p:sp>
      <p:sp>
        <p:nvSpPr>
          <p:cNvPr id="2099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057AF8C-4616-4302-A45B-B3B1BF2AF2F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13.7 Transposition Modifies Eukaryotic Genomes</a:t>
            </a:r>
          </a:p>
        </p:txBody>
      </p:sp>
      <p:sp>
        <p:nvSpPr>
          <p:cNvPr id="222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Eukaryotic transposable elements are plentiful and highly varied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Transposition may be replicative or </a:t>
            </a:r>
            <a:r>
              <a:rPr lang="en-US" altLang="en-US" dirty="0" err="1" smtClean="0"/>
              <a:t>nonreplicative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Transposon types include </a:t>
            </a:r>
            <a:r>
              <a:rPr lang="en-US" altLang="en-US" i="1" dirty="0" smtClean="0"/>
              <a:t>Ac</a:t>
            </a:r>
            <a:r>
              <a:rPr lang="en-US" altLang="en-US" dirty="0" smtClean="0"/>
              <a:t>/</a:t>
            </a:r>
            <a:r>
              <a:rPr lang="en-US" altLang="en-US" i="1" dirty="0" smtClean="0"/>
              <a:t>Ds</a:t>
            </a:r>
            <a:r>
              <a:rPr lang="en-US" altLang="en-US" dirty="0" smtClean="0"/>
              <a:t> elements,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elements</a:t>
            </a:r>
            <a:r>
              <a:rPr lang="en-US" altLang="en-US" dirty="0" smtClean="0"/>
              <a:t>, and retrotransposons</a:t>
            </a:r>
          </a:p>
        </p:txBody>
      </p:sp>
      <p:sp>
        <p:nvSpPr>
          <p:cNvPr id="2222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EFB374C-E5A9-4AFD-BC49-76DA1A5F394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Drosophila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Elements</a:t>
            </a:r>
          </a:p>
        </p:txBody>
      </p:sp>
      <p:sp>
        <p:nvSpPr>
          <p:cNvPr id="224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i="1" dirty="0" smtClean="0"/>
              <a:t>Drosophila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melanogaster</a:t>
            </a:r>
            <a:r>
              <a:rPr lang="en-US" altLang="en-US" dirty="0" smtClean="0"/>
              <a:t> genome carries several dozen copies of a transposable element called a </a:t>
            </a:r>
            <a:r>
              <a:rPr lang="en-US" altLang="en-US" b="1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element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have been recently introduced into wild strains (since the 1960s) by cross-species transfer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Today, all wild-caught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melanogaster</a:t>
            </a:r>
            <a:r>
              <a:rPr lang="en-US" altLang="en-US" dirty="0" smtClean="0"/>
              <a:t> contain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elements</a:t>
            </a:r>
          </a:p>
        </p:txBody>
      </p:sp>
      <p:sp>
        <p:nvSpPr>
          <p:cNvPr id="2242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5C0D5C1-310A-4D13-86E8-A68EFEB18B5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Retrotransposons</a:t>
            </a:r>
          </a:p>
        </p:txBody>
      </p:sp>
      <p:sp>
        <p:nvSpPr>
          <p:cNvPr id="234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Retroviruses infect eukaryotic cells, and have genomes composed of single-stranded RNA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 infection the RNA is transcribed into double-stranded DNA by </a:t>
            </a:r>
            <a:r>
              <a:rPr lang="en-US" altLang="en-US" i="1" dirty="0" smtClean="0"/>
              <a:t>reverse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transcriptase</a:t>
            </a:r>
            <a:r>
              <a:rPr lang="en-US" altLang="en-US" dirty="0" smtClean="0"/>
              <a:t>, allowing the DNA to integrate into the host’s genome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viral genes </a:t>
            </a:r>
            <a:r>
              <a:rPr lang="en-US" altLang="en-US" i="1" dirty="0" smtClean="0"/>
              <a:t>gag</a:t>
            </a:r>
            <a:r>
              <a:rPr lang="en-US" altLang="en-US" dirty="0" smtClean="0"/>
              <a:t> and </a:t>
            </a:r>
            <a:r>
              <a:rPr lang="en-US" altLang="en-US" i="1" dirty="0" err="1" smtClean="0"/>
              <a:t>env</a:t>
            </a:r>
            <a:r>
              <a:rPr lang="en-US" altLang="en-US" dirty="0" smtClean="0"/>
              <a:t>, encoded by the integrated virus, are needed to produce new retroviral particles; </a:t>
            </a:r>
            <a:r>
              <a:rPr lang="en-US" altLang="en-US" i="1" dirty="0" smtClean="0"/>
              <a:t>pol</a:t>
            </a:r>
            <a:r>
              <a:rPr lang="en-US" altLang="en-US" dirty="0" smtClean="0"/>
              <a:t> encodes reverse transcriptase</a:t>
            </a:r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A139CAD-AE3C-461D-BFBA-E98751B32ED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Retrotransposons Are Related to Retroviruses</a:t>
            </a:r>
          </a:p>
        </p:txBody>
      </p:sp>
      <p:sp>
        <p:nvSpPr>
          <p:cNvPr id="236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Retrotransposons are related to retroviruses</a:t>
            </a:r>
            <a:r>
              <a:rPr lang="en-US" altLang="en-US" dirty="0" smtClean="0"/>
              <a:t>; all carry </a:t>
            </a:r>
            <a:r>
              <a:rPr lang="en-US" altLang="en-US" i="1" dirty="0" smtClean="0"/>
              <a:t>pol</a:t>
            </a:r>
            <a:r>
              <a:rPr lang="en-US" altLang="en-US" dirty="0" smtClean="0"/>
              <a:t> and some contain </a:t>
            </a:r>
            <a:r>
              <a:rPr lang="en-US" altLang="en-US" i="1" dirty="0" smtClean="0"/>
              <a:t>gag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None encode </a:t>
            </a:r>
            <a:r>
              <a:rPr lang="en-US" altLang="en-US" i="1" dirty="0" err="1" smtClean="0"/>
              <a:t>env</a:t>
            </a:r>
            <a:r>
              <a:rPr lang="en-US" altLang="en-US" dirty="0" smtClean="0"/>
              <a:t>, thus they can be reverse transcribed and inserted into host DNA, but are unable to produce viral particles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gene(s) carried on retrotransposons are flanked by </a:t>
            </a:r>
            <a:r>
              <a:rPr lang="en-US" altLang="en-US" b="1" dirty="0" smtClean="0"/>
              <a:t>long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terminal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repeats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LTRs</a:t>
            </a:r>
            <a:r>
              <a:rPr lang="en-US" altLang="en-US" dirty="0" smtClean="0"/>
              <a:t>)</a:t>
            </a:r>
          </a:p>
        </p:txBody>
      </p:sp>
      <p:sp>
        <p:nvSpPr>
          <p:cNvPr id="2365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5707F5E-ED83-4B6F-95BA-4B4430E1643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2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210312"/>
            <a:ext cx="520598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13.27 Retrovirus structure and selected </a:t>
            </a:r>
            <a:r>
              <a:rPr lang="en-US" dirty="0" smtClean="0"/>
              <a:t>eukaryotic </a:t>
            </a:r>
            <a:r>
              <a:rPr lang="en-US" dirty="0" err="1" smtClean="0"/>
              <a:t>retrotransposons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 and SINE Elements of Humans</a:t>
            </a:r>
          </a:p>
        </p:txBody>
      </p:sp>
      <p:sp>
        <p:nvSpPr>
          <p:cNvPr id="244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More than 45% of the human genome is composed of transposable DNA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Long interspersed nuclear elements (LINEs) and short interspersed nuclear elements (SINEs) are relatively abundant, and can cause mutations</a:t>
            </a:r>
          </a:p>
        </p:txBody>
      </p:sp>
      <p:sp>
        <p:nvSpPr>
          <p:cNvPr id="24473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AA9DDDC-1163-4C83-8B91-3F36437B0B6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L1</a:t>
            </a:r>
            <a:r>
              <a:rPr lang="en-US" altLang="en-US" dirty="0" smtClean="0"/>
              <a:t> Elements</a:t>
            </a:r>
          </a:p>
        </p:txBody>
      </p:sp>
      <p:sp>
        <p:nvSpPr>
          <p:cNvPr id="2467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L1</a:t>
            </a:r>
            <a:r>
              <a:rPr lang="en-US" altLang="en-US" dirty="0" smtClean="0"/>
              <a:t> elements are particularly common LINEs (about 600,000 per genome) that vary in length from 6.5 to 8.0 kb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Full-length </a:t>
            </a:r>
            <a:r>
              <a:rPr lang="en-US" altLang="en-US" i="1" dirty="0" smtClean="0"/>
              <a:t>L1</a:t>
            </a:r>
            <a:r>
              <a:rPr lang="en-US" altLang="en-US" dirty="0" smtClean="0"/>
              <a:t> elements encode a protein with nuclease and reverse transcriptase function, and may also encode an RNA-binding protein</a:t>
            </a:r>
          </a:p>
          <a:p>
            <a:endParaRPr lang="en-US" altLang="en-US" dirty="0" smtClean="0"/>
          </a:p>
          <a:p>
            <a:r>
              <a:rPr lang="en-US" altLang="en-US" i="1" dirty="0" smtClean="0"/>
              <a:t>L1</a:t>
            </a:r>
            <a:r>
              <a:rPr lang="en-US" altLang="en-US" dirty="0" smtClean="0"/>
              <a:t> elements are associated with spontaneous human mutations</a:t>
            </a:r>
          </a:p>
        </p:txBody>
      </p:sp>
      <p:sp>
        <p:nvSpPr>
          <p:cNvPr id="2467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C1A7E76-77B0-40E1-A864-2D67D8900DE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/>
              <a:t>Alu</a:t>
            </a:r>
            <a:r>
              <a:rPr lang="en-US" altLang="en-US" dirty="0" smtClean="0"/>
              <a:t> Elements</a:t>
            </a:r>
          </a:p>
        </p:txBody>
      </p:sp>
      <p:sp>
        <p:nvSpPr>
          <p:cNvPr id="248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err="1" smtClean="0"/>
              <a:t>Alu</a:t>
            </a:r>
            <a:r>
              <a:rPr lang="en-US" altLang="en-US" dirty="0" smtClean="0"/>
              <a:t> elements are the most common of the SINEs and they actively generate 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They vary in length from 100 to 300 </a:t>
            </a:r>
            <a:r>
              <a:rPr lang="en-US" altLang="en-US" dirty="0" err="1" smtClean="0"/>
              <a:t>bp</a:t>
            </a:r>
            <a:r>
              <a:rPr lang="en-US" altLang="en-US" dirty="0" smtClean="0"/>
              <a:t> and are flanked by 7–20 </a:t>
            </a:r>
            <a:r>
              <a:rPr lang="en-US" altLang="en-US" dirty="0" err="1" smtClean="0"/>
              <a:t>bp</a:t>
            </a:r>
            <a:r>
              <a:rPr lang="en-US" altLang="en-US" dirty="0" smtClean="0"/>
              <a:t> direct repeats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human genome contains about 1.2 million of these elements; these are relatively recent additions to the genome and are found in close primate relatives but no other mammals</a:t>
            </a:r>
          </a:p>
        </p:txBody>
      </p:sp>
      <p:sp>
        <p:nvSpPr>
          <p:cNvPr id="2488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172E0B2-7451-4DD4-9EF7-67C37AFCE64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Allopolyploidy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Allopolyploids carry multiple sets of chromosomes that originate in different species, and result in a hybrid offspring that is infertile because the chromosome sets are not homologous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Chromosome nondisjunction in these hybrids leads to cells with double the number of chromosomes so that now each chromosome has a homolog for pairing, and the hybrid is fertile</a:t>
            </a: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AD232E2-4FA0-499A-BCC5-6452B7EF476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Reduced Recessive Homozygosity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Polyploids</a:t>
            </a:r>
            <a:r>
              <a:rPr lang="en-US" altLang="en-US" dirty="0" smtClean="0"/>
              <a:t> have more than two alleles of each gene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Recessive phenotypes are produced only in individuals who are homozygous for that allele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occurs much less frequently in </a:t>
            </a:r>
            <a:r>
              <a:rPr lang="en-US" altLang="en-US" dirty="0" err="1" smtClean="0"/>
              <a:t>polyploids</a:t>
            </a:r>
            <a:r>
              <a:rPr lang="en-US" altLang="en-US" dirty="0" smtClean="0"/>
              <a:t> than in normal diploids</a:t>
            </a:r>
          </a:p>
        </p:txBody>
      </p:sp>
      <p:sp>
        <p:nvSpPr>
          <p:cNvPr id="788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FE7EC8C-0FAE-4461-A7C7-31FF5CB2DD5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13.3 Chromosome Breakage Causes Mutation by Loss, Gain, and Rearrangement of Chromosomes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Mutations that result in loss or gain of chromosome segments can produce severe abnormalities due to gene dosage imbalances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Changes may be large enough to detect microscopically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Others may be too small for microscopy but may be detectable with molecular methods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28BE300-450D-40D5-AC05-0867252ADEE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 Chromosome Deletion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a chromosome breaks, both DNA strands are severed at a location called a </a:t>
            </a:r>
            <a:r>
              <a:rPr lang="en-US" altLang="en-US" b="1" dirty="0" smtClean="0"/>
              <a:t>chromosome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break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point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broken chromosome ends can adhere to other broken ends or the termini of intact chromosomes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Or, if the broken chromosome is </a:t>
            </a:r>
            <a:r>
              <a:rPr lang="en-US" altLang="en-US" b="1" dirty="0" smtClean="0"/>
              <a:t>acentric</a:t>
            </a:r>
            <a:r>
              <a:rPr lang="en-US" altLang="en-US" dirty="0" smtClean="0"/>
              <a:t> (lacks a centromere), it may be lost during cell division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742FC9-27B1-405B-B46F-E34F724325D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Breakage Can Result in Partial Chromosome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Partial</a:t>
            </a:r>
            <a:r>
              <a:rPr lang="en-US" dirty="0" smtClean="0"/>
              <a:t> </a:t>
            </a:r>
            <a:r>
              <a:rPr lang="en-US" b="1" dirty="0" smtClean="0"/>
              <a:t>chromosome</a:t>
            </a:r>
            <a:r>
              <a:rPr lang="en-US" dirty="0" smtClean="0"/>
              <a:t> </a:t>
            </a:r>
            <a:r>
              <a:rPr lang="en-US" b="1" dirty="0" smtClean="0"/>
              <a:t>deletion</a:t>
            </a:r>
            <a:r>
              <a:rPr lang="en-US" dirty="0" smtClean="0"/>
              <a:t>: loss of a portion of a chromosome</a:t>
            </a:r>
          </a:p>
          <a:p>
            <a:endParaRPr lang="en-US" sz="1200" dirty="0" smtClean="0"/>
          </a:p>
          <a:p>
            <a:r>
              <a:rPr lang="en-US" dirty="0" smtClean="0"/>
              <a:t>Depending </a:t>
            </a:r>
            <a:r>
              <a:rPr lang="en-US" dirty="0" smtClean="0"/>
              <a:t>on the size it can </a:t>
            </a:r>
            <a:r>
              <a:rPr lang="en-US" dirty="0" smtClean="0"/>
              <a:t>affect </a:t>
            </a:r>
            <a:r>
              <a:rPr lang="en-US" dirty="0" smtClean="0"/>
              <a:t>more genes</a:t>
            </a:r>
          </a:p>
          <a:p>
            <a:endParaRPr lang="en-US" sz="1200" dirty="0" smtClean="0"/>
          </a:p>
          <a:p>
            <a:r>
              <a:rPr lang="en-US" dirty="0" smtClean="0"/>
              <a:t>Detachment of one chromosome arm leads to a </a:t>
            </a:r>
            <a:r>
              <a:rPr lang="en-US" b="1" dirty="0" smtClean="0"/>
              <a:t>terminal</a:t>
            </a:r>
            <a:r>
              <a:rPr lang="en-US" dirty="0" smtClean="0"/>
              <a:t> </a:t>
            </a:r>
            <a:r>
              <a:rPr lang="en-US" b="1" dirty="0" smtClean="0"/>
              <a:t>deletion</a:t>
            </a:r>
            <a:r>
              <a:rPr lang="en-US" dirty="0" smtClean="0"/>
              <a:t>; the broken fragment lacks a centromere and is lost during cell division</a:t>
            </a:r>
          </a:p>
          <a:p>
            <a:endParaRPr lang="en-US" sz="1200" dirty="0" smtClean="0"/>
          </a:p>
          <a:p>
            <a:r>
              <a:rPr lang="en-US" dirty="0" smtClean="0"/>
              <a:t>Organisms with one normal and one terminally deleted chromosome are called </a:t>
            </a:r>
            <a:r>
              <a:rPr lang="en-US" b="1" dirty="0" smtClean="0"/>
              <a:t>partial</a:t>
            </a:r>
            <a:r>
              <a:rPr lang="en-US" dirty="0" smtClean="0"/>
              <a:t> </a:t>
            </a:r>
            <a:r>
              <a:rPr lang="en-US" b="1" dirty="0" smtClean="0"/>
              <a:t>deletion</a:t>
            </a:r>
            <a:r>
              <a:rPr lang="en-US" dirty="0" smtClean="0"/>
              <a:t> </a:t>
            </a:r>
            <a:r>
              <a:rPr lang="en-US" b="1" dirty="0" smtClean="0"/>
              <a:t>heterozygotes</a:t>
            </a:r>
            <a:endParaRPr lang="en-US" b="1" dirty="0"/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750D882-672E-4CD5-AEF2-174F4D115A5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1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210312"/>
            <a:ext cx="651052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13.10 Chromosome terminal deletion.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s" id="{0847757E-EC99-4DCA-86B3-363D9C47ECB7}" vid="{02346675-6A7E-4D9F-A787-E96638DC47B0}"/>
    </a:ext>
  </a:extLst>
</a:theme>
</file>

<file path=ppt/theme/theme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8216</TotalTime>
  <Words>1967</Words>
  <Application>Microsoft Macintosh PowerPoint</Application>
  <PresentationFormat>On-screen Show (4:3)</PresentationFormat>
  <Paragraphs>286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Sanders_Lectures</vt:lpstr>
      <vt:lpstr>12_Office Theme</vt:lpstr>
      <vt:lpstr>13_Office Theme</vt:lpstr>
      <vt:lpstr>18_Office Theme</vt:lpstr>
      <vt:lpstr>21_Office Theme</vt:lpstr>
      <vt:lpstr>25_Office Theme</vt:lpstr>
      <vt:lpstr>30_Office Theme</vt:lpstr>
      <vt:lpstr>PowerPoint Presentation</vt:lpstr>
      <vt:lpstr>13.2 Changes in Euploidy Result in Various Kinds of Polyploidy</vt:lpstr>
      <vt:lpstr>Autopolyploidy</vt:lpstr>
      <vt:lpstr>Allopolyploidy</vt:lpstr>
      <vt:lpstr>Reduced Recessive Homozygosity</vt:lpstr>
      <vt:lpstr>13.3 Chromosome Breakage Causes Mutation by Loss, Gain, and Rearrangement of Chromosomes</vt:lpstr>
      <vt:lpstr>Partial Chromosome Deletion</vt:lpstr>
      <vt:lpstr>Breakage Can Result in Partial Chromosome Deletion</vt:lpstr>
      <vt:lpstr>Figure 13.10 Chromosome terminal deletion.</vt:lpstr>
      <vt:lpstr>Larger Chromosome Deletions</vt:lpstr>
      <vt:lpstr>Figure 13.11 Interstitial deletions of chromosome 11 in WAGR and WAGRO syndromes.</vt:lpstr>
      <vt:lpstr>Detecting Duplication and Deletion</vt:lpstr>
      <vt:lpstr>Another Microscopic Approach</vt:lpstr>
      <vt:lpstr>Deletion Mapping</vt:lpstr>
      <vt:lpstr>13.4 Chromosome Breakage Leads to Inversion and Translocation of Chromosomes</vt:lpstr>
      <vt:lpstr>Chromosome Inversion</vt:lpstr>
      <vt:lpstr>Figure 13.16 Paracentric and pericentric chromosome inversion.</vt:lpstr>
      <vt:lpstr>Chromosome Pairing and Recombination</vt:lpstr>
      <vt:lpstr>Genetic Implications of Recombination in Inversion Heterozygotes</vt:lpstr>
      <vt:lpstr>Chromosome Translocation</vt:lpstr>
      <vt:lpstr>Three Types of Translocations</vt:lpstr>
      <vt:lpstr>Figure 13.19 Unbalanced, reciprocal balanced, and Robertsonian chromosome translocations.</vt:lpstr>
      <vt:lpstr>13.5 Transposable Genetic Elements Move throughout the Genome</vt:lpstr>
      <vt:lpstr>Discovery of Transposition</vt:lpstr>
      <vt:lpstr>The Characteristics and Classification of Transposable Elements</vt:lpstr>
      <vt:lpstr>Characteristics of Transposition Events</vt:lpstr>
      <vt:lpstr>Figure 13.24 Transposition of an IS element.</vt:lpstr>
      <vt:lpstr>Types of Transposition</vt:lpstr>
      <vt:lpstr>Categories of Transposable Elements</vt:lpstr>
      <vt:lpstr>Categories of Transposable Elements</vt:lpstr>
      <vt:lpstr>13.6 Transposition Modifies Bacterial Genomes</vt:lpstr>
      <vt:lpstr>13.7 Transposition Modifies Eukaryotic Genomes</vt:lpstr>
      <vt:lpstr>Drosophila P Elements</vt:lpstr>
      <vt:lpstr>Retrotransposons</vt:lpstr>
      <vt:lpstr>Retrotransposons Are Related to Retroviruses</vt:lpstr>
      <vt:lpstr>Figure 13.27 Retrovirus structure and selected eukaryotic retrotransposons.</vt:lpstr>
      <vt:lpstr>LINE and SINE Elements of Humans</vt:lpstr>
      <vt:lpstr>L1 Elements</vt:lpstr>
      <vt:lpstr>Alu Elements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403</cp:revision>
  <cp:lastPrinted>2005-03-24T12:52:04Z</cp:lastPrinted>
  <dcterms:created xsi:type="dcterms:W3CDTF">2010-10-31T21:38:30Z</dcterms:created>
  <dcterms:modified xsi:type="dcterms:W3CDTF">2016-11-09T17:10:57Z</dcterms:modified>
</cp:coreProperties>
</file>