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0" r:id="rId1"/>
    <p:sldMasterId id="2147483717" r:id="rId2"/>
    <p:sldMasterId id="2147483727" r:id="rId3"/>
    <p:sldMasterId id="2147483737" r:id="rId4"/>
    <p:sldMasterId id="2147483739" r:id="rId5"/>
    <p:sldMasterId id="2147483741" r:id="rId6"/>
    <p:sldMasterId id="2147483747" r:id="rId7"/>
    <p:sldMasterId id="2147483749" r:id="rId8"/>
    <p:sldMasterId id="2147483751" r:id="rId9"/>
    <p:sldMasterId id="2147483755" r:id="rId10"/>
    <p:sldMasterId id="2147483759" r:id="rId11"/>
    <p:sldMasterId id="2147483761" r:id="rId12"/>
    <p:sldMasterId id="2147483763" r:id="rId13"/>
    <p:sldMasterId id="2147483765" r:id="rId14"/>
    <p:sldMasterId id="2147483767" r:id="rId15"/>
  </p:sldMasterIdLst>
  <p:notesMasterIdLst>
    <p:notesMasterId r:id="rId73"/>
  </p:notesMasterIdLst>
  <p:handoutMasterIdLst>
    <p:handoutMasterId r:id="rId74"/>
  </p:handoutMasterIdLst>
  <p:sldIdLst>
    <p:sldId id="580" r:id="rId16"/>
    <p:sldId id="448" r:id="rId17"/>
    <p:sldId id="449" r:id="rId18"/>
    <p:sldId id="582" r:id="rId19"/>
    <p:sldId id="451" r:id="rId20"/>
    <p:sldId id="452" r:id="rId21"/>
    <p:sldId id="453" r:id="rId22"/>
    <p:sldId id="454" r:id="rId23"/>
    <p:sldId id="456" r:id="rId24"/>
    <p:sldId id="457" r:id="rId25"/>
    <p:sldId id="460" r:id="rId26"/>
    <p:sldId id="462" r:id="rId27"/>
    <p:sldId id="464" r:id="rId28"/>
    <p:sldId id="465" r:id="rId29"/>
    <p:sldId id="467" r:id="rId30"/>
    <p:sldId id="469" r:id="rId31"/>
    <p:sldId id="471" r:id="rId32"/>
    <p:sldId id="587" r:id="rId33"/>
    <p:sldId id="473" r:id="rId34"/>
    <p:sldId id="475" r:id="rId35"/>
    <p:sldId id="481" r:id="rId36"/>
    <p:sldId id="483" r:id="rId37"/>
    <p:sldId id="484" r:id="rId38"/>
    <p:sldId id="592" r:id="rId39"/>
    <p:sldId id="486" r:id="rId40"/>
    <p:sldId id="487" r:id="rId41"/>
    <p:sldId id="488" r:id="rId42"/>
    <p:sldId id="489" r:id="rId43"/>
    <p:sldId id="593" r:id="rId44"/>
    <p:sldId id="594" r:id="rId45"/>
    <p:sldId id="492" r:id="rId46"/>
    <p:sldId id="493" r:id="rId47"/>
    <p:sldId id="495" r:id="rId48"/>
    <p:sldId id="497" r:id="rId49"/>
    <p:sldId id="597" r:id="rId50"/>
    <p:sldId id="499" r:id="rId51"/>
    <p:sldId id="500" r:id="rId52"/>
    <p:sldId id="502" r:id="rId53"/>
    <p:sldId id="598" r:id="rId54"/>
    <p:sldId id="599" r:id="rId55"/>
    <p:sldId id="515" r:id="rId56"/>
    <p:sldId id="516" r:id="rId57"/>
    <p:sldId id="601" r:id="rId58"/>
    <p:sldId id="518" r:id="rId59"/>
    <p:sldId id="520" r:id="rId60"/>
    <p:sldId id="603" r:id="rId61"/>
    <p:sldId id="522" r:id="rId62"/>
    <p:sldId id="523" r:id="rId63"/>
    <p:sldId id="604" r:id="rId64"/>
    <p:sldId id="525" r:id="rId65"/>
    <p:sldId id="526" r:id="rId66"/>
    <p:sldId id="527" r:id="rId67"/>
    <p:sldId id="605" r:id="rId68"/>
    <p:sldId id="529" r:id="rId69"/>
    <p:sldId id="606" r:id="rId70"/>
    <p:sldId id="531" r:id="rId71"/>
    <p:sldId id="607" r:id="rId72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05">
          <p15:clr>
            <a:srgbClr val="A4A3A4"/>
          </p15:clr>
        </p15:guide>
        <p15:guide id="4" pos="2875">
          <p15:clr>
            <a:srgbClr val="A4A3A4"/>
          </p15:clr>
        </p15:guide>
        <p15:guide id="5" pos="54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9247"/>
    <a:srgbClr val="FFECD7"/>
    <a:srgbClr val="AF540D"/>
    <a:srgbClr val="C01021"/>
    <a:srgbClr val="5A5B5D"/>
    <a:srgbClr val="B4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1000" y="-112"/>
      </p:cViewPr>
      <p:guideLst>
        <p:guide orient="horz" pos="288"/>
        <p:guide orient="horz" pos="2160"/>
        <p:guide pos="305"/>
        <p:guide pos="2875"/>
        <p:guide pos="54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2528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63" Type="http://schemas.openxmlformats.org/officeDocument/2006/relationships/slide" Target="slides/slide48.xml"/><Relationship Id="rId64" Type="http://schemas.openxmlformats.org/officeDocument/2006/relationships/slide" Target="slides/slide49.xml"/><Relationship Id="rId65" Type="http://schemas.openxmlformats.org/officeDocument/2006/relationships/slide" Target="slides/slide50.xml"/><Relationship Id="rId66" Type="http://schemas.openxmlformats.org/officeDocument/2006/relationships/slide" Target="slides/slide51.xml"/><Relationship Id="rId67" Type="http://schemas.openxmlformats.org/officeDocument/2006/relationships/slide" Target="slides/slide52.xml"/><Relationship Id="rId68" Type="http://schemas.openxmlformats.org/officeDocument/2006/relationships/slide" Target="slides/slide53.xml"/><Relationship Id="rId69" Type="http://schemas.openxmlformats.org/officeDocument/2006/relationships/slide" Target="slides/slide54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80" Type="http://schemas.openxmlformats.org/officeDocument/2006/relationships/tableStyles" Target="tableStyles.xml"/><Relationship Id="rId70" Type="http://schemas.openxmlformats.org/officeDocument/2006/relationships/slide" Target="slides/slide55.xml"/><Relationship Id="rId71" Type="http://schemas.openxmlformats.org/officeDocument/2006/relationships/slide" Target="slides/slide56.xml"/><Relationship Id="rId72" Type="http://schemas.openxmlformats.org/officeDocument/2006/relationships/slide" Target="slides/slide57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tags" Target="tags/tag1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45.xml"/><Relationship Id="rId61" Type="http://schemas.openxmlformats.org/officeDocument/2006/relationships/slide" Target="slides/slide46.xml"/><Relationship Id="rId62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92FA1DA3-BA79-4748-8A07-2E577EFE6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33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1D14C5CE-74E7-4F12-9EEC-65CCB297D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917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8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8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5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06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63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41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14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08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45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41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14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59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63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82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99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6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91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26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782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03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127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085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910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99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95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19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18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47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262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81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003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7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217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7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610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137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84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8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32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8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Dr. Tara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Stoulig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Southeastern</a:t>
            </a:r>
            <a:r>
              <a:rPr lang="en-US" sz="1800" baseline="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Louisiana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2015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Regulation</a:t>
            </a:r>
            <a:r>
              <a:rPr lang="en-US" altLang="en-US" sz="2800" baseline="0" dirty="0" smtClean="0">
                <a:solidFill>
                  <a:schemeClr val="bg1"/>
                </a:solidFill>
              </a:rPr>
              <a:t> of Gene Expression in Bacteria and Bacteriophage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5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2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59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0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5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1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0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5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85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3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2921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7493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065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63700" indent="-3048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209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6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7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8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7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6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6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0952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643" y="1117600"/>
            <a:ext cx="87757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Arial" charset="0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17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93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206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63700" indent="-3048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1209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5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6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2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2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2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7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7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8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0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6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2015 Pearson Education, Inc.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674771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04B48-E92F-454C-9460-C22DA45822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5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9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 Modes of Action for Positive Control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4146592" cy="5260975"/>
          </a:xfrm>
        </p:spPr>
        <p:txBody>
          <a:bodyPr/>
          <a:lstStyle/>
          <a:p>
            <a:r>
              <a:rPr lang="en-US" altLang="en-US" sz="2000" dirty="0" smtClean="0"/>
              <a:t>In one mode of action, the DNA-binding domain is inactive until an </a:t>
            </a:r>
            <a:r>
              <a:rPr lang="en-US" altLang="en-US" sz="2000" b="1" dirty="0" smtClean="0"/>
              <a:t>allosteric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effector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compound</a:t>
            </a:r>
            <a:r>
              <a:rPr lang="en-US" altLang="en-US" sz="2000" dirty="0" smtClean="0"/>
              <a:t> binds the allosteric domain and induces a conformational change that activates the DNA-binding domain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In an alternative mode, certain activator proteins have a DNA-binding domain that is converted to inactive conformation by binding of an </a:t>
            </a:r>
            <a:r>
              <a:rPr lang="en-US" altLang="en-US" sz="2000" b="1" dirty="0" smtClean="0"/>
              <a:t>inhibitor</a:t>
            </a:r>
            <a:r>
              <a:rPr lang="en-US" altLang="en-US" sz="2000" dirty="0" smtClean="0"/>
              <a:t> to the allosteric domain</a:t>
            </a:r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D38E0E4-E197-4CA7-8546-50D5A3F5959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7" name="Picture 6" descr="14_0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62" y="1229407"/>
            <a:ext cx="4838837" cy="498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Regulatory DNA-Binding Proteins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DNA-binding proteins have amino acids with side chains that associate with nucleotides of particular DNA sequences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protein simultaneously contacts multiple nucleotides; specificity is dictated by the unique patterns of hydrogen, nitrogen, and oxygen atoms that characterize the nucleotides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 common motif in DNA-binding regions of proteins is secondary structure, usually </a:t>
            </a:r>
            <a:r>
              <a:rPr lang="en-US" altLang="en-US" dirty="0" smtClean="0">
                <a:sym typeface="Symbol" panose="05050102010706020507" pitchFamily="18" charset="2"/>
              </a:rPr>
              <a:t></a:t>
            </a:r>
            <a:r>
              <a:rPr lang="en-US" altLang="en-US" dirty="0" smtClean="0"/>
              <a:t> helices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CC63533-51E2-40CF-9CC5-F73A1C4C067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Structural Features of DNA-Binding Proteins and Target DNA Sequences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Bacterial regulatory DNA sequences frequently have inverted or direct repeats; each polypeptide of a regulatory </a:t>
            </a:r>
            <a:r>
              <a:rPr lang="en-US" altLang="en-US" sz="2000" dirty="0" err="1" smtClean="0"/>
              <a:t>homodimer</a:t>
            </a:r>
            <a:r>
              <a:rPr lang="en-US" altLang="en-US" sz="2000" dirty="0" smtClean="0"/>
              <a:t> interacts with one repeat</a:t>
            </a:r>
          </a:p>
          <a:p>
            <a:r>
              <a:rPr lang="en-US" altLang="en-US" sz="2000" dirty="0" smtClean="0"/>
              <a:t>The most common structural feature of these proteins in bacteria is the </a:t>
            </a:r>
            <a:r>
              <a:rPr lang="en-US" altLang="en-US" sz="2000" b="1" dirty="0" smtClean="0"/>
              <a:t>helix-turn-helix</a:t>
            </a:r>
            <a:r>
              <a:rPr lang="en-US" altLang="en-US" sz="2000" dirty="0" smtClean="0"/>
              <a:t> (</a:t>
            </a:r>
            <a:r>
              <a:rPr lang="en-US" altLang="en-US" sz="2000" b="1" dirty="0" smtClean="0"/>
              <a:t>HTH</a:t>
            </a:r>
            <a:r>
              <a:rPr lang="en-US" altLang="en-US" sz="2000" dirty="0" smtClean="0"/>
              <a:t>) </a:t>
            </a:r>
            <a:r>
              <a:rPr lang="en-US" altLang="en-US" sz="2000" b="1" dirty="0" smtClean="0"/>
              <a:t>motif</a:t>
            </a:r>
            <a:r>
              <a:rPr lang="en-US" altLang="en-US" sz="2000" dirty="0" smtClean="0"/>
              <a:t>, in which two a-helical regions interact with the DNA sequences</a:t>
            </a:r>
          </a:p>
          <a:p>
            <a:r>
              <a:rPr lang="en-US" altLang="en-US" sz="2000" dirty="0" smtClean="0"/>
              <a:t>A recognition and a stabilizing helix are separated by a </a:t>
            </a:r>
            <a:r>
              <a:rPr lang="ja-JP" altLang="en-US" sz="2000" dirty="0" smtClean="0"/>
              <a:t>“</a:t>
            </a:r>
            <a:r>
              <a:rPr lang="en-US" altLang="ja-JP" sz="2000" dirty="0" smtClean="0"/>
              <a:t>turn</a:t>
            </a:r>
            <a:r>
              <a:rPr lang="ja-JP" altLang="en-US" sz="2000" dirty="0" smtClean="0"/>
              <a:t>”</a:t>
            </a:r>
            <a:r>
              <a:rPr lang="en-US" altLang="ja-JP" sz="2000" dirty="0" smtClean="0"/>
              <a:t> in each polypeptide</a:t>
            </a:r>
            <a:endParaRPr lang="en-US" altLang="en-US" sz="2000" dirty="0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6C8118A-3288-4B1E-BCB7-FE97F4C101C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4_04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20" y="3532251"/>
            <a:ext cx="4958769" cy="325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14.2 The </a:t>
            </a:r>
            <a:r>
              <a:rPr lang="en-US" altLang="en-US" i="1" dirty="0" smtClean="0"/>
              <a:t>lac</a:t>
            </a:r>
            <a:r>
              <a:rPr lang="en-US" altLang="en-US" dirty="0" smtClean="0"/>
              <a:t> Operon Is an Inducible Operon System under Negative and Positive Control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Clusters of genes undergoing coordinated transcriptional regulation by a shared regulatory region are called </a:t>
            </a:r>
            <a:r>
              <a:rPr lang="en-US" altLang="en-US" b="1" dirty="0" smtClean="0"/>
              <a:t>operons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are common in bacterial genomes; genes in a particular operon nearly always participate in the same metabolic or biosynthetic pathway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b="1" dirty="0" smtClean="0"/>
              <a:t>lactose</a:t>
            </a:r>
            <a:r>
              <a:rPr lang="en-US" altLang="en-US" dirty="0" smtClean="0"/>
              <a:t> (</a:t>
            </a:r>
            <a:r>
              <a:rPr lang="en-US" altLang="en-US" b="1" i="1" dirty="0" smtClean="0"/>
              <a:t>lac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operon</a:t>
            </a:r>
            <a:r>
              <a:rPr lang="en-US" altLang="en-US" dirty="0" smtClean="0"/>
              <a:t> of 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. </a:t>
            </a:r>
            <a:r>
              <a:rPr lang="en-US" altLang="en-US" i="1" dirty="0" smtClean="0"/>
              <a:t>coli</a:t>
            </a:r>
            <a:r>
              <a:rPr lang="en-US" altLang="en-US" dirty="0" smtClean="0"/>
              <a:t> is responsible for producing three polypeptides needed for use of lactose</a:t>
            </a:r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A723AC4-CE70-4D38-B0D0-465BFEDD282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Lactose Metabolism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6119291" cy="5260975"/>
          </a:xfrm>
        </p:spPr>
        <p:txBody>
          <a:bodyPr/>
          <a:lstStyle/>
          <a:p>
            <a:r>
              <a:rPr lang="en-US" altLang="en-US" sz="1800" dirty="0" smtClean="0"/>
              <a:t>The monosaccharide, glucose, is the preferred energy source of </a:t>
            </a:r>
            <a:r>
              <a:rPr lang="en-US" altLang="en-US" sz="1800" i="1" dirty="0" smtClean="0"/>
              <a:t>E</a:t>
            </a:r>
            <a:r>
              <a:rPr lang="en-US" altLang="en-US" sz="1800" dirty="0" smtClean="0"/>
              <a:t>. </a:t>
            </a:r>
            <a:r>
              <a:rPr lang="en-US" altLang="en-US" sz="1800" i="1" dirty="0" smtClean="0"/>
              <a:t>coli. </a:t>
            </a:r>
            <a:r>
              <a:rPr lang="en-US" altLang="en-US" sz="1800" dirty="0" smtClean="0"/>
              <a:t>It is metabolized by the biochemical pathway glycolysis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Lactose is one of many sugars that can serve as an alternate carbon source; its utilization is controlled by the </a:t>
            </a:r>
            <a:r>
              <a:rPr lang="en-US" altLang="en-US" sz="1800" i="1" dirty="0" smtClean="0"/>
              <a:t>lac</a:t>
            </a:r>
            <a:r>
              <a:rPr lang="en-US" altLang="en-US" sz="1800" dirty="0" smtClean="0"/>
              <a:t> operon, which is an </a:t>
            </a:r>
            <a:r>
              <a:rPr lang="en-US" altLang="en-US" sz="1800" b="1" dirty="0" smtClean="0"/>
              <a:t>inducible</a:t>
            </a:r>
            <a:r>
              <a:rPr lang="en-US" altLang="en-US" sz="1800" dirty="0" smtClean="0"/>
              <a:t> </a:t>
            </a:r>
            <a:r>
              <a:rPr lang="en-US" altLang="en-US" sz="1800" b="1" dirty="0" smtClean="0"/>
              <a:t>operon</a:t>
            </a:r>
            <a:r>
              <a:rPr lang="en-US" altLang="en-US" sz="1800" dirty="0" smtClean="0"/>
              <a:t> system. Lactose is a disaccharide </a:t>
            </a:r>
            <a:r>
              <a:rPr lang="en-US" altLang="en-US" sz="1800" dirty="0"/>
              <a:t>consisting of glucose and </a:t>
            </a:r>
            <a:r>
              <a:rPr lang="en-US" altLang="en-US" sz="1800" dirty="0" err="1"/>
              <a:t>galactose</a:t>
            </a:r>
            <a:r>
              <a:rPr lang="en-US" altLang="en-US" sz="1800" dirty="0"/>
              <a:t>, joined by a covalent </a:t>
            </a:r>
            <a:r>
              <a:rPr lang="en-US" altLang="en-US" sz="1800" dirty="0">
                <a:sym typeface="Symbol" panose="05050102010706020507" pitchFamily="18" charset="2"/>
              </a:rPr>
              <a:t></a:t>
            </a:r>
            <a:r>
              <a:rPr lang="en-US" altLang="en-US" sz="1800" dirty="0"/>
              <a:t>-</a:t>
            </a:r>
            <a:r>
              <a:rPr lang="en-US" altLang="en-US" sz="1800" dirty="0" err="1"/>
              <a:t>galactoside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linkage</a:t>
            </a:r>
          </a:p>
          <a:p>
            <a:endParaRPr lang="en-US" altLang="en-US" sz="1800" dirty="0" smtClean="0"/>
          </a:p>
          <a:p>
            <a:r>
              <a:rPr lang="en-US" altLang="en-US" sz="1800" dirty="0" smtClean="0"/>
              <a:t>Inducible systems are turned on only when an </a:t>
            </a:r>
            <a:r>
              <a:rPr lang="en-US" altLang="en-US" sz="1800" i="1" dirty="0" smtClean="0"/>
              <a:t>inducer</a:t>
            </a:r>
            <a:r>
              <a:rPr lang="en-US" altLang="en-US" sz="1800" dirty="0" smtClean="0"/>
              <a:t> </a:t>
            </a:r>
            <a:r>
              <a:rPr lang="en-US" altLang="en-US" sz="1800" i="1" dirty="0" smtClean="0"/>
              <a:t>compound</a:t>
            </a:r>
            <a:r>
              <a:rPr lang="en-US" altLang="en-US" sz="1800" dirty="0" smtClean="0"/>
              <a:t> is available</a:t>
            </a:r>
          </a:p>
          <a:p>
            <a:endParaRPr lang="en-US" altLang="en-US" sz="1800" dirty="0"/>
          </a:p>
          <a:p>
            <a:r>
              <a:rPr lang="en-US" altLang="en-US" sz="1800" dirty="0"/>
              <a:t>Bacteria with a </a:t>
            </a:r>
            <a:r>
              <a:rPr lang="en-US" altLang="en-US" sz="1800" b="1" i="1" dirty="0"/>
              <a:t>lac</a:t>
            </a:r>
            <a:r>
              <a:rPr lang="en-US" altLang="en-US" sz="1800" b="1" baseline="30000" dirty="0">
                <a:sym typeface="Symbol" panose="05050102010706020507" pitchFamily="18" charset="2"/>
              </a:rPr>
              <a:t></a:t>
            </a:r>
            <a:r>
              <a:rPr lang="en-US" altLang="en-US" sz="1800" dirty="0"/>
              <a:t> </a:t>
            </a:r>
            <a:r>
              <a:rPr lang="en-US" altLang="en-US" sz="1800" b="1" dirty="0"/>
              <a:t>phenotype</a:t>
            </a:r>
            <a:r>
              <a:rPr lang="en-US" altLang="en-US" sz="1800" dirty="0"/>
              <a:t> can grow on media containing lactose as the only </a:t>
            </a:r>
            <a:r>
              <a:rPr lang="en-US" altLang="en-US" sz="1800" dirty="0" smtClean="0"/>
              <a:t>sugar. They </a:t>
            </a:r>
            <a:r>
              <a:rPr lang="en-US" altLang="en-US" sz="1800" dirty="0"/>
              <a:t>do this by producing a gated channel formed by the enzyme </a:t>
            </a:r>
            <a:r>
              <a:rPr lang="en-US" altLang="en-US" sz="1800" dirty="0" err="1"/>
              <a:t>permease</a:t>
            </a:r>
            <a:r>
              <a:rPr lang="en-US" altLang="en-US" sz="1800" dirty="0"/>
              <a:t> at the cell membrane that allows lactose to enter the cell and the enzyme </a:t>
            </a:r>
            <a:r>
              <a:rPr lang="en-US" altLang="en-US" sz="1800" dirty="0" smtClean="0"/>
              <a:t> </a:t>
            </a:r>
            <a:r>
              <a:rPr lang="en-US" altLang="en-US" sz="1800" dirty="0" smtClean="0">
                <a:sym typeface="Symbol" panose="05050102010706020507" pitchFamily="18" charset="2"/>
              </a:rPr>
              <a:t></a:t>
            </a:r>
            <a:r>
              <a:rPr lang="en-US" altLang="en-US" sz="1800" dirty="0"/>
              <a:t>-</a:t>
            </a:r>
            <a:r>
              <a:rPr lang="en-US" altLang="en-US" sz="1800" dirty="0" err="1"/>
              <a:t>galactosidase</a:t>
            </a:r>
            <a:r>
              <a:rPr lang="en-US" altLang="en-US" sz="1800" dirty="0"/>
              <a:t> to break the </a:t>
            </a:r>
            <a:r>
              <a:rPr lang="en-US" altLang="en-US" sz="1800" dirty="0">
                <a:sym typeface="Symbol" panose="05050102010706020507" pitchFamily="18" charset="2"/>
              </a:rPr>
              <a:t></a:t>
            </a:r>
            <a:r>
              <a:rPr lang="en-US" altLang="en-US" sz="1800" dirty="0"/>
              <a:t>-</a:t>
            </a:r>
            <a:r>
              <a:rPr lang="en-US" altLang="en-US" sz="1800" dirty="0" err="1"/>
              <a:t>galactoside</a:t>
            </a:r>
            <a:r>
              <a:rPr lang="en-US" altLang="en-US" sz="1800" dirty="0"/>
              <a:t> linkage</a:t>
            </a:r>
          </a:p>
          <a:p>
            <a:endParaRPr lang="en-US" altLang="en-US" sz="1800" dirty="0" smtClean="0"/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C435BB4-DA4C-4B27-A366-ECEF561C787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4_0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89" y="1134838"/>
            <a:ext cx="2645302" cy="544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Lactose Utilization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5227523" cy="5260975"/>
          </a:xfrm>
        </p:spPr>
        <p:txBody>
          <a:bodyPr/>
          <a:lstStyle/>
          <a:p>
            <a:r>
              <a:rPr lang="en-US" altLang="en-US" sz="2400" dirty="0" smtClean="0"/>
              <a:t>Glucose produced by lactose breakdown enters glycolysis; the galactose is processed to produce glucose, which then enters glycolysis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The breakdown of lactose also produces a small amount of </a:t>
            </a:r>
            <a:r>
              <a:rPr lang="en-US" altLang="en-US" sz="2400" b="1" dirty="0" err="1" smtClean="0"/>
              <a:t>allolactose</a:t>
            </a:r>
            <a:r>
              <a:rPr lang="en-US" altLang="en-US" sz="2400" dirty="0" smtClean="0"/>
              <a:t>, which acts as an inducer compound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Bacteria with a </a:t>
            </a:r>
            <a:r>
              <a:rPr lang="en-US" altLang="en-US" sz="2400" b="1" i="1" dirty="0" smtClean="0"/>
              <a:t>lac</a:t>
            </a:r>
            <a:r>
              <a:rPr lang="en-US" altLang="en-US" sz="2400" b="1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phenotype</a:t>
            </a:r>
            <a:r>
              <a:rPr lang="en-US" altLang="en-US" sz="2400" dirty="0" smtClean="0"/>
              <a:t> are unable to utilize lactose</a:t>
            </a:r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606C155-52BC-4165-B089-851DAA12BF4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4_0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43" y="142762"/>
            <a:ext cx="3127248" cy="643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Lac</a:t>
            </a:r>
            <a:r>
              <a:rPr lang="en-US" altLang="en-US" dirty="0" smtClean="0"/>
              <a:t> Operon Structure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The </a:t>
            </a:r>
            <a:r>
              <a:rPr lang="en-US" altLang="en-US" sz="2000" i="1" dirty="0" smtClean="0"/>
              <a:t>lac</a:t>
            </a:r>
            <a:r>
              <a:rPr lang="en-US" altLang="en-US" sz="2000" dirty="0" smtClean="0"/>
              <a:t> operon consists of a multipart </a:t>
            </a:r>
            <a:r>
              <a:rPr lang="en-US" altLang="en-US" sz="2000" u="sng" dirty="0" smtClean="0"/>
              <a:t>regulatory region</a:t>
            </a:r>
            <a:r>
              <a:rPr lang="en-US" altLang="en-US" sz="2000" dirty="0" smtClean="0"/>
              <a:t> and </a:t>
            </a:r>
            <a:r>
              <a:rPr lang="en-US" altLang="en-US" sz="2000" u="sng" dirty="0" smtClean="0"/>
              <a:t>three structural genes</a:t>
            </a:r>
          </a:p>
          <a:p>
            <a:endParaRPr lang="en-US" altLang="en-US" sz="2000" dirty="0" smtClean="0"/>
          </a:p>
          <a:p>
            <a:pPr marL="539750" indent="-514350">
              <a:buAutoNum type="alphaLcParenR"/>
            </a:pPr>
            <a:r>
              <a:rPr lang="en-US" altLang="en-US" sz="2000" b="1" dirty="0" smtClean="0"/>
              <a:t>The regulatory region </a:t>
            </a:r>
            <a:r>
              <a:rPr lang="en-US" altLang="en-US" sz="2000" dirty="0" smtClean="0"/>
              <a:t>contains the promoter that binds RNA polymerase, the operator (</a:t>
            </a:r>
            <a:r>
              <a:rPr lang="en-US" altLang="en-US" sz="2000" i="1" dirty="0" err="1" smtClean="0"/>
              <a:t>lacO</a:t>
            </a:r>
            <a:r>
              <a:rPr lang="en-US" altLang="en-US" sz="2000" dirty="0" smtClean="0"/>
              <a:t>) that binds the lac repressor protein, and the CAP–</a:t>
            </a:r>
            <a:r>
              <a:rPr lang="en-US" altLang="en-US" sz="2000" dirty="0" err="1" smtClean="0"/>
              <a:t>cAMP</a:t>
            </a:r>
            <a:r>
              <a:rPr lang="en-US" altLang="en-US" sz="2000" dirty="0" smtClean="0"/>
              <a:t> region. These regions partially overlap and are immediately upstream of the start of transcription of the structural genes</a:t>
            </a:r>
          </a:p>
          <a:p>
            <a:pPr marL="25400" indent="0">
              <a:buNone/>
            </a:pPr>
            <a:endParaRPr lang="en-US" altLang="en-US" sz="2000" dirty="0" smtClean="0"/>
          </a:p>
          <a:p>
            <a:pPr marL="539750" indent="-514350">
              <a:buAutoNum type="alphaLcParenR"/>
            </a:pPr>
            <a:r>
              <a:rPr lang="en-US" altLang="en-US" sz="2000" dirty="0" smtClean="0"/>
              <a:t>The </a:t>
            </a:r>
            <a:r>
              <a:rPr lang="en-US" altLang="en-US" sz="2000" b="1" dirty="0"/>
              <a:t>three structural genes </a:t>
            </a:r>
            <a:r>
              <a:rPr lang="en-US" altLang="en-US" sz="2000" dirty="0"/>
              <a:t>are: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dirty="0"/>
              <a:t> </a:t>
            </a:r>
            <a:r>
              <a:rPr lang="en-US" altLang="en-US" sz="2000" i="1" dirty="0" err="1"/>
              <a:t>lacZ</a:t>
            </a:r>
            <a:r>
              <a:rPr lang="en-US" altLang="en-US" sz="2000" dirty="0"/>
              <a:t>, which encodes </a:t>
            </a:r>
            <a:r>
              <a:rPr lang="en-US" altLang="en-US" sz="2000" dirty="0">
                <a:sym typeface="Symbol" panose="05050102010706020507" pitchFamily="18" charset="2"/>
              </a:rPr>
              <a:t></a:t>
            </a:r>
            <a:r>
              <a:rPr lang="en-US" altLang="en-US" sz="2000" dirty="0"/>
              <a:t>-</a:t>
            </a:r>
            <a:r>
              <a:rPr lang="en-US" altLang="en-US" sz="2000" dirty="0" err="1"/>
              <a:t>galactosidase</a:t>
            </a:r>
            <a:endParaRPr lang="en-US" alt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dirty="0"/>
              <a:t> </a:t>
            </a:r>
            <a:r>
              <a:rPr lang="en-US" altLang="en-US" sz="2000" i="1" dirty="0" err="1"/>
              <a:t>lacY</a:t>
            </a:r>
            <a:r>
              <a:rPr lang="en-US" altLang="en-US" sz="2000" dirty="0"/>
              <a:t>, which encodes the enzyme </a:t>
            </a:r>
            <a:r>
              <a:rPr lang="en-US" altLang="en-US" sz="2000" dirty="0" err="1"/>
              <a:t>permease</a:t>
            </a:r>
            <a:endParaRPr lang="en-US" alt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dirty="0"/>
              <a:t> </a:t>
            </a:r>
            <a:r>
              <a:rPr lang="en-US" altLang="en-US" sz="2000" i="1" dirty="0" err="1"/>
              <a:t>lacA</a:t>
            </a:r>
            <a:r>
              <a:rPr lang="en-US" altLang="en-US" sz="2000" dirty="0"/>
              <a:t>, which encodes </a:t>
            </a:r>
            <a:r>
              <a:rPr lang="en-US" altLang="en-US" sz="2000" dirty="0" err="1"/>
              <a:t>transacetylase</a:t>
            </a:r>
            <a:endParaRPr lang="en-US" altLang="en-US" sz="2000" dirty="0"/>
          </a:p>
          <a:p>
            <a:pPr marL="25400" indent="0">
              <a:buNone/>
            </a:pPr>
            <a:r>
              <a:rPr lang="en-US" altLang="en-US" sz="2000" dirty="0" smtClean="0"/>
              <a:t>They </a:t>
            </a:r>
            <a:r>
              <a:rPr lang="en-US" altLang="en-US" sz="2000" dirty="0"/>
              <a:t>are transcribed as a single, </a:t>
            </a:r>
            <a:r>
              <a:rPr lang="en-US" altLang="en-US" sz="2000" b="1" dirty="0" err="1"/>
              <a:t>polycistronic</a:t>
            </a:r>
            <a:r>
              <a:rPr lang="en-US" altLang="en-US" sz="2000" dirty="0"/>
              <a:t> </a:t>
            </a:r>
            <a:r>
              <a:rPr lang="en-US" altLang="en-US" sz="2000" b="1" dirty="0"/>
              <a:t>mRNA</a:t>
            </a:r>
            <a:r>
              <a:rPr lang="en-US" altLang="en-US" sz="2000" dirty="0"/>
              <a:t>, which is translated to produce the three distinct polypeptides</a:t>
            </a:r>
          </a:p>
          <a:p>
            <a:pPr marL="539750" indent="-514350">
              <a:buAutoNum type="alphaLcParenR"/>
            </a:pPr>
            <a:endParaRPr lang="en-US" altLang="en-US" sz="2000" dirty="0" smtClean="0"/>
          </a:p>
        </p:txBody>
      </p:sp>
      <p:sp>
        <p:nvSpPr>
          <p:cNvPr id="6451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58A136C-6665-4527-9E35-93CB68E43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 smtClean="0"/>
              <a:t>LacI</a:t>
            </a:r>
            <a:endParaRPr lang="en-US" altLang="en-US" i="1" dirty="0" smtClean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i="1" dirty="0" err="1" smtClean="0"/>
              <a:t>lacI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gene is </a:t>
            </a:r>
            <a:r>
              <a:rPr lang="en-US" altLang="en-US" u="sng" dirty="0" smtClean="0"/>
              <a:t>next to, but not part of, the </a:t>
            </a:r>
            <a:r>
              <a:rPr lang="en-US" altLang="en-US" i="1" u="sng" dirty="0" smtClean="0"/>
              <a:t>lac</a:t>
            </a:r>
            <a:r>
              <a:rPr lang="en-US" altLang="en-US" u="sng" dirty="0" smtClean="0"/>
              <a:t> operon</a:t>
            </a:r>
          </a:p>
          <a:p>
            <a:endParaRPr lang="en-US" altLang="en-US" dirty="0" smtClean="0"/>
          </a:p>
          <a:p>
            <a:r>
              <a:rPr lang="en-US" altLang="en-US" i="1" u="sng" dirty="0" err="1" smtClean="0"/>
              <a:t>LacI</a:t>
            </a:r>
            <a:r>
              <a:rPr lang="en-US" altLang="en-US" u="sng" dirty="0" smtClean="0"/>
              <a:t> encodes the </a:t>
            </a:r>
            <a:r>
              <a:rPr lang="en-US" altLang="en-US" i="1" u="sng" dirty="0" smtClean="0"/>
              <a:t>lac</a:t>
            </a:r>
            <a:r>
              <a:rPr lang="en-US" altLang="en-US" u="sng" dirty="0" smtClean="0"/>
              <a:t> repressor protein; it is constitutively expressed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i="1" dirty="0" smtClean="0"/>
              <a:t>lac</a:t>
            </a:r>
            <a:r>
              <a:rPr lang="en-US" altLang="en-US" dirty="0" smtClean="0"/>
              <a:t> repressor protein have a DNA-binding domain that binds to the </a:t>
            </a:r>
            <a:r>
              <a:rPr lang="en-US" altLang="en-US" i="1" dirty="0" err="1" smtClean="0"/>
              <a:t>lacO</a:t>
            </a:r>
            <a:r>
              <a:rPr lang="en-US" altLang="en-US" dirty="0" smtClean="0"/>
              <a:t> sequence and an allosteric domain that binds the inducer, </a:t>
            </a:r>
            <a:r>
              <a:rPr lang="en-US" altLang="en-US" dirty="0" err="1" smtClean="0"/>
              <a:t>allolactose</a:t>
            </a:r>
            <a:endParaRPr lang="en-US" altLang="en-US" dirty="0" smtClean="0"/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B9CFDEB-29EF-4436-9E35-EA2FA6DE4E5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6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99872"/>
            <a:ext cx="8546592" cy="58582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14.6 The lactose (</a:t>
            </a:r>
            <a:r>
              <a:rPr lang="en-US" i="1" dirty="0" smtClean="0"/>
              <a:t>lac</a:t>
            </a:r>
            <a:r>
              <a:rPr lang="en-US" dirty="0" smtClean="0"/>
              <a:t>) operon of </a:t>
            </a:r>
            <a:r>
              <a:rPr lang="en-US" i="1" dirty="0" smtClean="0"/>
              <a:t>E</a:t>
            </a:r>
            <a:r>
              <a:rPr lang="en-US" dirty="0" smtClean="0"/>
              <a:t>. </a:t>
            </a:r>
            <a:r>
              <a:rPr lang="en-US" i="1" dirty="0" smtClean="0"/>
              <a:t>coli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Lac</a:t>
            </a:r>
            <a:r>
              <a:rPr lang="en-US" altLang="en-US" dirty="0" smtClean="0"/>
              <a:t> Operon Function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The </a:t>
            </a:r>
            <a:r>
              <a:rPr lang="en-US" altLang="en-US" sz="2000" i="1" dirty="0" smtClean="0"/>
              <a:t>lac</a:t>
            </a:r>
            <a:r>
              <a:rPr lang="en-US" altLang="en-US" sz="2000" dirty="0" smtClean="0"/>
              <a:t> operon is transcriptionally silent when no lactose is available or when glucose is available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When no </a:t>
            </a:r>
            <a:r>
              <a:rPr lang="en-US" altLang="en-US" sz="2000" dirty="0" smtClean="0">
                <a:sym typeface="Symbol" panose="05050102010706020507" pitchFamily="18" charset="2"/>
              </a:rPr>
              <a:t></a:t>
            </a:r>
            <a:r>
              <a:rPr lang="en-US" altLang="en-US" sz="2000" dirty="0" smtClean="0"/>
              <a:t>-</a:t>
            </a:r>
            <a:r>
              <a:rPr lang="en-US" altLang="en-US" sz="2000" dirty="0" err="1" smtClean="0"/>
              <a:t>galactosidase</a:t>
            </a:r>
            <a:r>
              <a:rPr lang="en-US" altLang="en-US" sz="2000" dirty="0" smtClean="0"/>
              <a:t> is produced, there is no </a:t>
            </a:r>
            <a:r>
              <a:rPr lang="en-US" altLang="en-US" sz="2000" dirty="0" err="1" smtClean="0"/>
              <a:t>allolactose</a:t>
            </a:r>
            <a:r>
              <a:rPr lang="en-US" altLang="en-US" sz="2000" dirty="0" smtClean="0"/>
              <a:t> in the cell and the lac repressor protein binds to </a:t>
            </a:r>
            <a:r>
              <a:rPr lang="en-US" altLang="en-US" sz="2000" i="1" dirty="0" err="1" smtClean="0"/>
              <a:t>lacO</a:t>
            </a:r>
            <a:r>
              <a:rPr lang="en-US" altLang="en-US" sz="2000" dirty="0" smtClean="0"/>
              <a:t>, preventing transcription</a:t>
            </a:r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This is an example of negative control</a:t>
            </a:r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3629078-8533-408F-9729-F79D0C58E56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4_07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34" y="3769685"/>
            <a:ext cx="6472074" cy="3088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182562" y="109523"/>
            <a:ext cx="8961437" cy="822325"/>
          </a:xfrm>
        </p:spPr>
        <p:txBody>
          <a:bodyPr/>
          <a:lstStyle/>
          <a:p>
            <a:r>
              <a:rPr lang="en-US" altLang="en-US" dirty="0" smtClean="0"/>
              <a:t>14.1 Transcriptional Control of Gene Expression Requires DNA–Protein Interaction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Certain bacterial genes needed to continuously perform routine tasks undergo </a:t>
            </a:r>
            <a:r>
              <a:rPr lang="en-US" altLang="en-US" b="1" dirty="0" smtClean="0"/>
              <a:t>constitutive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(i.e., continuous) </a:t>
            </a:r>
            <a:r>
              <a:rPr lang="en-US" altLang="en-US" b="1" dirty="0" smtClean="0"/>
              <a:t>transcription</a:t>
            </a:r>
            <a:r>
              <a:rPr lang="en-US" altLang="en-US" dirty="0" smtClean="0"/>
              <a:t>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Some genes, needed for responses to changing environmental conditions require </a:t>
            </a:r>
            <a:r>
              <a:rPr lang="en-US" altLang="en-US" b="1" dirty="0" smtClean="0"/>
              <a:t>regulated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transcription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Regulation of transcription includes control of both </a:t>
            </a:r>
            <a:r>
              <a:rPr lang="en-US" altLang="en-US" i="1" dirty="0" smtClean="0"/>
              <a:t>initiation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amount</a:t>
            </a:r>
            <a:r>
              <a:rPr lang="en-US" altLang="en-US" dirty="0" smtClean="0"/>
              <a:t> of transcription</a:t>
            </a:r>
          </a:p>
        </p:txBody>
      </p:sp>
      <p:sp>
        <p:nvSpPr>
          <p:cNvPr id="92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629DD40-B769-4B74-84B6-87B9AFB5432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Lac</a:t>
            </a:r>
            <a:r>
              <a:rPr lang="en-US" altLang="en-US" dirty="0" smtClean="0"/>
              <a:t> Operon Function (continued)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3916894" cy="5260975"/>
          </a:xfrm>
        </p:spPr>
        <p:txBody>
          <a:bodyPr/>
          <a:lstStyle/>
          <a:p>
            <a:r>
              <a:rPr lang="en-US" altLang="en-US" sz="2000" dirty="0" smtClean="0"/>
              <a:t>When lactose is available to the cell and glucose is not, transcription of the </a:t>
            </a:r>
            <a:r>
              <a:rPr lang="en-US" altLang="en-US" sz="2000" i="1" dirty="0" smtClean="0"/>
              <a:t>lac</a:t>
            </a:r>
            <a:r>
              <a:rPr lang="en-US" altLang="en-US" sz="2000" dirty="0" smtClean="0"/>
              <a:t> operon is induced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With synthesis of </a:t>
            </a:r>
            <a:r>
              <a:rPr lang="en-US" altLang="en-US" sz="2000" dirty="0" smtClean="0">
                <a:sym typeface="Symbol" panose="05050102010706020507" pitchFamily="18" charset="2"/>
              </a:rPr>
              <a:t></a:t>
            </a:r>
            <a:r>
              <a:rPr lang="en-US" altLang="en-US" sz="2000" dirty="0" smtClean="0"/>
              <a:t>-</a:t>
            </a:r>
            <a:r>
              <a:rPr lang="en-US" altLang="en-US" sz="2000" dirty="0" err="1" smtClean="0"/>
              <a:t>galactosidase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allolactose</a:t>
            </a:r>
            <a:r>
              <a:rPr lang="en-US" altLang="en-US" sz="2000" dirty="0" smtClean="0"/>
              <a:t> is produced, and binds to the allosteric domain of the </a:t>
            </a:r>
            <a:r>
              <a:rPr lang="en-US" altLang="en-US" sz="2000" i="1" dirty="0" smtClean="0"/>
              <a:t>lac</a:t>
            </a:r>
            <a:r>
              <a:rPr lang="en-US" altLang="en-US" sz="2000" dirty="0" smtClean="0"/>
              <a:t> repressor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The formation of the </a:t>
            </a:r>
            <a:r>
              <a:rPr lang="en-US" altLang="en-US" sz="2000" b="1" dirty="0" smtClean="0"/>
              <a:t>inducer–repressor</a:t>
            </a:r>
            <a:r>
              <a:rPr lang="en-US" altLang="en-US" sz="2000" dirty="0" smtClean="0"/>
              <a:t> </a:t>
            </a:r>
            <a:r>
              <a:rPr lang="en-US" altLang="en-US" sz="2000" b="1" dirty="0" smtClean="0"/>
              <a:t>complex</a:t>
            </a:r>
            <a:r>
              <a:rPr lang="en-US" altLang="en-US" sz="2000" dirty="0" smtClean="0"/>
              <a:t> alters the DNA-binding domain of the repressor and prevents it from binding the operator</a:t>
            </a:r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1DB8F7C-3C3D-4B62-A1B0-2F82288E179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4_07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32" y="1296957"/>
            <a:ext cx="4895067" cy="3620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14.3 Mutational Analysis Deciphers Genetic Regulation of the </a:t>
            </a:r>
            <a:r>
              <a:rPr lang="en-US" altLang="en-US" i="1" dirty="0" smtClean="0"/>
              <a:t>lac</a:t>
            </a:r>
            <a:r>
              <a:rPr lang="en-US" altLang="en-US" dirty="0" smtClean="0"/>
              <a:t> Operon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Genetic analysis of </a:t>
            </a:r>
            <a:r>
              <a:rPr lang="en-US" altLang="en-US" sz="2000" i="1" dirty="0" smtClean="0"/>
              <a:t>lac</a:t>
            </a:r>
            <a:r>
              <a:rPr lang="en-US" altLang="en-US" sz="2000" dirty="0" smtClean="0"/>
              <a:t> operon mutants led to identification of each gene and regulatory region and a functional description of the operon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The work of Jacob, Monod, and Lwoff laid the foundation for description of transcriptional regulation at the DNA sequence level</a:t>
            </a:r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C786A93-F8DF-4296-BC55-4D786765C31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4_01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38" y="2891134"/>
            <a:ext cx="7587451" cy="3939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Analysis of Structural Gene Mutations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Several dozen </a:t>
            </a:r>
            <a:r>
              <a:rPr lang="en-US" altLang="en-US" i="1" dirty="0" smtClean="0"/>
              <a:t>lac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mutants were generated by treating </a:t>
            </a:r>
            <a:r>
              <a:rPr lang="en-US" altLang="en-US" i="1" dirty="0" smtClean="0"/>
              <a:t>E</a:t>
            </a:r>
            <a:r>
              <a:rPr lang="en-US" altLang="en-US" dirty="0" smtClean="0"/>
              <a:t>. </a:t>
            </a:r>
            <a:r>
              <a:rPr lang="en-US" altLang="en-US" i="1" dirty="0" smtClean="0"/>
              <a:t>coli</a:t>
            </a:r>
            <a:r>
              <a:rPr lang="en-US" altLang="en-US" dirty="0" smtClean="0"/>
              <a:t> with mutagens</a:t>
            </a:r>
          </a:p>
          <a:p>
            <a:endParaRPr lang="en-US" altLang="en-US" dirty="0" smtClean="0"/>
          </a:p>
          <a:p>
            <a:r>
              <a:rPr lang="en-US" altLang="en-US" u="sng" dirty="0" smtClean="0"/>
              <a:t>Complementation analysis</a:t>
            </a:r>
            <a:r>
              <a:rPr lang="en-US" altLang="en-US" dirty="0" smtClean="0"/>
              <a:t> assigned mutations into two complementation groups; these correspond to the </a:t>
            </a:r>
            <a:r>
              <a:rPr lang="en-US" altLang="en-US" i="1" dirty="0" err="1" smtClean="0"/>
              <a:t>lacZ</a:t>
            </a:r>
            <a:r>
              <a:rPr lang="en-US" altLang="en-US" dirty="0" smtClean="0"/>
              <a:t> and </a:t>
            </a:r>
            <a:r>
              <a:rPr lang="en-US" altLang="en-US" i="1" dirty="0" err="1" smtClean="0"/>
              <a:t>lacY</a:t>
            </a:r>
            <a:r>
              <a:rPr lang="en-US" altLang="en-US" dirty="0" smtClean="0"/>
              <a:t> genes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Complementation analysis is carried out in partial diploids produced by conjugation between F</a:t>
            </a:r>
            <a:r>
              <a:rPr lang="en-US" altLang="en-US" dirty="0" smtClean="0">
                <a:sym typeface="Symbol" panose="05050102010706020507" pitchFamily="18" charset="2"/>
              </a:rPr>
              <a:t>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lac</a:t>
            </a:r>
            <a:r>
              <a:rPr lang="en-US" altLang="en-US" dirty="0" smtClean="0"/>
              <a:t>) and F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bacteria</a:t>
            </a:r>
          </a:p>
        </p:txBody>
      </p:sp>
      <p:sp>
        <p:nvSpPr>
          <p:cNvPr id="9318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DDDB0F93-D4B1-43F0-9AF7-707DDE7D034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genotype of a partial diploid can be written as:   F</a:t>
            </a:r>
            <a:r>
              <a:rPr lang="en-US" altLang="en-US" dirty="0" smtClean="0">
                <a:sym typeface="Symbol" panose="05050102010706020507" pitchFamily="18" charset="2"/>
              </a:rPr>
              <a:t>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I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O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Z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Y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</a:t>
            </a:r>
            <a:r>
              <a:rPr lang="en-US" altLang="en-US" dirty="0" smtClean="0"/>
              <a:t> </a:t>
            </a:r>
          </a:p>
          <a:p>
            <a:pPr marL="25400" indent="0">
              <a:buNone/>
            </a:pPr>
            <a:r>
              <a:rPr lang="en-US" altLang="en-US" i="1" dirty="0" smtClean="0"/>
              <a:t>   I</a:t>
            </a:r>
            <a:r>
              <a:rPr lang="en-US" altLang="en-US" baseline="30000" dirty="0">
                <a:sym typeface="Symbol" panose="05050102010706020507" pitchFamily="18" charset="2"/>
              </a:rPr>
              <a:t>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baseline="30000" dirty="0">
                <a:sym typeface="Symbol" panose="05050102010706020507" pitchFamily="18" charset="2"/>
              </a:rPr>
              <a:t>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baseline="30000" dirty="0">
                <a:sym typeface="Symbol" panose="05050102010706020507" pitchFamily="18" charset="2"/>
              </a:rPr>
              <a:t></a:t>
            </a:r>
            <a:r>
              <a:rPr lang="en-US" altLang="en-US" dirty="0"/>
              <a:t> </a:t>
            </a:r>
            <a:r>
              <a:rPr lang="en-US" altLang="en-US" i="1" dirty="0" smtClean="0"/>
              <a:t>Z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Y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F</a:t>
            </a:r>
            <a:r>
              <a:rPr lang="en-US" altLang="en-US" dirty="0" smtClean="0">
                <a:sym typeface="Symbol" panose="05050102010706020507" pitchFamily="18" charset="2"/>
              </a:rPr>
              <a:t></a:t>
            </a:r>
            <a:r>
              <a:rPr lang="en-US" altLang="en-US" dirty="0" smtClean="0"/>
              <a:t> copy of the operon is unable to produce a functional </a:t>
            </a:r>
            <a:r>
              <a:rPr lang="en-US" altLang="en-US" dirty="0" err="1" smtClean="0"/>
              <a:t>permease</a:t>
            </a:r>
            <a:r>
              <a:rPr lang="en-US" altLang="en-US" dirty="0" smtClean="0"/>
              <a:t> (</a:t>
            </a:r>
            <a:r>
              <a:rPr lang="en-US" altLang="en-US" i="1" dirty="0" err="1" smtClean="0"/>
              <a:t>lacY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) and the other copy is unable to produce functional </a:t>
            </a:r>
            <a:r>
              <a:rPr lang="en-US" altLang="en-US" dirty="0" smtClean="0">
                <a:sym typeface="Symbol" panose="05050102010706020507" pitchFamily="18" charset="2"/>
              </a:rPr>
              <a:t>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galactosidase</a:t>
            </a:r>
            <a:r>
              <a:rPr lang="en-US" altLang="en-US" dirty="0" smtClean="0"/>
              <a:t> (</a:t>
            </a:r>
            <a:r>
              <a:rPr lang="en-US" altLang="en-US" i="1" dirty="0" err="1" smtClean="0"/>
              <a:t>lacZ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However, in combination, the mutations carried by each copy of the operon complement because the wild-type allele of each gene is dominant to the mutant allele</a:t>
            </a:r>
          </a:p>
        </p:txBody>
      </p:sp>
      <p:sp>
        <p:nvSpPr>
          <p:cNvPr id="9523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A303E5D-D021-43D5-995E-2728F2FCCD0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2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066544"/>
            <a:ext cx="8546592" cy="27249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14.2 Synthesis of β-</a:t>
            </a:r>
            <a:r>
              <a:rPr lang="en-US" dirty="0" err="1"/>
              <a:t>Galactosidase</a:t>
            </a:r>
            <a:r>
              <a:rPr lang="en-US" dirty="0"/>
              <a:t> and </a:t>
            </a:r>
            <a:r>
              <a:rPr lang="en-US" dirty="0" err="1"/>
              <a:t>Permease</a:t>
            </a:r>
            <a:r>
              <a:rPr lang="en-US" dirty="0"/>
              <a:t> by Haploids and Partial Diploids with Structural Gene Mutations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9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Lac</a:t>
            </a:r>
            <a:r>
              <a:rPr lang="en-US" altLang="en-US" dirty="0" smtClean="0"/>
              <a:t> Operon Regulatory Mutations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Certain mutations of the </a:t>
            </a:r>
            <a:r>
              <a:rPr lang="en-US" altLang="en-US" i="1" dirty="0" smtClean="0"/>
              <a:t>lac</a:t>
            </a:r>
            <a:r>
              <a:rPr lang="en-US" altLang="en-US" dirty="0" smtClean="0"/>
              <a:t> operon lead to </a:t>
            </a:r>
            <a:r>
              <a:rPr lang="en-US" altLang="en-US" b="1" dirty="0" smtClean="0"/>
              <a:t>constitutive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mutants</a:t>
            </a:r>
            <a:r>
              <a:rPr lang="en-US" altLang="en-US" dirty="0" smtClean="0"/>
              <a:t>, in which the genes are transcribed continuously whether or not lactose is available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Other regulatory mutants cause cells to be unresponsive to the presence of lactose, and therefore </a:t>
            </a:r>
            <a:r>
              <a:rPr lang="en-US" altLang="en-US" i="1" dirty="0" smtClean="0"/>
              <a:t>lac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Genetic mapping of constitutive mutants localizes them to the </a:t>
            </a:r>
            <a:r>
              <a:rPr lang="en-US" altLang="en-US" b="1" i="1" dirty="0" err="1" smtClean="0"/>
              <a:t>lacO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and </a:t>
            </a:r>
            <a:r>
              <a:rPr lang="en-US" altLang="en-US" b="1" i="1" dirty="0" err="1" smtClean="0"/>
              <a:t>lacI</a:t>
            </a:r>
            <a:r>
              <a:rPr lang="en-US" altLang="en-US" dirty="0" smtClean="0"/>
              <a:t> regions</a:t>
            </a:r>
          </a:p>
        </p:txBody>
      </p:sp>
      <p:sp>
        <p:nvSpPr>
          <p:cNvPr id="993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CDACCCD-A041-47EA-A0B3-060CB7BC9F2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Two Components to the </a:t>
            </a:r>
            <a:r>
              <a:rPr lang="en-US" altLang="en-US" i="1" dirty="0" smtClean="0"/>
              <a:t>lac</a:t>
            </a:r>
            <a:r>
              <a:rPr lang="en-US" altLang="en-US" dirty="0" smtClean="0"/>
              <a:t> Operon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discovery of the two sites of constitutive mutations led Jacob and Monod to suggest that the operon functioned under a negative regulatory 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Constitutive mutations could affect the production of a </a:t>
            </a:r>
            <a:r>
              <a:rPr lang="en-US" u="sng" dirty="0" smtClean="0"/>
              <a:t>regulatory protein (</a:t>
            </a:r>
            <a:r>
              <a:rPr lang="en-US" i="1" u="sng" dirty="0" err="1" smtClean="0"/>
              <a:t>lacI</a:t>
            </a:r>
            <a:r>
              <a:rPr lang="en-US" u="sng" dirty="0" smtClean="0"/>
              <a:t>)</a:t>
            </a:r>
            <a:r>
              <a:rPr lang="en-US" dirty="0" smtClean="0"/>
              <a:t> or its </a:t>
            </a:r>
            <a:r>
              <a:rPr lang="en-US" u="sng" dirty="0" smtClean="0"/>
              <a:t>DNA-binding site (</a:t>
            </a:r>
            <a:r>
              <a:rPr lang="en-US" i="1" u="sng" dirty="0" err="1" smtClean="0"/>
              <a:t>lacO</a:t>
            </a:r>
            <a:r>
              <a:rPr lang="en-US" u="sng" dirty="0" smtClean="0"/>
              <a:t>)</a:t>
            </a:r>
            <a:endParaRPr lang="en-US" u="sng" dirty="0"/>
          </a:p>
        </p:txBody>
      </p:sp>
      <p:sp>
        <p:nvSpPr>
          <p:cNvPr id="10137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75BE4CA4-7F56-4723-8689-72407598FAE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Operator Mutations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Lac</a:t>
            </a:r>
            <a:r>
              <a:rPr lang="en-US" altLang="en-US" dirty="0" smtClean="0"/>
              <a:t> operator mutations are exclusively </a:t>
            </a:r>
            <a:r>
              <a:rPr lang="en-US" altLang="en-US" b="1" dirty="0" smtClean="0"/>
              <a:t>cis-acting</a:t>
            </a:r>
            <a:r>
              <a:rPr lang="en-US" altLang="en-US" dirty="0" smtClean="0"/>
              <a:t>, meaning they influence transcription of genes only on the same chromosome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Normally the </a:t>
            </a:r>
            <a:r>
              <a:rPr lang="en-US" altLang="en-US" i="1" dirty="0" smtClean="0"/>
              <a:t>lac</a:t>
            </a:r>
            <a:r>
              <a:rPr lang="en-US" altLang="en-US" dirty="0" smtClean="0"/>
              <a:t> repressor protein binds operator sequences unless </a:t>
            </a:r>
            <a:r>
              <a:rPr lang="en-US" altLang="en-US" dirty="0" err="1" smtClean="0"/>
              <a:t>allolactose</a:t>
            </a:r>
            <a:r>
              <a:rPr lang="en-US" altLang="en-US" dirty="0" smtClean="0"/>
              <a:t> is bound to its allosteric site</a:t>
            </a:r>
          </a:p>
          <a:p>
            <a:pPr lvl="1"/>
            <a:endParaRPr lang="en-US" altLang="en-US" dirty="0" smtClean="0"/>
          </a:p>
          <a:p>
            <a:r>
              <a:rPr lang="en-US" altLang="en-US" i="1" dirty="0" err="1" smtClean="0"/>
              <a:t>O</a:t>
            </a:r>
            <a:r>
              <a:rPr lang="en-US" altLang="en-US" i="1" baseline="30000" dirty="0" err="1" smtClean="0"/>
              <a:t>c</a:t>
            </a:r>
            <a:r>
              <a:rPr lang="en-US" altLang="en-US" dirty="0" smtClean="0"/>
              <a:t> mutants have altered operator sequences to which the repressor protein cannot bind and the structural genes are continuously expressed</a:t>
            </a:r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D0D0BE2-9560-42C6-AAF2-49EDD5135ED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Experiments with Partial Diploids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Partial diploids in which an </a:t>
            </a:r>
            <a:r>
              <a:rPr lang="en-US" altLang="en-US" i="1" dirty="0" err="1" smtClean="0"/>
              <a:t>O</a:t>
            </a:r>
            <a:r>
              <a:rPr lang="en-US" altLang="en-US" i="1" baseline="30000" dirty="0" err="1" smtClean="0"/>
              <a:t>c</a:t>
            </a:r>
            <a:r>
              <a:rPr lang="en-US" altLang="en-US" dirty="0" smtClean="0"/>
              <a:t> mutation was adjacent to </a:t>
            </a:r>
            <a:r>
              <a:rPr lang="en-US" altLang="en-US" i="1" dirty="0" smtClean="0"/>
              <a:t>Z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and an </a:t>
            </a:r>
            <a:r>
              <a:rPr lang="en-US" altLang="en-US" i="1" dirty="0" smtClean="0"/>
              <a:t>O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sequence was adjacent to </a:t>
            </a:r>
            <a:r>
              <a:rPr lang="en-US" altLang="en-US" i="1" dirty="0" smtClean="0"/>
              <a:t>Z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led to constitutive expression of </a:t>
            </a:r>
            <a:r>
              <a:rPr lang="en-US" altLang="en-US" i="1" dirty="0"/>
              <a:t>Z</a:t>
            </a:r>
            <a:r>
              <a:rPr lang="en-US" altLang="en-US" baseline="30000" dirty="0">
                <a:sym typeface="Symbol" panose="05050102010706020507" pitchFamily="18" charset="2"/>
              </a:rPr>
              <a:t>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A second experiment in which the </a:t>
            </a:r>
            <a:r>
              <a:rPr lang="en-US" altLang="en-US" i="1" dirty="0" err="1"/>
              <a:t>O</a:t>
            </a:r>
            <a:r>
              <a:rPr lang="en-US" altLang="en-US" i="1" baseline="30000" dirty="0" err="1"/>
              <a:t>c</a:t>
            </a:r>
            <a:r>
              <a:rPr lang="en-US" altLang="en-US" dirty="0" smtClean="0"/>
              <a:t> mutation was adjacent to </a:t>
            </a:r>
            <a:r>
              <a:rPr lang="en-US" altLang="en-US" i="1" dirty="0"/>
              <a:t>Z</a:t>
            </a:r>
            <a:r>
              <a:rPr lang="en-US" altLang="en-US" baseline="30000" dirty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and the </a:t>
            </a:r>
            <a:r>
              <a:rPr lang="en-US" altLang="en-US" i="1" dirty="0"/>
              <a:t>O</a:t>
            </a:r>
            <a:r>
              <a:rPr lang="en-US" altLang="en-US" baseline="30000" dirty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sequence was adjacent to </a:t>
            </a:r>
            <a:r>
              <a:rPr lang="en-US" altLang="en-US" i="1" dirty="0"/>
              <a:t>Z</a:t>
            </a:r>
            <a:r>
              <a:rPr lang="en-US" altLang="en-US" baseline="30000" dirty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led to normal expression of </a:t>
            </a:r>
            <a:r>
              <a:rPr lang="en-US" altLang="en-US" i="1" dirty="0"/>
              <a:t>Z</a:t>
            </a:r>
            <a:r>
              <a:rPr lang="en-US" altLang="en-US" baseline="30000" dirty="0">
                <a:sym typeface="Symbol" panose="05050102010706020507" pitchFamily="18" charset="2"/>
              </a:rPr>
              <a:t>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Together these two experiments showed that operator is </a:t>
            </a:r>
            <a:r>
              <a:rPr lang="en-US" altLang="en-US" b="1" dirty="0" smtClean="0"/>
              <a:t>cis-dominant</a:t>
            </a:r>
            <a:r>
              <a:rPr lang="en-US" altLang="en-US" dirty="0" smtClean="0"/>
              <a:t>, influencing transcription only of downstream genes</a:t>
            </a: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A96CB43-A6F9-48CA-BE8B-CF3691B5783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3" y="356447"/>
            <a:ext cx="7759954" cy="62636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14.9 </a:t>
            </a:r>
            <a:r>
              <a:rPr lang="en-US" dirty="0"/>
              <a:t>Regulatory mutations of </a:t>
            </a:r>
            <a:r>
              <a:rPr lang="en-US" i="1" dirty="0" err="1"/>
              <a:t>lacI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lacO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 Regulation in Bacteria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Most regulation of gene expression in bacteria is transcriptional regulation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Control results from interactions between DNA-binding proteins and regulatory sequences of DNA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Post-transcriptional mechanisms are also important</a:t>
            </a: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A0994BB-7276-41E4-8FEE-4512C4BB9D3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_03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051304"/>
            <a:ext cx="8546592" cy="27553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14.3 Synthesis of β-</a:t>
            </a:r>
            <a:r>
              <a:rPr lang="en-US" dirty="0" err="1"/>
              <a:t>Galactosidase</a:t>
            </a:r>
            <a:r>
              <a:rPr lang="en-US" dirty="0"/>
              <a:t> and </a:t>
            </a:r>
            <a:r>
              <a:rPr lang="en-US" dirty="0" err="1"/>
              <a:t>Permease</a:t>
            </a:r>
            <a:r>
              <a:rPr lang="en-US" dirty="0"/>
              <a:t> by Haploids and Partial Diploids with Regulatory Mutations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Constitutive Repressor Protein Mutations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a haploid cell with genotype </a:t>
            </a:r>
            <a:r>
              <a:rPr lang="en-US" altLang="en-US" i="1" dirty="0" err="1" smtClean="0"/>
              <a:t>lacI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that is otherwise wild type, the </a:t>
            </a:r>
            <a:r>
              <a:rPr lang="en-US" altLang="en-US" i="1" dirty="0" smtClean="0"/>
              <a:t>Z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genes are constitutively expressed</a:t>
            </a:r>
          </a:p>
          <a:p>
            <a:pPr lvl="1"/>
            <a:endParaRPr lang="en-US" altLang="en-US" sz="1200" dirty="0" smtClean="0"/>
          </a:p>
          <a:p>
            <a:r>
              <a:rPr lang="en-US" altLang="en-US" dirty="0" smtClean="0"/>
              <a:t>A partial diploid with </a:t>
            </a:r>
            <a:r>
              <a:rPr lang="en-US" altLang="en-US" i="1" dirty="0" smtClean="0"/>
              <a:t>I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on one chromosome, which also carries </a:t>
            </a:r>
            <a:r>
              <a:rPr lang="en-US" altLang="en-US" i="1" dirty="0" smtClean="0"/>
              <a:t>Z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Y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>
                <a:sym typeface="Symbol" panose="05050102010706020507" pitchFamily="18" charset="2"/>
              </a:rPr>
              <a:t>,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I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on the other chromosome, which also carries </a:t>
            </a:r>
            <a:r>
              <a:rPr lang="en-US" altLang="en-US" i="1" dirty="0" smtClean="0"/>
              <a:t>Z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Y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>
                <a:sym typeface="Symbol" panose="05050102010706020507" pitchFamily="18" charset="2"/>
              </a:rPr>
              <a:t>,</a:t>
            </a:r>
            <a:r>
              <a:rPr lang="en-US" altLang="en-US" dirty="0" smtClean="0"/>
              <a:t> has normal expression of both the </a:t>
            </a:r>
            <a:r>
              <a:rPr lang="en-US" altLang="en-US" i="1" dirty="0" smtClean="0"/>
              <a:t>Z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genes</a:t>
            </a:r>
          </a:p>
          <a:p>
            <a:pPr lvl="1"/>
            <a:endParaRPr lang="en-US" altLang="en-US" sz="1200" dirty="0" smtClean="0"/>
          </a:p>
          <a:p>
            <a:r>
              <a:rPr lang="en-US" altLang="en-US" dirty="0" smtClean="0"/>
              <a:t>This indicates that </a:t>
            </a:r>
            <a:r>
              <a:rPr lang="en-US" altLang="en-US" i="1" dirty="0" err="1" smtClean="0"/>
              <a:t>lacI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produces a regulatory protein that is </a:t>
            </a:r>
            <a:r>
              <a:rPr lang="en-US" altLang="en-US" b="1" dirty="0" smtClean="0"/>
              <a:t>trans-acting</a:t>
            </a:r>
            <a:r>
              <a:rPr lang="en-US" altLang="en-US" dirty="0" smtClean="0"/>
              <a:t>; that is, it is capable of diffusing and interacting with both operators in a partial diploid</a:t>
            </a:r>
          </a:p>
        </p:txBody>
      </p:sp>
      <p:sp>
        <p:nvSpPr>
          <p:cNvPr id="11161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51289CE-3523-401F-BC47-796C3B6D0D5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Nature of </a:t>
            </a:r>
            <a:r>
              <a:rPr lang="en-US" altLang="en-US" i="1" dirty="0" err="1" smtClean="0"/>
              <a:t>lacI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endParaRPr lang="en-US" altLang="en-US" baseline="30000" dirty="0" smtClean="0"/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The </a:t>
            </a:r>
            <a:r>
              <a:rPr lang="en-US" altLang="en-US" sz="2000" i="1" dirty="0" err="1" smtClean="0"/>
              <a:t>lacI</a:t>
            </a:r>
            <a:r>
              <a:rPr lang="en-US" altLang="en-US" sz="2000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sz="2000" dirty="0" smtClean="0"/>
              <a:t> gene produces a mutant form of repressor protein that is unable to bind the operator sequence</a:t>
            </a:r>
          </a:p>
          <a:p>
            <a:pPr lvl="1"/>
            <a:endParaRPr lang="en-US" altLang="en-US" sz="2000" dirty="0" smtClean="0"/>
          </a:p>
          <a:p>
            <a:r>
              <a:rPr lang="en-US" altLang="en-US" sz="2000" dirty="0" smtClean="0"/>
              <a:t>Since the repressor cannot bind the operator, transcription cannot be repressed, leading to constitutive transcription</a:t>
            </a:r>
          </a:p>
          <a:p>
            <a:pPr lvl="1"/>
            <a:endParaRPr lang="en-US" altLang="en-US" sz="2000" dirty="0" smtClean="0"/>
          </a:p>
          <a:p>
            <a:r>
              <a:rPr lang="en-US" altLang="en-US" sz="2000" dirty="0" smtClean="0"/>
              <a:t>However, in partial diploids, if </a:t>
            </a:r>
            <a:r>
              <a:rPr lang="en-US" altLang="en-US" sz="2000" i="1" dirty="0" err="1" smtClean="0"/>
              <a:t>lacI</a:t>
            </a:r>
            <a:r>
              <a:rPr lang="en-US" altLang="en-US" sz="2000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sz="2000" dirty="0" smtClean="0"/>
              <a:t> is also present, genes will be normally expressed</a:t>
            </a:r>
          </a:p>
        </p:txBody>
      </p:sp>
      <p:sp>
        <p:nvSpPr>
          <p:cNvPr id="11366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AE55F79-05CB-46DD-98C4-38E9D48852B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4_09FigureC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8" y="4012711"/>
            <a:ext cx="7545224" cy="2737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Super-Repressor Protein Mutations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900" dirty="0" smtClean="0"/>
              <a:t>A second set of </a:t>
            </a:r>
            <a:r>
              <a:rPr lang="en-US" altLang="en-US" sz="1900" i="1" dirty="0" err="1" smtClean="0"/>
              <a:t>lacI</a:t>
            </a:r>
            <a:r>
              <a:rPr lang="en-US" altLang="en-US" sz="1900" dirty="0" smtClean="0"/>
              <a:t> mutations leads to a </a:t>
            </a:r>
            <a:r>
              <a:rPr lang="en-US" altLang="en-US" sz="1900" b="1" dirty="0" err="1" smtClean="0"/>
              <a:t>noninducible</a:t>
            </a:r>
            <a:r>
              <a:rPr lang="en-US" altLang="en-US" sz="1900" dirty="0" smtClean="0"/>
              <a:t> operon; the </a:t>
            </a:r>
            <a:r>
              <a:rPr lang="en-US" altLang="en-US" sz="1900" i="1" dirty="0" smtClean="0"/>
              <a:t>Z</a:t>
            </a:r>
            <a:r>
              <a:rPr lang="en-US" altLang="en-US" sz="1900" dirty="0" smtClean="0"/>
              <a:t> and </a:t>
            </a:r>
            <a:r>
              <a:rPr lang="en-US" altLang="en-US" sz="1900" i="1" dirty="0" smtClean="0"/>
              <a:t>Y</a:t>
            </a:r>
            <a:r>
              <a:rPr lang="en-US" altLang="en-US" sz="1900" dirty="0" smtClean="0"/>
              <a:t> genes are not expressed, even in the presence of lactose</a:t>
            </a:r>
          </a:p>
          <a:p>
            <a:pPr lvl="1"/>
            <a:endParaRPr lang="en-US" altLang="en-US" sz="1900" dirty="0" smtClean="0"/>
          </a:p>
          <a:p>
            <a:r>
              <a:rPr lang="en-US" altLang="en-US" sz="1900" dirty="0" smtClean="0"/>
              <a:t>The mutation causes the allosteric domain to be altered so that </a:t>
            </a:r>
            <a:r>
              <a:rPr lang="en-US" altLang="en-US" sz="1900" dirty="0" err="1" smtClean="0"/>
              <a:t>allolactose</a:t>
            </a:r>
            <a:r>
              <a:rPr lang="en-US" altLang="en-US" sz="1900" dirty="0" smtClean="0"/>
              <a:t> cannot bind to it; the </a:t>
            </a:r>
            <a:r>
              <a:rPr lang="en-US" altLang="en-US" sz="1900" i="1" dirty="0" smtClean="0"/>
              <a:t>I</a:t>
            </a:r>
            <a:r>
              <a:rPr lang="en-US" altLang="en-US" sz="1900" i="1" baseline="30000" dirty="0" smtClean="0"/>
              <a:t>s</a:t>
            </a:r>
            <a:r>
              <a:rPr lang="en-US" altLang="en-US" sz="1900" dirty="0" smtClean="0"/>
              <a:t> (for super-repressor) mutation is dominant to the </a:t>
            </a:r>
            <a:r>
              <a:rPr lang="en-US" altLang="en-US" sz="1900" i="1" dirty="0" smtClean="0"/>
              <a:t>I</a:t>
            </a:r>
            <a:r>
              <a:rPr lang="en-US" altLang="en-US" sz="1900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sz="1900" dirty="0" smtClean="0"/>
              <a:t> allele</a:t>
            </a:r>
          </a:p>
          <a:p>
            <a:pPr lvl="1"/>
            <a:endParaRPr lang="en-US" altLang="en-US" sz="1900" dirty="0" smtClean="0"/>
          </a:p>
          <a:p>
            <a:r>
              <a:rPr lang="en-US" altLang="en-US" sz="1900" dirty="0" smtClean="0"/>
              <a:t>This leads to cells that are unresponsive to the presence of lactose</a:t>
            </a:r>
          </a:p>
        </p:txBody>
      </p:sp>
      <p:sp>
        <p:nvSpPr>
          <p:cNvPr id="1177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987757E7-2725-4850-93C9-6988903B90E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14_09FigureD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96" y="3980343"/>
            <a:ext cx="7222186" cy="2785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Promoter Mutations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Mutations of promoter consensus sequences significantly reduce transcription and may eliminate it entirely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Most mutations of </a:t>
            </a:r>
            <a:r>
              <a:rPr lang="en-US" altLang="en-US" i="1" dirty="0" err="1" smtClean="0"/>
              <a:t>lacP</a:t>
            </a:r>
            <a:r>
              <a:rPr lang="en-US" altLang="en-US" dirty="0" smtClean="0"/>
              <a:t> reduce or eliminate transcription of </a:t>
            </a:r>
            <a:r>
              <a:rPr lang="en-US" altLang="en-US" i="1" dirty="0" err="1" smtClean="0"/>
              <a:t>lacZ</a:t>
            </a:r>
            <a:r>
              <a:rPr lang="en-US" altLang="en-US" dirty="0" smtClean="0"/>
              <a:t> and </a:t>
            </a:r>
            <a:r>
              <a:rPr lang="en-US" altLang="en-US" i="1" dirty="0" err="1" smtClean="0"/>
              <a:t>lacY</a:t>
            </a:r>
            <a:r>
              <a:rPr lang="en-US" altLang="en-US" dirty="0" smtClean="0"/>
              <a:t>, which are located </a:t>
            </a:r>
            <a:br>
              <a:rPr lang="en-US" altLang="en-US" dirty="0" smtClean="0"/>
            </a:br>
            <a:r>
              <a:rPr lang="en-US" altLang="en-US" dirty="0" smtClean="0"/>
              <a:t>in </a:t>
            </a:r>
            <a:r>
              <a:rPr lang="en-US" altLang="en-US" i="1" dirty="0" smtClean="0"/>
              <a:t>cis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Active transcription of </a:t>
            </a:r>
            <a:r>
              <a:rPr lang="en-US" altLang="en-US" i="1" dirty="0" smtClean="0"/>
              <a:t>lac</a:t>
            </a:r>
            <a:r>
              <a:rPr lang="en-US" altLang="en-US" dirty="0" smtClean="0"/>
              <a:t> operon genes takes place only when glucose is depleted from the cell and lactose is available to it</a:t>
            </a:r>
          </a:p>
        </p:txBody>
      </p:sp>
      <p:sp>
        <p:nvSpPr>
          <p:cNvPr id="1218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15160A2-68AC-471F-B690-9B53834B4CB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4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25752"/>
            <a:ext cx="8546592" cy="32064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14.4 Transcription Conditions for the </a:t>
            </a:r>
            <a:r>
              <a:rPr lang="en-US" i="1" dirty="0"/>
              <a:t>lac</a:t>
            </a:r>
            <a:r>
              <a:rPr lang="en-US" dirty="0"/>
              <a:t> Operon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7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Operon Transcription in Absence of Glucose, Presence of Lactose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altLang="en-US" dirty="0" err="1" smtClean="0"/>
              <a:t>cAMP</a:t>
            </a:r>
            <a:r>
              <a:rPr lang="en-US" altLang="en-US" dirty="0" smtClean="0"/>
              <a:t> levels rise due to availability of </a:t>
            </a:r>
            <a:r>
              <a:rPr lang="en-US" altLang="en-US" dirty="0" err="1" smtClean="0"/>
              <a:t>adenylcyclase</a:t>
            </a:r>
            <a:endParaRPr lang="en-US" alt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CAP-</a:t>
            </a:r>
            <a:r>
              <a:rPr lang="en-US" altLang="en-US" dirty="0" err="1" smtClean="0"/>
              <a:t>cAMP</a:t>
            </a:r>
            <a:r>
              <a:rPr lang="en-US" altLang="en-US" dirty="0" smtClean="0"/>
              <a:t> complex forms and binds the CAP site of the </a:t>
            </a:r>
            <a:r>
              <a:rPr lang="en-US" altLang="en-US" i="1" dirty="0" smtClean="0"/>
              <a:t>lac</a:t>
            </a:r>
            <a:r>
              <a:rPr lang="en-US" altLang="en-US" dirty="0" smtClean="0"/>
              <a:t> promoter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dirty="0" err="1" smtClean="0"/>
              <a:t>Allolactose</a:t>
            </a:r>
            <a:r>
              <a:rPr lang="en-US" altLang="en-US" dirty="0" smtClean="0"/>
              <a:t> forms in a side reaction of lactose metabolism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altLang="en-US" dirty="0" smtClean="0"/>
              <a:t>Repressor protein binds </a:t>
            </a:r>
            <a:r>
              <a:rPr lang="en-US" altLang="en-US" dirty="0" err="1" smtClean="0"/>
              <a:t>allolactose</a:t>
            </a:r>
            <a:r>
              <a:rPr lang="en-US" altLang="en-US" dirty="0" smtClean="0"/>
              <a:t>, changes conformation, and releases from the operator</a:t>
            </a:r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EE2A944-0322-487D-A964-35EEFC8F0FE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Molecular Analysis of the </a:t>
            </a:r>
            <a:r>
              <a:rPr lang="en-US" altLang="en-US" i="1" dirty="0" smtClean="0"/>
              <a:t>lac</a:t>
            </a:r>
            <a:r>
              <a:rPr lang="en-US" altLang="en-US" dirty="0" smtClean="0"/>
              <a:t> Operon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Molecular analysis has identified the DNA sequences of the </a:t>
            </a:r>
            <a:r>
              <a:rPr lang="en-US" altLang="en-US" sz="2400" i="1" dirty="0" smtClean="0"/>
              <a:t>lac</a:t>
            </a:r>
            <a:r>
              <a:rPr lang="en-US" altLang="en-US" sz="2400" dirty="0" smtClean="0"/>
              <a:t> operon components</a:t>
            </a:r>
          </a:p>
          <a:p>
            <a:pPr lvl="1"/>
            <a:endParaRPr lang="en-US" altLang="en-US" dirty="0" smtClean="0"/>
          </a:p>
          <a:p>
            <a:r>
              <a:rPr lang="en-US" altLang="en-US" sz="2400" dirty="0" smtClean="0"/>
              <a:t>The repressor protein-binding region overlaps with the promoter-binding location for RNA polymerase, supporting the hypothesis that repressor protein blocks RNA polymerase binding</a:t>
            </a:r>
          </a:p>
          <a:p>
            <a:pPr lvl="1"/>
            <a:endParaRPr lang="en-US" altLang="en-US" dirty="0" smtClean="0"/>
          </a:p>
          <a:p>
            <a:r>
              <a:rPr lang="en-US" altLang="en-US" sz="2400" dirty="0" smtClean="0"/>
              <a:t>Three distinct segments of operator DNA sequence are identified: </a:t>
            </a:r>
            <a:r>
              <a:rPr lang="en-US" altLang="en-US" sz="2400" i="1" dirty="0" smtClean="0"/>
              <a:t>O</a:t>
            </a:r>
            <a:r>
              <a:rPr lang="en-US" altLang="en-US" sz="2400" i="1" baseline="-25000" dirty="0" smtClean="0"/>
              <a:t>1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/>
              <a:t>O</a:t>
            </a:r>
            <a:r>
              <a:rPr lang="en-US" altLang="en-US" sz="2400" i="1" baseline="-25000" dirty="0" smtClean="0"/>
              <a:t>2</a:t>
            </a:r>
            <a:r>
              <a:rPr lang="en-US" altLang="en-US" sz="2400" dirty="0" smtClean="0"/>
              <a:t>, and </a:t>
            </a:r>
            <a:r>
              <a:rPr lang="en-US" altLang="en-US" sz="2400" i="1" dirty="0" smtClean="0"/>
              <a:t>O</a:t>
            </a:r>
            <a:r>
              <a:rPr lang="en-US" altLang="en-US" sz="2400" i="1" baseline="-25000" dirty="0" smtClean="0"/>
              <a:t>3.</a:t>
            </a:r>
            <a:r>
              <a:rPr lang="en-US" altLang="en-US" sz="2400" i="1" dirty="0" smtClean="0"/>
              <a:t> </a:t>
            </a:r>
            <a:r>
              <a:rPr lang="en-US" altLang="en-US" sz="2400" dirty="0"/>
              <a:t>Each of the three segments of the operator sequences interacts differently with the repressor protein</a:t>
            </a:r>
          </a:p>
          <a:p>
            <a:endParaRPr lang="en-US" altLang="en-US" sz="2400" i="1" baseline="-25000" dirty="0" smtClean="0"/>
          </a:p>
        </p:txBody>
      </p:sp>
      <p:sp>
        <p:nvSpPr>
          <p:cNvPr id="12800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B53CD2A-9365-42A5-9FD3-30C28D742F4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Operator and Repressor Interactions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three segments of the operator share a conserved 21-bp inverted repeat around a central </a:t>
            </a:r>
            <a:br>
              <a:rPr lang="en-US" altLang="en-US" dirty="0" smtClean="0"/>
            </a:br>
            <a:r>
              <a:rPr lang="en-US" altLang="en-US" dirty="0" smtClean="0"/>
              <a:t>G-C base pair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 err="1" smtClean="0"/>
              <a:t>tetrameric</a:t>
            </a:r>
            <a:r>
              <a:rPr lang="en-US" altLang="en-US" dirty="0" smtClean="0"/>
              <a:t> repressor binds to </a:t>
            </a:r>
            <a:r>
              <a:rPr lang="en-US" altLang="en-US" i="1" dirty="0" smtClean="0"/>
              <a:t>O</a:t>
            </a:r>
            <a:r>
              <a:rPr lang="en-US" altLang="en-US" i="1" baseline="-25000" dirty="0" smtClean="0"/>
              <a:t>1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O</a:t>
            </a:r>
            <a:r>
              <a:rPr lang="en-US" altLang="en-US" i="1" baseline="-25000" dirty="0" smtClean="0"/>
              <a:t>3</a:t>
            </a:r>
            <a:r>
              <a:rPr lang="en-US" altLang="en-US" dirty="0" smtClean="0"/>
              <a:t> and induces </a:t>
            </a:r>
            <a:r>
              <a:rPr lang="en-US" altLang="en-US" b="1" dirty="0" smtClean="0"/>
              <a:t>DNA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loop</a:t>
            </a:r>
            <a:r>
              <a:rPr lang="en-US" altLang="en-US" dirty="0" smtClean="0"/>
              <a:t> formation that brings </a:t>
            </a:r>
            <a:r>
              <a:rPr lang="en-US" altLang="en-US" i="1" dirty="0"/>
              <a:t>O</a:t>
            </a:r>
            <a:r>
              <a:rPr lang="en-US" altLang="en-US" i="1" baseline="-25000" dirty="0"/>
              <a:t>1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O</a:t>
            </a:r>
            <a:r>
              <a:rPr lang="en-US" altLang="en-US" i="1" baseline="-25000" dirty="0" smtClean="0"/>
              <a:t>3</a:t>
            </a:r>
            <a:r>
              <a:rPr lang="en-US" altLang="en-US" dirty="0" smtClean="0"/>
              <a:t> close together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loop structure includes part of the promoter and blocks access by RNA polymerase</a:t>
            </a:r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422124F-D80F-4639-9987-F2844452420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1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990600"/>
            <a:ext cx="6345936" cy="4876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14.11 The </a:t>
            </a:r>
            <a:r>
              <a:rPr lang="en-US" i="1" dirty="0" err="1"/>
              <a:t>lacO</a:t>
            </a:r>
            <a:r>
              <a:rPr lang="en-US" dirty="0"/>
              <a:t> region </a:t>
            </a:r>
            <a:r>
              <a:rPr lang="en-US" i="1" dirty="0"/>
              <a:t>O</a:t>
            </a:r>
            <a:r>
              <a:rPr lang="en-US" i="1" baseline="-25000" dirty="0"/>
              <a:t>1</a:t>
            </a:r>
            <a:r>
              <a:rPr lang="en-US" dirty="0"/>
              <a:t> contains an </a:t>
            </a:r>
            <a:r>
              <a:rPr lang="en-US" dirty="0" smtClean="0"/>
              <a:t>inverted repeat </a:t>
            </a:r>
            <a:r>
              <a:rPr lang="en-US" dirty="0"/>
              <a:t>sequence.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2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_0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4" y="210312"/>
            <a:ext cx="7235952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14.1 An overview of gene expression in bacteria.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1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356616"/>
            <a:ext cx="6601968" cy="61447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14.12 </a:t>
            </a:r>
            <a:r>
              <a:rPr lang="en-US" i="1" dirty="0"/>
              <a:t>lac</a:t>
            </a:r>
            <a:r>
              <a:rPr lang="en-US" dirty="0"/>
              <a:t> repressor protein binding.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8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14.4 Transcription from the Tryptophan Operon Is Repressible and Attenuated</a:t>
            </a:r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Repressible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operons:</a:t>
            </a:r>
            <a:r>
              <a:rPr lang="en-US" altLang="en-US" dirty="0" smtClean="0"/>
              <a:t> are operons involved in anabolic pathways operate through activity of the end product to block transcription of the operon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Certain repressible operons have a second regulatory capability called </a:t>
            </a:r>
            <a:r>
              <a:rPr lang="en-US" altLang="en-US" b="1" dirty="0" smtClean="0"/>
              <a:t>attenuation</a:t>
            </a:r>
            <a:r>
              <a:rPr lang="en-US" altLang="en-US" dirty="0" smtClean="0"/>
              <a:t>, which can fine-tune transcription to match the immediate needs of the cell</a:t>
            </a:r>
          </a:p>
        </p:txBody>
      </p:sp>
      <p:sp>
        <p:nvSpPr>
          <p:cNvPr id="14438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5826D9D-16ED-48B5-959F-26A31B4B57C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Feedback Inhibition of Tryptophan Synthesis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trp</a:t>
            </a:r>
            <a:r>
              <a:rPr lang="en-US" dirty="0" smtClean="0"/>
              <a:t> operon contains five structural genes and a regulatory region with a promoter (</a:t>
            </a:r>
            <a:r>
              <a:rPr lang="en-US" i="1" dirty="0" err="1" smtClean="0"/>
              <a:t>trpP</a:t>
            </a:r>
            <a:r>
              <a:rPr lang="en-US" dirty="0" smtClean="0"/>
              <a:t>), operator (</a:t>
            </a:r>
            <a:r>
              <a:rPr lang="en-US" i="1" dirty="0" err="1" smtClean="0"/>
              <a:t>trpO</a:t>
            </a:r>
            <a:r>
              <a:rPr lang="en-US" dirty="0" smtClean="0"/>
              <a:t>), and </a:t>
            </a:r>
            <a:r>
              <a:rPr lang="en-US" b="1" dirty="0" smtClean="0"/>
              <a:t>leader</a:t>
            </a:r>
            <a:r>
              <a:rPr lang="en-US" dirty="0" smtClean="0"/>
              <a:t> </a:t>
            </a:r>
            <a:r>
              <a:rPr lang="en-US" b="1" dirty="0" smtClean="0"/>
              <a:t>region</a:t>
            </a:r>
            <a:r>
              <a:rPr lang="en-US" dirty="0" smtClean="0"/>
              <a:t> (</a:t>
            </a:r>
            <a:r>
              <a:rPr lang="en-US" b="1" i="1" dirty="0" err="1" smtClean="0"/>
              <a:t>trpL</a:t>
            </a:r>
            <a:r>
              <a:rPr lang="en-US" dirty="0" smtClean="0"/>
              <a:t>) that contains the </a:t>
            </a:r>
            <a:r>
              <a:rPr lang="en-US" b="1" dirty="0" smtClean="0"/>
              <a:t>attenuator</a:t>
            </a:r>
            <a:r>
              <a:rPr lang="en-US" dirty="0" smtClean="0"/>
              <a:t> </a:t>
            </a:r>
            <a:r>
              <a:rPr lang="en-US" b="1" dirty="0" smtClean="0"/>
              <a:t>region</a:t>
            </a:r>
          </a:p>
          <a:p>
            <a:endParaRPr lang="en-US" sz="2600" dirty="0" smtClean="0"/>
          </a:p>
          <a:p>
            <a:r>
              <a:rPr lang="en-US" dirty="0" smtClean="0"/>
              <a:t>The protein products of the structural genes (</a:t>
            </a:r>
            <a:r>
              <a:rPr lang="en-US" i="1" dirty="0" err="1" smtClean="0"/>
              <a:t>trpE</a:t>
            </a:r>
            <a:r>
              <a:rPr lang="en-US" dirty="0" smtClean="0"/>
              <a:t>, </a:t>
            </a:r>
            <a:r>
              <a:rPr lang="en-US" i="1" dirty="0" err="1" smtClean="0"/>
              <a:t>trpD</a:t>
            </a:r>
            <a:r>
              <a:rPr lang="en-US" dirty="0" smtClean="0"/>
              <a:t>, </a:t>
            </a:r>
            <a:r>
              <a:rPr lang="en-US" i="1" dirty="0" err="1" smtClean="0"/>
              <a:t>trpC</a:t>
            </a:r>
            <a:r>
              <a:rPr lang="en-US" dirty="0" smtClean="0"/>
              <a:t>, </a:t>
            </a:r>
            <a:r>
              <a:rPr lang="en-US" i="1" dirty="0" err="1" smtClean="0"/>
              <a:t>trpB</a:t>
            </a:r>
            <a:r>
              <a:rPr lang="en-US" dirty="0" smtClean="0"/>
              <a:t>, and </a:t>
            </a:r>
            <a:r>
              <a:rPr lang="en-US" i="1" dirty="0" err="1" smtClean="0"/>
              <a:t>trpA</a:t>
            </a:r>
            <a:r>
              <a:rPr lang="en-US" dirty="0" smtClean="0"/>
              <a:t>) are responsible for tryptophan synthesis</a:t>
            </a:r>
          </a:p>
          <a:p>
            <a:endParaRPr lang="en-US" sz="2600" dirty="0" smtClean="0"/>
          </a:p>
          <a:p>
            <a:r>
              <a:rPr lang="en-US" dirty="0" smtClean="0"/>
              <a:t>A sixth gene outside the operon encodes the </a:t>
            </a:r>
            <a:r>
              <a:rPr lang="en-US" dirty="0" err="1" smtClean="0"/>
              <a:t>trpR</a:t>
            </a:r>
            <a:r>
              <a:rPr lang="en-US" dirty="0" smtClean="0"/>
              <a:t> protein, a repressor protein that is activated when bound to tryptophan</a:t>
            </a:r>
          </a:p>
        </p:txBody>
      </p:sp>
      <p:sp>
        <p:nvSpPr>
          <p:cNvPr id="14643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C717F8B-3196-4457-8266-52538F06790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14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" y="210312"/>
            <a:ext cx="7516368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14.14 The </a:t>
            </a:r>
            <a:r>
              <a:rPr lang="en-US" dirty="0" smtClean="0"/>
              <a:t>tryptophan (</a:t>
            </a:r>
            <a:r>
              <a:rPr lang="en-US" i="1" dirty="0" err="1"/>
              <a:t>trp</a:t>
            </a:r>
            <a:r>
              <a:rPr lang="en-US" dirty="0"/>
              <a:t>) operon.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7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Feedback Inhibition of the </a:t>
            </a:r>
            <a:r>
              <a:rPr lang="en-US" altLang="en-US" i="1" dirty="0" err="1" smtClean="0"/>
              <a:t>trp</a:t>
            </a:r>
            <a:r>
              <a:rPr lang="en-US" altLang="en-US" dirty="0" smtClean="0"/>
              <a:t> Operon</a:t>
            </a:r>
          </a:p>
        </p:txBody>
      </p:sp>
      <p:sp>
        <p:nvSpPr>
          <p:cNvPr id="150530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3903383" cy="5260975"/>
          </a:xfrm>
        </p:spPr>
        <p:txBody>
          <a:bodyPr/>
          <a:lstStyle/>
          <a:p>
            <a:r>
              <a:rPr lang="en-US" altLang="en-US" sz="2200" dirty="0" smtClean="0"/>
              <a:t>Tryptophan acts as a </a:t>
            </a:r>
            <a:r>
              <a:rPr lang="en-US" altLang="en-US" sz="2200" dirty="0" err="1" smtClean="0"/>
              <a:t>corepressor</a:t>
            </a:r>
            <a:r>
              <a:rPr lang="en-US" altLang="en-US" sz="2200" dirty="0" smtClean="0"/>
              <a:t> by binding to the </a:t>
            </a:r>
            <a:r>
              <a:rPr lang="en-US" altLang="en-US" sz="2200" i="1" dirty="0" err="1" smtClean="0"/>
              <a:t>trp</a:t>
            </a:r>
            <a:r>
              <a:rPr lang="en-US" altLang="en-US" sz="2200" dirty="0" smtClean="0"/>
              <a:t> repressor and activating it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Activated repressor binds to </a:t>
            </a:r>
            <a:r>
              <a:rPr lang="en-US" altLang="en-US" sz="2200" i="1" dirty="0" err="1" smtClean="0"/>
              <a:t>trpO</a:t>
            </a:r>
            <a:r>
              <a:rPr lang="en-US" altLang="en-US" sz="2200" dirty="0" smtClean="0"/>
              <a:t> and prevents transcription of the operon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When tryptophan is absent from the cell, the repressor protein cannot bind the operator, allowing for transcription of the operon</a:t>
            </a:r>
          </a:p>
        </p:txBody>
      </p:sp>
      <p:sp>
        <p:nvSpPr>
          <p:cNvPr id="15053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0F13172-5828-40DE-9336-89D5533D84C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4_1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72" y="1175368"/>
            <a:ext cx="4882128" cy="489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Limitations of Feedback Inhibition of the </a:t>
            </a:r>
            <a:r>
              <a:rPr lang="en-US" altLang="en-US" i="1" dirty="0" err="1" smtClean="0"/>
              <a:t>trp</a:t>
            </a:r>
            <a:r>
              <a:rPr lang="en-US" altLang="en-US" dirty="0" smtClean="0"/>
              <a:t> Operon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Given the function of the </a:t>
            </a:r>
            <a:r>
              <a:rPr lang="en-US" altLang="en-US" dirty="0" err="1" smtClean="0"/>
              <a:t>trpR</a:t>
            </a:r>
            <a:r>
              <a:rPr lang="en-US" altLang="en-US" dirty="0" smtClean="0"/>
              <a:t> protein, it would be expected that </a:t>
            </a:r>
            <a:r>
              <a:rPr lang="en-US" altLang="en-US" i="1" dirty="0" err="1" smtClean="0"/>
              <a:t>trpR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cells should produce tryptophan constitutively, as the repressor protein is not available to inhibit transcription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However, this is not the case; </a:t>
            </a:r>
            <a:r>
              <a:rPr lang="en-US" altLang="en-US" i="1" dirty="0" err="1" smtClean="0"/>
              <a:t>trpR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 strains have higher rates of operon transcription in the presence of tryptophan than </a:t>
            </a:r>
            <a:r>
              <a:rPr lang="en-US" altLang="en-US" i="1" dirty="0" err="1" smtClean="0"/>
              <a:t>trpR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</a:t>
            </a:r>
            <a:r>
              <a:rPr lang="en-US" altLang="en-US" dirty="0" smtClean="0"/>
              <a:t> strains but not 100%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suggests that a second mechanism regulates operon expression</a:t>
            </a:r>
          </a:p>
        </p:txBody>
      </p:sp>
      <p:sp>
        <p:nvSpPr>
          <p:cNvPr id="15462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FC9ED2D-02EC-43A3-9740-E34098F3C5C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_05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50136"/>
            <a:ext cx="8546592" cy="31577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</a:t>
            </a:r>
            <a:r>
              <a:rPr lang="en-US" dirty="0"/>
              <a:t>14.5 Percentage of Full </a:t>
            </a:r>
            <a:r>
              <a:rPr lang="en-US" dirty="0" smtClean="0"/>
              <a:t>Tryptophan Expression </a:t>
            </a:r>
            <a:r>
              <a:rPr lang="en-US" dirty="0"/>
              <a:t>for </a:t>
            </a:r>
            <a:r>
              <a:rPr lang="en-US" i="1" dirty="0" err="1"/>
              <a:t>trpR</a:t>
            </a:r>
            <a:r>
              <a:rPr lang="en-US" baseline="30000" dirty="0"/>
              <a:t>+</a:t>
            </a:r>
            <a:r>
              <a:rPr lang="en-US" dirty="0"/>
              <a:t> and </a:t>
            </a:r>
            <a:r>
              <a:rPr lang="en-US" i="1" dirty="0" err="1" smtClean="0"/>
              <a:t>trpR</a:t>
            </a:r>
            <a:r>
              <a:rPr lang="en-US" baseline="30000" dirty="0" smtClean="0">
                <a:sym typeface="Symbol" panose="05050102010706020507" pitchFamily="18" charset="2"/>
              </a:rPr>
              <a:t></a:t>
            </a:r>
            <a:r>
              <a:rPr lang="en-US" dirty="0" smtClean="0"/>
              <a:t> </a:t>
            </a:r>
            <a:r>
              <a:rPr lang="en-US" dirty="0"/>
              <a:t>Strains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4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Attenuation of the </a:t>
            </a:r>
            <a:r>
              <a:rPr lang="en-US" altLang="en-US" i="1" dirty="0" err="1" smtClean="0"/>
              <a:t>trp</a:t>
            </a:r>
            <a:r>
              <a:rPr lang="en-US" altLang="en-US" dirty="0" smtClean="0"/>
              <a:t> Operon</a:t>
            </a:r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second mechanism controlling </a:t>
            </a:r>
            <a:r>
              <a:rPr lang="en-US" altLang="en-US" i="1" dirty="0" err="1" smtClean="0"/>
              <a:t>trp</a:t>
            </a:r>
            <a:r>
              <a:rPr lang="en-US" altLang="en-US" dirty="0" smtClean="0"/>
              <a:t> operon expression is attenuation, controlled by the 162-bp </a:t>
            </a:r>
            <a:r>
              <a:rPr lang="en-US" altLang="en-US" i="1" dirty="0" err="1" smtClean="0"/>
              <a:t>trpL</a:t>
            </a:r>
            <a:r>
              <a:rPr lang="en-US" altLang="en-US" dirty="0" smtClean="0"/>
              <a:t> region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i="1" dirty="0" err="1" smtClean="0"/>
              <a:t>trpL</a:t>
            </a:r>
            <a:r>
              <a:rPr lang="en-US" altLang="en-US" dirty="0" smtClean="0"/>
              <a:t> region contains four repeat DNA sequences and the mRNA produced contains complementary repeats as well as start and stop codons for a 14–amino acid polypeptide</a:t>
            </a:r>
          </a:p>
        </p:txBody>
      </p:sp>
      <p:sp>
        <p:nvSpPr>
          <p:cNvPr id="15872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11A7D49-C00F-47EF-91AA-8C837E23726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Critical Features of the </a:t>
            </a:r>
            <a:r>
              <a:rPr lang="en-US" altLang="en-US" i="1" dirty="0" err="1" smtClean="0"/>
              <a:t>trpL</a:t>
            </a:r>
            <a:r>
              <a:rPr lang="en-US" altLang="en-US" dirty="0" smtClean="0"/>
              <a:t> Sequence</a:t>
            </a:r>
          </a:p>
        </p:txBody>
      </p:sp>
      <p:sp>
        <p:nvSpPr>
          <p:cNvPr id="160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four repeat sequences (1, 2, 3, and 4) can form different stem-loop structures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Among the codons for the short polypeptide are two back-to-back codons for tryptophan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These codons are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sensors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for the availability of tryptophan in the cell</a:t>
            </a:r>
            <a:endParaRPr lang="en-US" altLang="en-US" dirty="0" smtClean="0"/>
          </a:p>
        </p:txBody>
      </p:sp>
      <p:sp>
        <p:nvSpPr>
          <p:cNvPr id="16077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47FC15C-8B2B-4637-9DFE-F3D307367EF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16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207264"/>
            <a:ext cx="7266432" cy="64434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Figure 14.16 The </a:t>
            </a:r>
            <a:r>
              <a:rPr lang="en-US" i="1" dirty="0" err="1"/>
              <a:t>trpL</a:t>
            </a:r>
            <a:r>
              <a:rPr lang="en-US" dirty="0"/>
              <a:t> </a:t>
            </a:r>
            <a:r>
              <a:rPr lang="en-US" dirty="0" smtClean="0"/>
              <a:t>attenuator region </a:t>
            </a:r>
            <a:r>
              <a:rPr lang="en-US" dirty="0"/>
              <a:t>and its mRNA transcript.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8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Negative and Positive Control of Transcription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Negative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control</a:t>
            </a:r>
            <a:r>
              <a:rPr lang="en-US" altLang="en-US" dirty="0" smtClean="0"/>
              <a:t> of transcription involves binding of a </a:t>
            </a:r>
            <a:r>
              <a:rPr lang="en-US" altLang="en-US" i="1" dirty="0" smtClean="0"/>
              <a:t>repressor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protein</a:t>
            </a:r>
            <a:r>
              <a:rPr lang="en-US" altLang="en-US" dirty="0" smtClean="0"/>
              <a:t> to a regulatory DNA sequence and </a:t>
            </a:r>
            <a:r>
              <a:rPr lang="en-US" altLang="en-US" i="1" dirty="0" smtClean="0"/>
              <a:t>preventing</a:t>
            </a:r>
            <a:r>
              <a:rPr lang="en-US" altLang="en-US" dirty="0" smtClean="0"/>
              <a:t> transcription of a gene or gene cluster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Positive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control</a:t>
            </a:r>
            <a:r>
              <a:rPr lang="en-US" altLang="en-US" dirty="0" smtClean="0"/>
              <a:t> of transcription involves binding of an </a:t>
            </a:r>
            <a:r>
              <a:rPr lang="en-US" altLang="en-US" i="1" dirty="0" smtClean="0"/>
              <a:t>activator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protein</a:t>
            </a:r>
            <a:r>
              <a:rPr lang="en-US" altLang="en-US" dirty="0" smtClean="0"/>
              <a:t> to regulatory DNA and </a:t>
            </a:r>
            <a:r>
              <a:rPr lang="en-US" altLang="en-US" i="1" dirty="0" smtClean="0"/>
              <a:t>initiating</a:t>
            </a:r>
            <a:r>
              <a:rPr lang="en-US" altLang="en-US" dirty="0" smtClean="0"/>
              <a:t> gene transcription</a:t>
            </a: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47B1F29D-2E14-4140-A6D6-161D27C3DDF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Stem-Loop Structures and Attenuation</a:t>
            </a:r>
          </a:p>
        </p:txBody>
      </p:sp>
      <p:sp>
        <p:nvSpPr>
          <p:cNvPr id="164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stem-loop structures, the 3–4 </a:t>
            </a:r>
            <a:r>
              <a:rPr lang="en-US" altLang="en-US" i="1" dirty="0" smtClean="0"/>
              <a:t>stem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loop</a:t>
            </a:r>
            <a:r>
              <a:rPr lang="en-US" altLang="en-US" dirty="0" smtClean="0"/>
              <a:t> and </a:t>
            </a:r>
            <a:br>
              <a:rPr lang="en-US" altLang="en-US" dirty="0" smtClean="0"/>
            </a:br>
            <a:r>
              <a:rPr lang="en-US" altLang="en-US" dirty="0" smtClean="0"/>
              <a:t>2–3 </a:t>
            </a:r>
            <a:r>
              <a:rPr lang="en-US" altLang="en-US" i="1" dirty="0" smtClean="0"/>
              <a:t>stem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loop</a:t>
            </a:r>
            <a:r>
              <a:rPr lang="en-US" altLang="en-US" dirty="0" smtClean="0"/>
              <a:t>, are central to attenuation; the 1–2 </a:t>
            </a:r>
            <a:r>
              <a:rPr lang="en-US" altLang="en-US" i="1" dirty="0" smtClean="0"/>
              <a:t>stem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loop</a:t>
            </a:r>
            <a:r>
              <a:rPr lang="en-US" altLang="en-US" dirty="0" smtClean="0"/>
              <a:t> plays a relatively minor role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b="1" dirty="0" smtClean="0"/>
              <a:t>3–4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stem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loop</a:t>
            </a:r>
            <a:r>
              <a:rPr lang="en-US" altLang="en-US" dirty="0" smtClean="0"/>
              <a:t> of mRNA is the </a:t>
            </a:r>
            <a:r>
              <a:rPr lang="en-US" altLang="en-US" b="1" dirty="0" smtClean="0"/>
              <a:t>termination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stem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loop</a:t>
            </a:r>
            <a:r>
              <a:rPr lang="en-US" altLang="en-US" dirty="0" smtClean="0"/>
              <a:t>, which halts RNA polymerase progress along the DNA within the leader region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Region 4 is followed by a poly-uracil sequence that functions similarly to intrinsic termination of transcription in bacteria</a:t>
            </a:r>
          </a:p>
        </p:txBody>
      </p:sp>
      <p:sp>
        <p:nvSpPr>
          <p:cNvPr id="16486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6601660-6FBE-4871-84C6-EB46599AF59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Stem-Loop Structures and Attenuation (continued)</a:t>
            </a:r>
          </a:p>
        </p:txBody>
      </p:sp>
      <p:sp>
        <p:nvSpPr>
          <p:cNvPr id="166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3–4 stem loop may be accompanied by formation of a 1–2 stem loop, which can induce a pause in the attenuation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Alternatively, a </a:t>
            </a:r>
            <a:r>
              <a:rPr lang="en-US" altLang="en-US" b="1" dirty="0" smtClean="0"/>
              <a:t>2–3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stem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loop</a:t>
            </a:r>
            <a:r>
              <a:rPr lang="en-US" altLang="en-US" dirty="0" smtClean="0"/>
              <a:t> of mRNA, the </a:t>
            </a:r>
            <a:r>
              <a:rPr lang="en-US" altLang="en-US" b="1" dirty="0" err="1" smtClean="0"/>
              <a:t>antitermination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stem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loop</a:t>
            </a:r>
            <a:r>
              <a:rPr lang="en-US" altLang="en-US" dirty="0" smtClean="0"/>
              <a:t>, forms when region 1 is not available for pairing and thus prevents region 3 from interacting with region 4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allows RNA polymerase to continue through the leader sequence and into the structural genes</a:t>
            </a:r>
          </a:p>
        </p:txBody>
      </p:sp>
      <p:sp>
        <p:nvSpPr>
          <p:cNvPr id="16691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B25E41FB-D956-40D2-9433-63F046C99FC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Role of </a:t>
            </a:r>
            <a:r>
              <a:rPr lang="en-US" altLang="en-US" i="1" dirty="0" err="1" smtClean="0"/>
              <a:t>trp</a:t>
            </a:r>
            <a:r>
              <a:rPr lang="en-US" altLang="en-US" dirty="0" smtClean="0"/>
              <a:t> in Formation of Regulatory Stem-Loop Structures</a:t>
            </a:r>
          </a:p>
        </p:txBody>
      </p:sp>
      <p:sp>
        <p:nvSpPr>
          <p:cNvPr id="168962" name="Content Placeholder 2"/>
          <p:cNvSpPr>
            <a:spLocks noGrp="1"/>
          </p:cNvSpPr>
          <p:nvPr>
            <p:ph idx="1"/>
          </p:nvPr>
        </p:nvSpPr>
        <p:spPr>
          <a:xfrm>
            <a:off x="190642" y="1117600"/>
            <a:ext cx="8858107" cy="5260975"/>
          </a:xfrm>
        </p:spPr>
        <p:txBody>
          <a:bodyPr/>
          <a:lstStyle/>
          <a:p>
            <a:r>
              <a:rPr lang="en-US" altLang="en-US" dirty="0" smtClean="0"/>
              <a:t>Transcription across regions 1 and 2 allows for the 1–2 stem loop to form, and a slight pause in transcription is just long enough for a ribosome to bind to the start codon in </a:t>
            </a:r>
            <a:r>
              <a:rPr lang="en-US" altLang="en-US" i="1" dirty="0" err="1" smtClean="0"/>
              <a:t>trpL</a:t>
            </a:r>
            <a:endParaRPr lang="en-US" altLang="en-US" i="1" dirty="0" smtClean="0"/>
          </a:p>
          <a:p>
            <a:endParaRPr lang="en-US" altLang="en-US" sz="1200" dirty="0" smtClean="0"/>
          </a:p>
          <a:p>
            <a:r>
              <a:rPr lang="en-US" altLang="en-US" dirty="0" smtClean="0"/>
              <a:t>Codons 10 and 11 of the </a:t>
            </a:r>
            <a:r>
              <a:rPr lang="en-US" altLang="en-US" i="1" dirty="0" err="1" smtClean="0"/>
              <a:t>trpL</a:t>
            </a:r>
            <a:r>
              <a:rPr lang="en-US" altLang="en-US" dirty="0" smtClean="0"/>
              <a:t> region are tryptophan codons; with an adequate supply of tryptophan, these are easily translated and the ribosome moves to the stop codon, partially obscuring regions 1 and 2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This allows only regions 3 and 4 to pair, causing termination of transcription by attenuation</a:t>
            </a:r>
          </a:p>
        </p:txBody>
      </p:sp>
      <p:sp>
        <p:nvSpPr>
          <p:cNvPr id="16896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6644A09-DA90-436A-9591-E27299F0EE3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17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399288"/>
            <a:ext cx="7552944" cy="60594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14.17a </a:t>
            </a:r>
            <a:r>
              <a:rPr lang="en-US" i="1" dirty="0" err="1"/>
              <a:t>TrpL</a:t>
            </a:r>
            <a:r>
              <a:rPr lang="en-US" dirty="0"/>
              <a:t> mRNA </a:t>
            </a:r>
            <a:r>
              <a:rPr lang="en-US" dirty="0" smtClean="0"/>
              <a:t>stem loop </a:t>
            </a:r>
            <a:r>
              <a:rPr lang="en-US" dirty="0"/>
              <a:t>formation.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6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Role of </a:t>
            </a:r>
            <a:r>
              <a:rPr lang="en-US" altLang="en-US" i="1" dirty="0" err="1" smtClean="0"/>
              <a:t>trp</a:t>
            </a:r>
            <a:r>
              <a:rPr lang="en-US" altLang="en-US" dirty="0" smtClean="0"/>
              <a:t> in Formation of Regulatory Stem-Loop Structures (continued)</a:t>
            </a:r>
          </a:p>
        </p:txBody>
      </p:sp>
      <p:sp>
        <p:nvSpPr>
          <p:cNvPr id="173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Without an adequate supply of tryptophan, translation stalls at codons 10 and 11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ribosome obscures region 1, allowing regions 2 and 3 to pair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creates that </a:t>
            </a:r>
            <a:r>
              <a:rPr lang="en-US" altLang="en-US" dirty="0" err="1" smtClean="0"/>
              <a:t>antitermination</a:t>
            </a:r>
            <a:r>
              <a:rPr lang="en-US" altLang="en-US" dirty="0" smtClean="0"/>
              <a:t> conformation, allowing for continued transcription of genes needed for production of tryptophan</a:t>
            </a:r>
          </a:p>
        </p:txBody>
      </p:sp>
      <p:sp>
        <p:nvSpPr>
          <p:cNvPr id="1730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8F6505B-6C96-4D9C-8896-B8CAA1D27E1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17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19912"/>
            <a:ext cx="8546592" cy="52181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14.17b </a:t>
            </a:r>
            <a:r>
              <a:rPr lang="en-US" i="1" dirty="0" err="1"/>
              <a:t>TrpL</a:t>
            </a:r>
            <a:r>
              <a:rPr lang="en-US" dirty="0"/>
              <a:t> mRNA </a:t>
            </a:r>
            <a:r>
              <a:rPr lang="en-US" dirty="0" smtClean="0"/>
              <a:t>stem loop </a:t>
            </a:r>
            <a:r>
              <a:rPr lang="en-US" dirty="0"/>
              <a:t>formation.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6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Attenuation Mutations</a:t>
            </a:r>
          </a:p>
        </p:txBody>
      </p:sp>
      <p:sp>
        <p:nvSpPr>
          <p:cNvPr id="177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If the tryptophan codons are altered to specify different amino acids, tryptophan production is affected</a:t>
            </a:r>
          </a:p>
          <a:p>
            <a:endParaRPr lang="en-US" altLang="en-US" sz="2400" dirty="0" smtClean="0"/>
          </a:p>
          <a:p>
            <a:r>
              <a:rPr lang="en-US" altLang="en-US" dirty="0" smtClean="0"/>
              <a:t>Mutating one of the two codons alters attenuator responsiveness to tryptophan, and mutating both of them abolishes the attenuator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ability to sense tryptophan</a:t>
            </a:r>
          </a:p>
          <a:p>
            <a:endParaRPr lang="en-US" altLang="en-US" sz="2400" dirty="0" smtClean="0"/>
          </a:p>
          <a:p>
            <a:r>
              <a:rPr lang="en-US" altLang="en-US" dirty="0" smtClean="0"/>
              <a:t>Mutation of regions 3 and 4, which prevents stable binding between them, also reduces the efficiency of the attenuation mechanism</a:t>
            </a:r>
          </a:p>
        </p:txBody>
      </p:sp>
      <p:sp>
        <p:nvSpPr>
          <p:cNvPr id="177155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873E548-CB76-49E0-84E9-3500BE569CB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18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554736"/>
            <a:ext cx="8266176" cy="57485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14.18 Mutations of </a:t>
            </a:r>
            <a:r>
              <a:rPr lang="en-US" i="1" dirty="0" err="1"/>
              <a:t>trpL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1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Repressor Proteins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Repressor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proteins</a:t>
            </a:r>
            <a:r>
              <a:rPr lang="en-US" altLang="en-US" dirty="0" smtClean="0"/>
              <a:t> are a broad category of regulatory proteins that exert negative control of transcription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Activated repressors bind to sequences such as those called </a:t>
            </a:r>
            <a:r>
              <a:rPr lang="en-US" altLang="en-US" b="1" dirty="0" smtClean="0"/>
              <a:t>operators:</a:t>
            </a:r>
          </a:p>
          <a:p>
            <a:pPr marL="539750" indent="-514350">
              <a:buAutoNum type="alphaLcParenR"/>
            </a:pPr>
            <a:r>
              <a:rPr lang="en-US" altLang="en-US" dirty="0" smtClean="0"/>
              <a:t>Their binding blocks transcription initiation. </a:t>
            </a:r>
          </a:p>
          <a:p>
            <a:pPr marL="539750" indent="-514350">
              <a:buAutoNum type="alphaLcParenR"/>
            </a:pPr>
            <a:r>
              <a:rPr lang="en-US" altLang="en-US" dirty="0" smtClean="0"/>
              <a:t>They can be activated or inactivated via interactions with other compounds</a:t>
            </a:r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589976E1-2CEE-4481-A697-856DFCB74BB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Repressor Proteins Have Two Active Sites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Repressor proteins usually have two active sites through which they perform their functions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b="1" dirty="0" smtClean="0"/>
              <a:t>DNA-binding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domain</a:t>
            </a:r>
            <a:r>
              <a:rPr lang="en-US" altLang="en-US" dirty="0" smtClean="0"/>
              <a:t> locates and binds operator DNA sequence or other target DNA sequences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b="1" dirty="0" smtClean="0"/>
              <a:t>allosteric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domain</a:t>
            </a:r>
            <a:r>
              <a:rPr lang="en-US" altLang="en-US" dirty="0" smtClean="0"/>
              <a:t> binds a molecule or protein, which causes a change in conformation of the DNA-binding domain; this property is called </a:t>
            </a:r>
            <a:r>
              <a:rPr lang="en-US" altLang="en-US" b="1" dirty="0" err="1" smtClean="0"/>
              <a:t>allostery</a:t>
            </a:r>
            <a:endParaRPr lang="en-US" altLang="en-US" b="1" dirty="0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47CB706-C1A4-4C49-B6D9-1542BDE584E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Allostery Alters Repressor Function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3822313" cy="5260975"/>
          </a:xfrm>
        </p:spPr>
        <p:txBody>
          <a:bodyPr/>
          <a:lstStyle/>
          <a:p>
            <a:r>
              <a:rPr lang="en-US" altLang="en-US" sz="2000" dirty="0" smtClean="0"/>
              <a:t>Allosteric domains operate in two modes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Some repressor proteins undergo inactivation of their DNA-binding domains as a result of allosteric changes brought about by binding an </a:t>
            </a:r>
            <a:r>
              <a:rPr lang="en-US" altLang="en-US" sz="2000" b="1" dirty="0" smtClean="0"/>
              <a:t>inducer</a:t>
            </a:r>
            <a:r>
              <a:rPr lang="en-US" altLang="en-US" sz="2000" dirty="0" smtClean="0"/>
              <a:t> at the allosteric site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Other repressors undergo activation of the DNA-binding domain upon allosteric binding to a </a:t>
            </a:r>
            <a:r>
              <a:rPr lang="en-US" altLang="en-US" sz="2000" b="1" dirty="0" err="1" smtClean="0"/>
              <a:t>corepressor</a:t>
            </a:r>
            <a:endParaRPr lang="en-US" altLang="en-US" sz="2000" b="1" dirty="0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B044B3A-DE52-4F99-BC82-D48817FBD1A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14_0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31" y="1269935"/>
            <a:ext cx="4696252" cy="513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Positive Control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Positive control of transcription is accomplished by </a:t>
            </a:r>
            <a:r>
              <a:rPr lang="en-US" altLang="en-US" b="1" dirty="0" smtClean="0"/>
              <a:t>activator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proteins</a:t>
            </a:r>
            <a:r>
              <a:rPr lang="en-US" altLang="en-US" dirty="0" smtClean="0"/>
              <a:t> that bind regulatory DNA sequences called </a:t>
            </a:r>
            <a:r>
              <a:rPr lang="en-US" altLang="en-US" b="1" dirty="0" smtClean="0"/>
              <a:t>activator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binding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sites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Activator protein binding facilitates RNA polymerase binding at promoters and helps initiate transcription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Activator proteins have a DNA-binding domain</a:t>
            </a: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B161BFD-1B59-49FF-AE9F-70BED538010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Sanders_Lecture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anders_Lectures" id="{0847757E-EC99-4DCA-86B3-363D9C47ECB7}" vid="{02346675-6A7E-4D9F-A787-E96638DC47B0}"/>
    </a:ext>
  </a:extLst>
</a:theme>
</file>

<file path=ppt/theme/theme10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Sanders_Lectures</Template>
  <TotalTime>9866</TotalTime>
  <Words>3229</Words>
  <Application>Microsoft Macintosh PowerPoint</Application>
  <PresentationFormat>On-screen Show (4:3)</PresentationFormat>
  <Paragraphs>369</Paragraphs>
  <Slides>57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Sanders_Lectures</vt:lpstr>
      <vt:lpstr>1_Office Theme</vt:lpstr>
      <vt:lpstr>6_Office Theme</vt:lpstr>
      <vt:lpstr>11_Office Theme</vt:lpstr>
      <vt:lpstr>12_Office Theme</vt:lpstr>
      <vt:lpstr>13_Office Theme</vt:lpstr>
      <vt:lpstr>16_Office Theme</vt:lpstr>
      <vt:lpstr>17_Office Theme</vt:lpstr>
      <vt:lpstr>18_Office Theme</vt:lpstr>
      <vt:lpstr>20_Office Theme</vt:lpstr>
      <vt:lpstr>22_Office Theme</vt:lpstr>
      <vt:lpstr>23_Office Theme</vt:lpstr>
      <vt:lpstr>24_Office Theme</vt:lpstr>
      <vt:lpstr>25_Office Theme</vt:lpstr>
      <vt:lpstr>26_Office Theme</vt:lpstr>
      <vt:lpstr>PowerPoint Presentation</vt:lpstr>
      <vt:lpstr>14.1 Transcriptional Control of Gene Expression Requires DNA–Protein Interaction</vt:lpstr>
      <vt:lpstr>Gene Regulation in Bacteria</vt:lpstr>
      <vt:lpstr>Figure 14.1 An overview of gene expression in bacteria.</vt:lpstr>
      <vt:lpstr>Negative and Positive Control of Transcription</vt:lpstr>
      <vt:lpstr>Repressor Proteins</vt:lpstr>
      <vt:lpstr>Repressor Proteins Have Two Active Sites</vt:lpstr>
      <vt:lpstr>Allostery Alters Repressor Function</vt:lpstr>
      <vt:lpstr>Positive Control</vt:lpstr>
      <vt:lpstr>Two Modes of Action for Positive Control</vt:lpstr>
      <vt:lpstr>Regulatory DNA-Binding Proteins</vt:lpstr>
      <vt:lpstr>Structural Features of DNA-Binding Proteins and Target DNA Sequences</vt:lpstr>
      <vt:lpstr>14.2 The lac Operon Is an Inducible Operon System under Negative and Positive Control</vt:lpstr>
      <vt:lpstr>Lactose Metabolism</vt:lpstr>
      <vt:lpstr>Lactose Utilization</vt:lpstr>
      <vt:lpstr>Lac Operon Structure</vt:lpstr>
      <vt:lpstr>LacI</vt:lpstr>
      <vt:lpstr>Figure 14.6 The lactose (lac) operon of E. coli.</vt:lpstr>
      <vt:lpstr>Lac Operon Function</vt:lpstr>
      <vt:lpstr>Lac Operon Function (continued)</vt:lpstr>
      <vt:lpstr>14.3 Mutational Analysis Deciphers Genetic Regulation of the lac Operon</vt:lpstr>
      <vt:lpstr>Analysis of Structural Gene Mutations</vt:lpstr>
      <vt:lpstr>Example</vt:lpstr>
      <vt:lpstr>Table 14.2 Synthesis of β-Galactosidase and Permease by Haploids and Partial Diploids with Structural Gene Mutations</vt:lpstr>
      <vt:lpstr>Lac Operon Regulatory Mutations</vt:lpstr>
      <vt:lpstr>Two Components to the lac Operon</vt:lpstr>
      <vt:lpstr>Operator Mutations</vt:lpstr>
      <vt:lpstr>Experiments with Partial Diploids</vt:lpstr>
      <vt:lpstr>Figure 14.9 Regulatory mutations of lacI and lacO.</vt:lpstr>
      <vt:lpstr>Table 14.3 Synthesis of β-Galactosidase and Permease by Haploids and Partial Diploids with Regulatory Mutations</vt:lpstr>
      <vt:lpstr>Constitutive Repressor Protein Mutations</vt:lpstr>
      <vt:lpstr>Nature of lacI</vt:lpstr>
      <vt:lpstr>Super-Repressor Protein Mutations</vt:lpstr>
      <vt:lpstr>Promoter Mutations</vt:lpstr>
      <vt:lpstr>Table 14.4 Transcription Conditions for the lac Operon</vt:lpstr>
      <vt:lpstr>Operon Transcription in Absence of Glucose, Presence of Lactose</vt:lpstr>
      <vt:lpstr>Molecular Analysis of the lac Operon</vt:lpstr>
      <vt:lpstr>Operator and Repressor Interactions</vt:lpstr>
      <vt:lpstr>Figure 14.11 The lacO region O1 contains an inverted repeat sequence.</vt:lpstr>
      <vt:lpstr>Figure 14.12 lac repressor protein binding.</vt:lpstr>
      <vt:lpstr>14.4 Transcription from the Tryptophan Operon Is Repressible and Attenuated</vt:lpstr>
      <vt:lpstr>Feedback Inhibition of Tryptophan Synthesis</vt:lpstr>
      <vt:lpstr>Figure 14.14 The tryptophan (trp) operon.</vt:lpstr>
      <vt:lpstr>Feedback Inhibition of the trp Operon</vt:lpstr>
      <vt:lpstr>Limitations of Feedback Inhibition of the trp Operon</vt:lpstr>
      <vt:lpstr>Table 14.5 Percentage of Full Tryptophan Expression for trpR+ and trpR Strains</vt:lpstr>
      <vt:lpstr>Attenuation of the trp Operon</vt:lpstr>
      <vt:lpstr>Critical Features of the trpL Sequence</vt:lpstr>
      <vt:lpstr>Figure 14.16 The trpL attenuator region and its mRNA transcript.</vt:lpstr>
      <vt:lpstr>Stem-Loop Structures and Attenuation</vt:lpstr>
      <vt:lpstr>Stem-Loop Structures and Attenuation (continued)</vt:lpstr>
      <vt:lpstr>Role of trp in Formation of Regulatory Stem-Loop Structures</vt:lpstr>
      <vt:lpstr>Figure 14.17a TrpL mRNA stem loop formation.</vt:lpstr>
      <vt:lpstr>Role of trp in Formation of Regulatory Stem-Loop Structures (continued)</vt:lpstr>
      <vt:lpstr>Figure 14.17b TrpL mRNA stem loop formation.</vt:lpstr>
      <vt:lpstr>Attenuation Mutations</vt:lpstr>
      <vt:lpstr>Figure 14.18 Mutations of trpL.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Riccardo Papa</cp:lastModifiedBy>
  <cp:revision>401</cp:revision>
  <cp:lastPrinted>2005-03-24T12:52:04Z</cp:lastPrinted>
  <dcterms:created xsi:type="dcterms:W3CDTF">2010-10-31T21:38:30Z</dcterms:created>
  <dcterms:modified xsi:type="dcterms:W3CDTF">2016-11-16T19:23:17Z</dcterms:modified>
</cp:coreProperties>
</file>