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705" r:id="rId2"/>
    <p:sldMasterId id="2147483707" r:id="rId3"/>
    <p:sldMasterId id="2147483711" r:id="rId4"/>
    <p:sldMasterId id="2147483727" r:id="rId5"/>
    <p:sldMasterId id="2147483739" r:id="rId6"/>
    <p:sldMasterId id="2147483763" r:id="rId7"/>
  </p:sldMasterIdLst>
  <p:notesMasterIdLst>
    <p:notesMasterId r:id="rId58"/>
  </p:notesMasterIdLst>
  <p:handoutMasterIdLst>
    <p:handoutMasterId r:id="rId59"/>
  </p:handoutMasterIdLst>
  <p:sldIdLst>
    <p:sldId id="587" r:id="rId8"/>
    <p:sldId id="448" r:id="rId9"/>
    <p:sldId id="589" r:id="rId10"/>
    <p:sldId id="453" r:id="rId11"/>
    <p:sldId id="590" r:id="rId12"/>
    <p:sldId id="456" r:id="rId13"/>
    <p:sldId id="457" r:id="rId14"/>
    <p:sldId id="558" r:id="rId15"/>
    <p:sldId id="559" r:id="rId16"/>
    <p:sldId id="592" r:id="rId17"/>
    <p:sldId id="562" r:id="rId18"/>
    <p:sldId id="563" r:id="rId19"/>
    <p:sldId id="566" r:id="rId20"/>
    <p:sldId id="569" r:id="rId21"/>
    <p:sldId id="571" r:id="rId22"/>
    <p:sldId id="565" r:id="rId23"/>
    <p:sldId id="600" r:id="rId24"/>
    <p:sldId id="480" r:id="rId25"/>
    <p:sldId id="484" r:id="rId26"/>
    <p:sldId id="621" r:id="rId27"/>
    <p:sldId id="622" r:id="rId28"/>
    <p:sldId id="578" r:id="rId29"/>
    <p:sldId id="623" r:id="rId30"/>
    <p:sldId id="624" r:id="rId31"/>
    <p:sldId id="579" r:id="rId32"/>
    <p:sldId id="625" r:id="rId33"/>
    <p:sldId id="628" r:id="rId34"/>
    <p:sldId id="630" r:id="rId35"/>
    <p:sldId id="626" r:id="rId36"/>
    <p:sldId id="574" r:id="rId37"/>
    <p:sldId id="488" r:id="rId38"/>
    <p:sldId id="490" r:id="rId39"/>
    <p:sldId id="492" r:id="rId40"/>
    <p:sldId id="493" r:id="rId41"/>
    <p:sldId id="495" r:id="rId42"/>
    <p:sldId id="606" r:id="rId43"/>
    <p:sldId id="497" r:id="rId44"/>
    <p:sldId id="522" r:id="rId45"/>
    <p:sldId id="634" r:id="rId46"/>
    <p:sldId id="532" r:id="rId47"/>
    <p:sldId id="631" r:id="rId48"/>
    <p:sldId id="633" r:id="rId49"/>
    <p:sldId id="534" r:id="rId50"/>
    <p:sldId id="538" r:id="rId51"/>
    <p:sldId id="539" r:id="rId52"/>
    <p:sldId id="540" r:id="rId53"/>
    <p:sldId id="542" r:id="rId54"/>
    <p:sldId id="618" r:id="rId55"/>
    <p:sldId id="550" r:id="rId56"/>
    <p:sldId id="551" r:id="rId57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7" orient="horz" pos="2159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488" y="-12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D1DDB028-38A1-4C5E-9FA3-8617ED2A7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9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CB640F1-0166-491B-BF13-10B784849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77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74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96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40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50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46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16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79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8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279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4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57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96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805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857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69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00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048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182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53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388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1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106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482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22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594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823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823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1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182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14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03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759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575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4165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246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344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6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44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3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73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90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Regulation of Gene Expression in Eukaryotes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5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0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210312"/>
            <a:ext cx="601065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15.4 Tissue-specific enhancer action.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Enhancer-Sequence Conservation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enhancer sequences are conserved among different species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Enhancer sequence conservation indicates evolutionary constraint on enhancer diversification; enhancer elements that have been conserved throughout vertebrate evolution regulate genes controlling vertebrate body plan development</a:t>
            </a: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3CD2833-A50F-466E-8E4D-A936B7234A0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Yeast Enhancer and Silencer Sequences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In the yeast </a:t>
            </a:r>
            <a:r>
              <a:rPr lang="en-US" altLang="en-US" sz="2400" i="1" dirty="0" smtClean="0"/>
              <a:t>Saccharomyces</a:t>
            </a:r>
            <a:r>
              <a:rPr lang="en-US" altLang="en-US" sz="2400" dirty="0" smtClean="0"/>
              <a:t> </a:t>
            </a:r>
            <a:r>
              <a:rPr lang="en-US" altLang="en-US" sz="2400" i="1" dirty="0" err="1" smtClean="0"/>
              <a:t>cerevisiae</a:t>
            </a:r>
            <a:r>
              <a:rPr lang="en-US" altLang="en-US" sz="2400" dirty="0" smtClean="0"/>
              <a:t>, transcription of genes in the </a:t>
            </a:r>
            <a:r>
              <a:rPr lang="en-US" altLang="en-US" sz="2400" u="sng" dirty="0" smtClean="0"/>
              <a:t>galactose utilization pathway </a:t>
            </a:r>
            <a:r>
              <a:rPr lang="en-US" altLang="en-US" sz="2400" dirty="0" smtClean="0"/>
              <a:t>is carefully regulated by enhancer-like sequences</a:t>
            </a:r>
          </a:p>
          <a:p>
            <a:endParaRPr lang="en-US" altLang="en-US" sz="2400" dirty="0" smtClean="0"/>
          </a:p>
          <a:p>
            <a:r>
              <a:rPr lang="en-US" altLang="en-US" sz="2400" u="sng" dirty="0" smtClean="0"/>
              <a:t>When galactose is the only sugar available, wild-type yeast induce transcription of four enzyme-producing genes, </a:t>
            </a:r>
            <a:r>
              <a:rPr lang="en-US" altLang="en-US" sz="2400" i="1" u="sng" dirty="0" smtClean="0"/>
              <a:t>GAL1</a:t>
            </a:r>
            <a:r>
              <a:rPr lang="en-US" altLang="en-US" sz="2400" u="sng" dirty="0" smtClean="0"/>
              <a:t>, </a:t>
            </a:r>
            <a:r>
              <a:rPr lang="en-US" altLang="en-US" sz="2400" i="1" u="sng" dirty="0" smtClean="0"/>
              <a:t>GAL2</a:t>
            </a:r>
            <a:r>
              <a:rPr lang="en-US" altLang="en-US" sz="2400" u="sng" dirty="0" smtClean="0"/>
              <a:t>, </a:t>
            </a:r>
            <a:r>
              <a:rPr lang="en-US" altLang="en-US" sz="2400" i="1" u="sng" dirty="0" smtClean="0"/>
              <a:t>GAL7</a:t>
            </a:r>
            <a:r>
              <a:rPr lang="en-US" altLang="en-US" sz="2400" u="sng" dirty="0" smtClean="0"/>
              <a:t>, and </a:t>
            </a:r>
            <a:r>
              <a:rPr lang="en-US" altLang="en-US" sz="2400" i="1" u="sng" dirty="0" smtClean="0"/>
              <a:t>GAL10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Together </a:t>
            </a:r>
            <a:r>
              <a:rPr lang="en-US" altLang="en-US" sz="2400" u="sng" dirty="0" smtClean="0"/>
              <a:t>these import and then break down galactose</a:t>
            </a:r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6234151-7FAE-45BB-A734-7CD9454B27E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0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2" y="5060001"/>
            <a:ext cx="8546592" cy="161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Upstream Activator Sequences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Each of the </a:t>
            </a:r>
            <a:r>
              <a:rPr lang="en-US" altLang="en-US" sz="2000" i="1" dirty="0" smtClean="0"/>
              <a:t>GAL</a:t>
            </a:r>
            <a:r>
              <a:rPr lang="en-US" altLang="en-US" sz="2000" dirty="0" smtClean="0"/>
              <a:t> genes has its own promoter </a:t>
            </a:r>
            <a:r>
              <a:rPr lang="en-US" altLang="en-US" sz="2000" dirty="0" smtClean="0"/>
              <a:t>and </a:t>
            </a:r>
            <a:r>
              <a:rPr lang="en-US" altLang="en-US" sz="2000" dirty="0" smtClean="0"/>
              <a:t>similar enhancer elements that are </a:t>
            </a:r>
            <a:r>
              <a:rPr lang="en-US" altLang="en-US" sz="2000" dirty="0" smtClean="0"/>
              <a:t>bound </a:t>
            </a:r>
            <a:r>
              <a:rPr lang="en-US" altLang="en-US" sz="2000" dirty="0" smtClean="0"/>
              <a:t>by a regulatory activator protein, Gal4, encoded by the </a:t>
            </a:r>
            <a:r>
              <a:rPr lang="en-US" altLang="en-US" sz="2000" i="1" dirty="0" smtClean="0"/>
              <a:t>GAL4</a:t>
            </a:r>
            <a:r>
              <a:rPr lang="en-US" altLang="en-US" sz="2000" dirty="0" smtClean="0"/>
              <a:t> gene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enhancer element is called the </a:t>
            </a:r>
            <a:r>
              <a:rPr lang="en-US" altLang="en-US" sz="2000" b="1" dirty="0" smtClean="0"/>
              <a:t>upstream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activator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sequence</a:t>
            </a:r>
            <a:r>
              <a:rPr lang="en-US" altLang="en-US" sz="2000" dirty="0" smtClean="0"/>
              <a:t> (</a:t>
            </a:r>
            <a:r>
              <a:rPr lang="en-US" altLang="en-US" sz="2000" b="1" dirty="0" smtClean="0"/>
              <a:t>UAS</a:t>
            </a:r>
            <a:r>
              <a:rPr lang="en-US" altLang="en-US" sz="2000" dirty="0" smtClean="0"/>
              <a:t>, or </a:t>
            </a:r>
            <a:r>
              <a:rPr lang="en-US" altLang="en-US" sz="2000" b="1" dirty="0" smtClean="0"/>
              <a:t>UAS</a:t>
            </a:r>
            <a:r>
              <a:rPr lang="en-US" altLang="en-US" sz="2000" b="1" baseline="-25000" dirty="0" smtClean="0"/>
              <a:t>G</a:t>
            </a:r>
            <a:r>
              <a:rPr lang="en-US" altLang="en-US" sz="2000" dirty="0" smtClean="0"/>
              <a:t>)</a:t>
            </a:r>
          </a:p>
          <a:p>
            <a:endParaRPr lang="en-US" altLang="en-US" sz="2000" dirty="0" smtClean="0"/>
          </a:p>
          <a:p>
            <a:r>
              <a:rPr lang="en-US" altLang="en-US" sz="2000" u="sng" dirty="0" smtClean="0"/>
              <a:t>Gal4 is continuously present in cells and interacts with the Gal80 protein that binds Gal4 and keeps it inactive when galactose is </a:t>
            </a:r>
            <a:r>
              <a:rPr lang="en-US" altLang="en-US" sz="2000" u="sng" dirty="0"/>
              <a:t>absent. </a:t>
            </a:r>
            <a:r>
              <a:rPr lang="en-US" altLang="en-US" sz="2000" dirty="0"/>
              <a:t>When Gal4 is bound to Gal80, the Gal4 DNA-binding domain is unable to bind UAS</a:t>
            </a:r>
            <a:r>
              <a:rPr lang="en-US" altLang="en-US" sz="2000" baseline="-25000" dirty="0"/>
              <a:t>G</a:t>
            </a:r>
          </a:p>
          <a:p>
            <a:endParaRPr lang="en-US" altLang="en-US" sz="2000" dirty="0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FDDA93E-0B08-452B-8433-CE60EE30713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09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32" y="4584245"/>
            <a:ext cx="6003400" cy="227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Gal4 Function in the Presence of Galactose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When galactose is present, galactose and Gal3, encoded by the GAL3 gene, bind to Gal80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Gal80 releases Gal4, freeing the DNA-binding domain of Gal4 to recognize and bind to the UAS</a:t>
            </a:r>
            <a:r>
              <a:rPr lang="en-US" altLang="en-US" sz="2000" baseline="-25000" dirty="0" smtClean="0"/>
              <a:t>G</a:t>
            </a:r>
            <a:r>
              <a:rPr lang="en-US" altLang="en-US" sz="2000" dirty="0" smtClean="0"/>
              <a:t> sites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transcriptional activation domain then activates transcription of the GAL genes</a:t>
            </a:r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9DBA337-10F1-4967-A905-917B493D8EE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09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6" y="4015702"/>
            <a:ext cx="5974537" cy="284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Gal4 Activation of Transcription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Gal4 binding of UAS</a:t>
            </a:r>
            <a:r>
              <a:rPr lang="en-US" altLang="en-US" baseline="-25000" dirty="0" smtClean="0"/>
              <a:t>G</a:t>
            </a:r>
            <a:r>
              <a:rPr lang="en-US" altLang="en-US" dirty="0" smtClean="0"/>
              <a:t> leads to formation of a </a:t>
            </a:r>
            <a:r>
              <a:rPr lang="en-US" altLang="en-US" dirty="0" err="1" smtClean="0"/>
              <a:t>multiprotein</a:t>
            </a:r>
            <a:r>
              <a:rPr lang="en-US" altLang="en-US" dirty="0" smtClean="0"/>
              <a:t> complex called the </a:t>
            </a:r>
            <a:r>
              <a:rPr lang="en-US" altLang="en-US" b="1" dirty="0" smtClean="0"/>
              <a:t>Mediator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The Mediator is an </a:t>
            </a:r>
            <a:r>
              <a:rPr lang="en-US" altLang="en-US" u="sng" dirty="0" err="1" smtClean="0"/>
              <a:t>enhanceosome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that induces formation of a DNA loop, making contact with the general transcription apparatus at the </a:t>
            </a:r>
            <a:r>
              <a:rPr lang="en-US" altLang="en-US" i="1" dirty="0" smtClean="0"/>
              <a:t>GAL</a:t>
            </a:r>
            <a:r>
              <a:rPr lang="en-US" altLang="en-US" dirty="0" smtClean="0"/>
              <a:t> gene promoters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Transcription of GAL genes is dependent on transcription activation by Gal4/UAS</a:t>
            </a:r>
            <a:r>
              <a:rPr lang="en-US" altLang="en-US" baseline="-25000" dirty="0" smtClean="0"/>
              <a:t>G</a:t>
            </a:r>
            <a:r>
              <a:rPr lang="en-US" altLang="en-US" dirty="0" smtClean="0"/>
              <a:t> binding and subsequent Mediator formation</a:t>
            </a: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68B9D13-CCE5-435A-8935-658B6364A2D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Repressor Proteins and Silencer Sequences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Eukaryotic repressors inhibit transcription through different mechanisms than those seen in bacteria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One mechanism is the binding of repressor proteins to silencer sequences, </a:t>
            </a:r>
            <a:r>
              <a:rPr lang="en-US" altLang="en-US" b="1" dirty="0" smtClean="0"/>
              <a:t>cis-acting regulatory sequences that directly prevent enhancer-mediated transcription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GAL genes utilize such a mechanism; the protein </a:t>
            </a:r>
            <a:r>
              <a:rPr lang="en-US" altLang="en-US" u="sng" dirty="0" smtClean="0"/>
              <a:t>Mig1 is produced in the presence of </a:t>
            </a:r>
            <a:r>
              <a:rPr lang="en-US" altLang="en-US" u="sng" dirty="0" smtClean="0"/>
              <a:t>glucose </a:t>
            </a:r>
            <a:r>
              <a:rPr lang="en-US" altLang="en-US" dirty="0" smtClean="0"/>
              <a:t>(no need to utilize </a:t>
            </a:r>
            <a:r>
              <a:rPr lang="en-US" altLang="en-US" dirty="0" err="1" smtClean="0"/>
              <a:t>galactose</a:t>
            </a:r>
            <a:r>
              <a:rPr lang="en-US" altLang="en-US" dirty="0" smtClean="0"/>
              <a:t>) </a:t>
            </a:r>
            <a:r>
              <a:rPr lang="en-US" altLang="en-US" dirty="0" smtClean="0"/>
              <a:t>and binds silencer sequences upstream of the GAL genes</a:t>
            </a:r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3F2DDA8-6663-407B-9B0F-51A159199E6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1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225040"/>
            <a:ext cx="7632192" cy="24079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15.10 Transcription repression of the yeast </a:t>
            </a:r>
            <a:r>
              <a:rPr lang="en-US" i="1" dirty="0" smtClean="0"/>
              <a:t>GAL1 </a:t>
            </a:r>
            <a:r>
              <a:rPr lang="en-US" dirty="0" smtClean="0"/>
              <a:t>gene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Insulator Sequences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190642" y="1117600"/>
            <a:ext cx="4874725" cy="5260975"/>
          </a:xfrm>
        </p:spPr>
        <p:txBody>
          <a:bodyPr/>
          <a:lstStyle/>
          <a:p>
            <a:r>
              <a:rPr lang="en-US" altLang="en-US" sz="2200" b="1" dirty="0" smtClean="0"/>
              <a:t>Insulator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sequences</a:t>
            </a:r>
            <a:r>
              <a:rPr lang="en-US" altLang="en-US" sz="2200" dirty="0" smtClean="0"/>
              <a:t> are </a:t>
            </a:r>
            <a:r>
              <a:rPr lang="en-US" altLang="en-US" sz="2200" u="sng" dirty="0" smtClean="0"/>
              <a:t>cis-acting sequences located between enhancers and the promoters of genes that need to be protected from the action of the enhancers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>
                <a:solidFill>
                  <a:srgbClr val="FF0000"/>
                </a:solidFill>
              </a:rPr>
              <a:t>Insulators ensure that only the target gene is regulated by the enhancer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Insulators may allow formation of DNA loops that contain the enhancers and their intended target promoters while excluding </a:t>
            </a:r>
            <a:r>
              <a:rPr lang="en-US" altLang="en-US" sz="2200" dirty="0" err="1" smtClean="0"/>
              <a:t>nontarget</a:t>
            </a:r>
            <a:r>
              <a:rPr lang="en-US" altLang="en-US" sz="2200" dirty="0" smtClean="0"/>
              <a:t> genes</a:t>
            </a: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8DFA35E-47F5-405E-B461-ED68B505B19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5_1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420624"/>
            <a:ext cx="3816096" cy="643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15.2 Chromatin Remodeling and Modification Regulates Eukaryotic Transcription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Some regions of the genome are constitutive </a:t>
            </a:r>
            <a:r>
              <a:rPr lang="en-US" altLang="en-US" sz="2400" dirty="0"/>
              <a:t>heterochromatin (tightly packed) 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Other regions switch between </a:t>
            </a:r>
            <a:r>
              <a:rPr lang="en-US" altLang="en-US" sz="2400" dirty="0" err="1" smtClean="0"/>
              <a:t>euchromatin</a:t>
            </a:r>
            <a:r>
              <a:rPr lang="en-US" altLang="en-US" sz="2400" dirty="0" smtClean="0"/>
              <a:t> (lightly packed) </a:t>
            </a:r>
            <a:r>
              <a:rPr lang="en-US" altLang="en-US" sz="2400" dirty="0" smtClean="0"/>
              <a:t>and heterochromatin </a:t>
            </a:r>
            <a:r>
              <a:rPr lang="en-US" altLang="en-US" sz="2400" dirty="0" smtClean="0"/>
              <a:t>(tightly packed) often </a:t>
            </a:r>
            <a:r>
              <a:rPr lang="en-US" altLang="en-US" sz="2400" dirty="0" smtClean="0"/>
              <a:t>based on tissue type or cellular needs during certain times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Position effect variegation (PEV) occurs when the </a:t>
            </a:r>
            <a:r>
              <a:rPr lang="en-US" altLang="en-US" sz="2400" dirty="0" err="1" smtClean="0"/>
              <a:t>euchromatin</a:t>
            </a:r>
            <a:r>
              <a:rPr lang="en-US" altLang="en-US" sz="2400" dirty="0" smtClean="0"/>
              <a:t> is placed near heterochromatin, which spreads into the </a:t>
            </a:r>
            <a:r>
              <a:rPr lang="en-US" altLang="en-US" sz="2400" dirty="0" err="1" smtClean="0"/>
              <a:t>euchromatin</a:t>
            </a:r>
            <a:r>
              <a:rPr lang="en-US" altLang="en-US" sz="2400" dirty="0" smtClean="0"/>
              <a:t>, silencing </a:t>
            </a:r>
            <a:r>
              <a:rPr lang="en-US" altLang="en-US" sz="2400" dirty="0"/>
              <a:t>genes. PEV is widespread in eukaryotic genomes; several genes and proteins are important in establishing and maintaining chromatin structures associated with control of gene expression</a:t>
            </a:r>
          </a:p>
          <a:p>
            <a:endParaRPr lang="en-US" altLang="en-US" sz="2400" dirty="0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8338766-B43F-45E0-BF62-D5F1C66BC72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smtClean="0"/>
              <a:t>15.1 Cis-Acting Regulatory Sequences Bind Trans-Acting Regulatory Proteins to Control Eukaryotic Transcription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5CEF5FF-8C5E-40E7-ADDE-87F90771B4D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8775700" cy="5260975"/>
          </a:xfrm>
        </p:spPr>
        <p:txBody>
          <a:bodyPr/>
          <a:lstStyle/>
          <a:p>
            <a:r>
              <a:rPr lang="en-US" altLang="en-US" dirty="0" smtClean="0"/>
              <a:t>DNA–protein interactions in eukaryotes follow a similar scheme to those in bacteria</a:t>
            </a:r>
          </a:p>
          <a:p>
            <a:r>
              <a:rPr lang="en-US" altLang="en-US" b="1" i="1" dirty="0" smtClean="0"/>
              <a:t>Activator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proteins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bind regulatory sequences to stimulate transcription</a:t>
            </a:r>
          </a:p>
          <a:p>
            <a:r>
              <a:rPr lang="en-US" altLang="en-US" b="1" i="1" dirty="0" smtClean="0"/>
              <a:t>Repressor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proteins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bind other sequences to hinder transcription</a:t>
            </a:r>
          </a:p>
          <a:p>
            <a:r>
              <a:rPr lang="en-US" altLang="en-US" dirty="0" smtClean="0"/>
              <a:t>The regulatory proteins are found in large complexes in eukaryotes, unlike in bacteria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Heterochromatin and </a:t>
            </a:r>
            <a:r>
              <a:rPr lang="en-US" altLang="en-US" dirty="0" smtClean="0"/>
              <a:t>PEV and eye color in flies (see PPT lesson3)</a:t>
            </a:r>
            <a:endParaRPr lang="en-US" altLang="en-US" dirty="0" smtClean="0"/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u="sng" dirty="0" smtClean="0"/>
              <a:t>The stopping point of heterochromatic spread determines whether or not the relocated eye color gene will be expressed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the eye color gene remains </a:t>
            </a:r>
            <a:r>
              <a:rPr lang="en-US" altLang="en-US" dirty="0" err="1" smtClean="0"/>
              <a:t>euchromatic</a:t>
            </a:r>
            <a:r>
              <a:rPr lang="en-US" altLang="en-US" dirty="0" smtClean="0"/>
              <a:t>, it is expressed; if the gene is compacted into heterochromatin, it is not expressed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flies with the wild-type (red eye color) allele, some eye cells will have an active eye color gene; others an inactive one (resulting in no color), giving a speckled appearance</a:t>
            </a:r>
          </a:p>
        </p:txBody>
      </p:sp>
      <p:sp>
        <p:nvSpPr>
          <p:cNvPr id="132100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5657F03-58AC-43AA-BC0C-390FE56D2D30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0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_1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82828"/>
            <a:ext cx="8546592" cy="62118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25" y="109523"/>
            <a:ext cx="8775700" cy="82232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Position effect variegation </a:t>
            </a:r>
            <a:r>
              <a:rPr lang="en-US" sz="1800" dirty="0">
                <a:solidFill>
                  <a:srgbClr val="000000"/>
                </a:solidFill>
              </a:rPr>
              <a:t>of eye </a:t>
            </a:r>
            <a:r>
              <a:rPr lang="en-US" sz="1800" dirty="0" smtClean="0">
                <a:solidFill>
                  <a:srgbClr val="000000"/>
                </a:solidFill>
              </a:rPr>
              <a:t>color in </a:t>
            </a:r>
            <a:r>
              <a:rPr lang="en-US" sz="1800" i="1" dirty="0">
                <a:solidFill>
                  <a:srgbClr val="000000"/>
                </a:solidFill>
              </a:rPr>
              <a:t>Drosophila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65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1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Chromatin modification</a:t>
            </a:r>
            <a:endParaRPr lang="en-US" altLang="en-US" dirty="0" smtClean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 genes produce proteins that make </a:t>
            </a:r>
            <a:r>
              <a:rPr lang="en-US" altLang="en-US" b="1" dirty="0" smtClean="0"/>
              <a:t>epigenetic “marks” </a:t>
            </a:r>
            <a:r>
              <a:rPr lang="en-US" altLang="en-US" dirty="0" smtClean="0"/>
              <a:t>on histone proteins; these involve </a:t>
            </a:r>
            <a:r>
              <a:rPr lang="en-US" altLang="en-US" b="1" dirty="0" smtClean="0"/>
              <a:t>attachment and detachment of </a:t>
            </a:r>
            <a:r>
              <a:rPr lang="en-US" altLang="en-US" b="1" u="sng" dirty="0" smtClean="0"/>
              <a:t>methyl</a:t>
            </a:r>
            <a:r>
              <a:rPr lang="en-US" altLang="en-US" b="1" dirty="0" smtClean="0"/>
              <a:t>, </a:t>
            </a:r>
            <a:r>
              <a:rPr lang="en-US" altLang="en-US" b="1" u="sng" dirty="0" smtClean="0"/>
              <a:t>acetyl</a:t>
            </a:r>
            <a:r>
              <a:rPr lang="en-US" altLang="en-US" b="1" dirty="0" smtClean="0"/>
              <a:t>, and </a:t>
            </a:r>
            <a:r>
              <a:rPr lang="en-US" altLang="en-US" b="1" u="sng" dirty="0" err="1" smtClean="0"/>
              <a:t>phosphoryl</a:t>
            </a:r>
            <a:r>
              <a:rPr lang="en-US" altLang="en-US" b="1" u="sng" dirty="0" smtClean="0"/>
              <a:t> groups </a:t>
            </a:r>
            <a:r>
              <a:rPr lang="en-US" altLang="en-US" b="1" dirty="0" smtClean="0"/>
              <a:t>to histones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Chromatin remodeling </a:t>
            </a:r>
            <a:r>
              <a:rPr lang="en-US" altLang="en-US" dirty="0" smtClean="0"/>
              <a:t>control gene </a:t>
            </a:r>
            <a:r>
              <a:rPr lang="en-US" altLang="en-US" dirty="0" smtClean="0"/>
              <a:t>expression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Epigenetic modification patterns of histones may be passed through generations of cells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F7F8798-8AEA-4274-B77D-63C43FB8D09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Epigenetic Heritability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Mechanisms controlling differential chromatin states produce patterns of gene expression in different cells </a:t>
            </a:r>
            <a:r>
              <a:rPr lang="en-US" dirty="0" smtClean="0"/>
              <a:t>(needed </a:t>
            </a:r>
            <a:r>
              <a:rPr lang="en-US" dirty="0" smtClean="0"/>
              <a:t>for growth and development of the </a:t>
            </a:r>
            <a:r>
              <a:rPr lang="en-US" dirty="0" smtClean="0"/>
              <a:t>organism)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cells in the body contain the same genetic information; differences in morphology and function result from differential gene expression</a:t>
            </a:r>
          </a:p>
          <a:p>
            <a:endParaRPr lang="en-US" dirty="0" smtClean="0"/>
          </a:p>
          <a:p>
            <a:r>
              <a:rPr lang="en-US" dirty="0" smtClean="0"/>
              <a:t>Differences between somatic cells are </a:t>
            </a:r>
            <a:r>
              <a:rPr lang="en-US" b="1" dirty="0" smtClean="0"/>
              <a:t>epigenetic</a:t>
            </a:r>
            <a:r>
              <a:rPr lang="en-US" dirty="0" smtClean="0"/>
              <a:t>, resulting from different chromatin states, affecting gene transcription</a:t>
            </a:r>
            <a:endParaRPr lang="en-US" dirty="0"/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4BA2FEC-0389-4990-9560-0C9582B0041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1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Epigenetic Heritability (continued)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Epigenetic patterns are </a:t>
            </a:r>
            <a:r>
              <a:rPr lang="en-US" altLang="en-US" u="sng" dirty="0" smtClean="0"/>
              <a:t>often heritable through mitosis from one generation of cells to the next</a:t>
            </a:r>
            <a:r>
              <a:rPr lang="en-US" altLang="en-US" dirty="0" smtClean="0"/>
              <a:t>, so that daughter cells have the same patterns of gene expression as the parent cells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Epigenetic differences </a:t>
            </a:r>
            <a:r>
              <a:rPr lang="en-US" altLang="en-US" u="sng" dirty="0" smtClean="0"/>
              <a:t>may also be heritable from one generation of organism to the next </a:t>
            </a:r>
            <a:r>
              <a:rPr lang="en-US" altLang="en-US" dirty="0" smtClean="0"/>
              <a:t>through meiosis—there is some evidence of this</a:t>
            </a:r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1614C22-76DB-4058-B9A7-BEC803AAC43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Five Important Features of Epigenetic Modification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Epigenetic modification patterns alter chromatin structure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They are transmissible during cell </a:t>
            </a:r>
            <a:r>
              <a:rPr lang="en-US" altLang="en-US" dirty="0" smtClean="0"/>
              <a:t>division or between generations</a:t>
            </a: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They are reversible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They are directly associated with gene transcription</a:t>
            </a:r>
          </a:p>
          <a:p>
            <a:pPr marL="539750" indent="-51435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u="sng" dirty="0" smtClean="0"/>
              <a:t>They </a:t>
            </a:r>
            <a:r>
              <a:rPr lang="en-US" altLang="en-US" i="1" u="sng" dirty="0" smtClean="0"/>
              <a:t>do</a:t>
            </a:r>
            <a:r>
              <a:rPr lang="en-US" altLang="en-US" u="sng" dirty="0" smtClean="0"/>
              <a:t> </a:t>
            </a:r>
            <a:r>
              <a:rPr lang="en-US" altLang="en-US" i="1" u="sng" dirty="0" smtClean="0"/>
              <a:t>not</a:t>
            </a:r>
            <a:r>
              <a:rPr lang="en-US" altLang="en-US" u="sng" dirty="0" smtClean="0"/>
              <a:t> alter DNA sequence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55DB9DC-3EF6-4977-91D3-759726C8B7B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Modifications of Chromatin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Chromatin</a:t>
            </a:r>
            <a:r>
              <a:rPr lang="en-US" dirty="0" smtClean="0"/>
              <a:t> </a:t>
            </a:r>
            <a:r>
              <a:rPr lang="en-US" b="1" dirty="0" smtClean="0"/>
              <a:t>modifier</a:t>
            </a:r>
            <a:r>
              <a:rPr lang="en-US" dirty="0" smtClean="0"/>
              <a:t> proteins chemically alter histone proteins in the nucleosomes by adding or removing chemical groups</a:t>
            </a:r>
          </a:p>
          <a:p>
            <a:endParaRPr lang="en-US" dirty="0" smtClean="0"/>
          </a:p>
          <a:p>
            <a:r>
              <a:rPr lang="en-US" dirty="0" smtClean="0"/>
              <a:t>The modifications alter the strength of the nucleosome-DNA associations, and can cause chromatin structure to relax, forming open promoters, or to condense, leading to closed promoter structures</a:t>
            </a:r>
          </a:p>
          <a:p>
            <a:endParaRPr lang="en-US" dirty="0" smtClean="0"/>
          </a:p>
          <a:p>
            <a:r>
              <a:rPr lang="en-US" dirty="0" smtClean="0"/>
              <a:t>Principal chemical modifications are </a:t>
            </a:r>
            <a:r>
              <a:rPr lang="en-US" b="1" dirty="0" smtClean="0"/>
              <a:t>addition and removal of </a:t>
            </a:r>
            <a:r>
              <a:rPr lang="en-US" b="1" dirty="0" smtClean="0">
                <a:solidFill>
                  <a:srgbClr val="FF0000"/>
                </a:solidFill>
              </a:rPr>
              <a:t>acetyl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methyl</a:t>
            </a:r>
            <a:r>
              <a:rPr lang="en-US" b="1" dirty="0" smtClean="0"/>
              <a:t> groups</a:t>
            </a:r>
            <a:endParaRPr lang="en-US" b="1" dirty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C5BD40C-38B7-4B74-9A10-33BCD043EED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Histone Acetylation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Histone</a:t>
            </a:r>
            <a:r>
              <a:rPr lang="en-US" dirty="0" smtClean="0"/>
              <a:t> </a:t>
            </a:r>
            <a:r>
              <a:rPr lang="en-US" b="1" dirty="0" err="1" smtClean="0"/>
              <a:t>acetyltransferases</a:t>
            </a:r>
            <a:r>
              <a:rPr lang="en-US" dirty="0" smtClean="0"/>
              <a:t> (</a:t>
            </a:r>
            <a:r>
              <a:rPr lang="en-US" b="1" dirty="0" smtClean="0"/>
              <a:t>HATs</a:t>
            </a:r>
            <a:r>
              <a:rPr lang="en-US" dirty="0" smtClean="0"/>
              <a:t>) are recruited by activators and add </a:t>
            </a:r>
            <a:r>
              <a:rPr lang="en-US" b="1" dirty="0" smtClean="0">
                <a:solidFill>
                  <a:srgbClr val="FF0000"/>
                </a:solidFill>
              </a:rPr>
              <a:t>acetyl (COCH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 groups</a:t>
            </a:r>
            <a:r>
              <a:rPr lang="en-US" dirty="0" smtClean="0"/>
              <a:t>; these act as </a:t>
            </a:r>
            <a:r>
              <a:rPr lang="en-US" dirty="0" smtClean="0"/>
              <a:t>writers.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</a:t>
            </a:r>
            <a:r>
              <a:rPr lang="en-US" b="1" dirty="0" smtClean="0">
                <a:solidFill>
                  <a:srgbClr val="FF0000"/>
                </a:solidFill>
              </a:rPr>
              <a:t>acetylation </a:t>
            </a:r>
            <a:r>
              <a:rPr lang="en-US" b="1" dirty="0" err="1" smtClean="0">
                <a:solidFill>
                  <a:srgbClr val="FF0000"/>
                </a:solidFill>
              </a:rPr>
              <a:t>relaxe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histone/DNA </a:t>
            </a:r>
            <a:r>
              <a:rPr lang="en-US" b="1" dirty="0" smtClean="0">
                <a:solidFill>
                  <a:srgbClr val="FF0000"/>
                </a:solidFill>
              </a:rPr>
              <a:t>interaction</a:t>
            </a:r>
            <a:r>
              <a:rPr lang="en-US" b="1" dirty="0" smtClean="0"/>
              <a:t>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Acetyl groups are removed by </a:t>
            </a:r>
            <a:r>
              <a:rPr lang="en-US" b="1" dirty="0" smtClean="0"/>
              <a:t>histone</a:t>
            </a:r>
            <a:r>
              <a:rPr lang="en-US" dirty="0" smtClean="0"/>
              <a:t> </a:t>
            </a:r>
            <a:r>
              <a:rPr lang="en-US" b="1" dirty="0" err="1" smtClean="0"/>
              <a:t>deacetylases</a:t>
            </a:r>
            <a:r>
              <a:rPr lang="en-US" dirty="0" smtClean="0"/>
              <a:t> (</a:t>
            </a:r>
            <a:r>
              <a:rPr lang="en-US" b="1" dirty="0" smtClean="0"/>
              <a:t>HDACs</a:t>
            </a:r>
            <a:r>
              <a:rPr lang="en-US" dirty="0" smtClean="0"/>
              <a:t>), which are recruited by repressors; these act as erasers</a:t>
            </a:r>
            <a:endParaRPr lang="en-US" dirty="0"/>
          </a:p>
        </p:txBody>
      </p:sp>
      <p:sp>
        <p:nvSpPr>
          <p:cNvPr id="1341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7579548-4B4A-4BAE-AB3C-8FC8F126E51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8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Histone Methylation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Methyl (CH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b="1" dirty="0" smtClean="0">
                <a:solidFill>
                  <a:srgbClr val="FF0000"/>
                </a:solidFill>
              </a:rPr>
              <a:t>) groups </a:t>
            </a:r>
            <a:r>
              <a:rPr lang="en-US" altLang="en-US" dirty="0" smtClean="0"/>
              <a:t>are added to N-terminal histone tails by </a:t>
            </a:r>
            <a:r>
              <a:rPr lang="en-US" altLang="en-US" b="1" dirty="0" smtClean="0"/>
              <a:t>histone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methyltransferases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HMTs</a:t>
            </a:r>
            <a:r>
              <a:rPr lang="en-US" altLang="en-US" dirty="0" smtClean="0"/>
              <a:t>); these act as </a:t>
            </a:r>
            <a:r>
              <a:rPr lang="en-US" altLang="en-US" dirty="0" smtClean="0"/>
              <a:t>writers. </a:t>
            </a:r>
            <a:r>
              <a:rPr lang="en-US" altLang="en-US" b="1" dirty="0" smtClean="0">
                <a:solidFill>
                  <a:srgbClr val="FF0000"/>
                </a:solidFill>
              </a:rPr>
              <a:t>Methylation </a:t>
            </a:r>
            <a:r>
              <a:rPr lang="en-US" altLang="en-US" b="1" dirty="0" smtClean="0">
                <a:solidFill>
                  <a:srgbClr val="FF0000"/>
                </a:solidFill>
              </a:rPr>
              <a:t>plays a role in converting open chromatin to closed </a:t>
            </a:r>
            <a:r>
              <a:rPr lang="en-US" altLang="en-US" b="1" dirty="0" smtClean="0">
                <a:solidFill>
                  <a:srgbClr val="FF0000"/>
                </a:solidFill>
              </a:rPr>
              <a:t>chromatin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 err="1" smtClean="0"/>
              <a:t>Demethylation</a:t>
            </a:r>
            <a:r>
              <a:rPr lang="en-US" altLang="en-US" dirty="0" smtClean="0"/>
              <a:t> is carried out by </a:t>
            </a:r>
            <a:r>
              <a:rPr lang="en-US" altLang="en-US" b="1" dirty="0" smtClean="0"/>
              <a:t>histone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demethylases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HDMTs</a:t>
            </a:r>
            <a:r>
              <a:rPr lang="en-US" altLang="en-US" dirty="0" smtClean="0"/>
              <a:t>); these act as erasers</a:t>
            </a:r>
          </a:p>
        </p:txBody>
      </p:sp>
      <p:sp>
        <p:nvSpPr>
          <p:cNvPr id="1382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6E91B05-3B6A-43B2-80CD-5E87E0FE677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Writers, Erasers and Readers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4387100" cy="5260975"/>
          </a:xfrm>
        </p:spPr>
        <p:txBody>
          <a:bodyPr/>
          <a:lstStyle/>
          <a:p>
            <a:r>
              <a:rPr lang="en-US" altLang="en-US" sz="2000" b="1" dirty="0" smtClean="0"/>
              <a:t>“Writer” </a:t>
            </a:r>
            <a:r>
              <a:rPr lang="en-US" altLang="en-US" sz="2000" dirty="0" smtClean="0"/>
              <a:t>enzymes </a:t>
            </a:r>
            <a:r>
              <a:rPr lang="en-US" altLang="en-US" sz="2000" u="sng" dirty="0" smtClean="0"/>
              <a:t>add chemical groups </a:t>
            </a:r>
            <a:r>
              <a:rPr lang="en-US" altLang="en-US" sz="2000" dirty="0" smtClean="0"/>
              <a:t>to chromatin; </a:t>
            </a:r>
            <a:endParaRPr lang="en-US" altLang="en-US" sz="2000" dirty="0" smtClean="0"/>
          </a:p>
          <a:p>
            <a:r>
              <a:rPr lang="en-US" altLang="en-US" sz="2000" b="1" dirty="0" smtClean="0"/>
              <a:t>“</a:t>
            </a:r>
            <a:r>
              <a:rPr lang="en-US" altLang="en-US" sz="2000" b="1" dirty="0" smtClean="0"/>
              <a:t>eraser” </a:t>
            </a:r>
            <a:r>
              <a:rPr lang="en-US" altLang="en-US" sz="2000" dirty="0" smtClean="0"/>
              <a:t>enzymes </a:t>
            </a:r>
            <a:r>
              <a:rPr lang="en-US" altLang="en-US" sz="2000" u="sng" dirty="0" smtClean="0"/>
              <a:t>remove groups </a:t>
            </a:r>
            <a:r>
              <a:rPr lang="en-US" altLang="en-US" sz="2000" dirty="0" smtClean="0"/>
              <a:t>from </a:t>
            </a:r>
            <a:r>
              <a:rPr lang="en-US" altLang="en-US" sz="2000" dirty="0" smtClean="0"/>
              <a:t>chromatin</a:t>
            </a:r>
          </a:p>
          <a:p>
            <a:r>
              <a:rPr lang="en-US" altLang="en-US" sz="2000" b="1" dirty="0"/>
              <a:t>“readers” </a:t>
            </a:r>
            <a:r>
              <a:rPr lang="en-US" altLang="en-US" sz="2000" dirty="0"/>
              <a:t>proteins </a:t>
            </a:r>
            <a:r>
              <a:rPr lang="en-US" altLang="en-US" sz="2000" u="sng" dirty="0"/>
              <a:t>recognize modified histones </a:t>
            </a:r>
            <a:r>
              <a:rPr lang="en-US" altLang="en-US" sz="2000" dirty="0"/>
              <a:t>are</a:t>
            </a:r>
            <a:endParaRPr lang="en-US" altLang="en-US" sz="2000" b="1" dirty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Writers and erasers are recruited to specific chromatin locations with DNA binding proteins attached to modify histone </a:t>
            </a:r>
            <a:r>
              <a:rPr lang="en-US" altLang="en-US" sz="2000" dirty="0" smtClean="0"/>
              <a:t>tails</a:t>
            </a:r>
            <a:endParaRPr lang="en-US" altLang="en-US" sz="2000" dirty="0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3A42D6C-67F4-42CF-B9AD-D894B2BE6B5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1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76" y="1183285"/>
            <a:ext cx="4511724" cy="49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48640"/>
            <a:ext cx="8546592" cy="57607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15.1 An overview of gene regulation mechanisms in eukaryotes.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Mechanisms by Which Proteins Access Target DNA Sequences</a:t>
            </a:r>
            <a:endParaRPr lang="en-US" altLang="en-US" dirty="0" smtClean="0"/>
          </a:p>
        </p:txBody>
      </p:sp>
      <p:sp>
        <p:nvSpPr>
          <p:cNvPr id="892931" name="Content Placeholder 2"/>
          <p:cNvSpPr>
            <a:spLocks noGrp="1"/>
          </p:cNvSpPr>
          <p:nvPr>
            <p:ph idx="1"/>
          </p:nvPr>
        </p:nvSpPr>
        <p:spPr>
          <a:xfrm>
            <a:off x="190643" y="843430"/>
            <a:ext cx="8775700" cy="5260975"/>
          </a:xfrm>
        </p:spPr>
        <p:txBody>
          <a:bodyPr/>
          <a:lstStyle/>
          <a:p>
            <a:pPr marL="2540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are three basic mechanisms by which trans-acting proteins access target DNA </a:t>
            </a:r>
            <a:r>
              <a:rPr lang="en-US" sz="2400" dirty="0" smtClean="0"/>
              <a:t>sequences:</a:t>
            </a:r>
          </a:p>
          <a:p>
            <a:pPr marL="482600" indent="-457200">
              <a:buAutoNum type="arabicParenR"/>
            </a:pPr>
            <a:r>
              <a:rPr lang="en-US" sz="2200" dirty="0" smtClean="0"/>
              <a:t>some </a:t>
            </a:r>
            <a:r>
              <a:rPr lang="en-US" sz="2200" b="1" dirty="0" smtClean="0"/>
              <a:t>regulatory sequences are not tightly bound by histones</a:t>
            </a:r>
            <a:r>
              <a:rPr lang="en-US" sz="2200" dirty="0" smtClean="0"/>
              <a:t>, so that regulatory proteins can easily access the DNA </a:t>
            </a:r>
            <a:r>
              <a:rPr lang="en-US" sz="2200" dirty="0" smtClean="0"/>
              <a:t>sequences</a:t>
            </a:r>
          </a:p>
          <a:p>
            <a:pPr marL="482600" indent="-457200">
              <a:buAutoNum type="arabicParenR"/>
            </a:pPr>
            <a:r>
              <a:rPr lang="en-US" altLang="en-US" sz="2200" dirty="0" smtClean="0"/>
              <a:t>proteins </a:t>
            </a:r>
            <a:r>
              <a:rPr lang="en-US" altLang="en-US" sz="2200" dirty="0"/>
              <a:t>called </a:t>
            </a:r>
            <a:r>
              <a:rPr lang="en-US" altLang="en-US" sz="2200" b="1" i="1" dirty="0"/>
              <a:t>chromatin</a:t>
            </a:r>
            <a:r>
              <a:rPr lang="en-US" altLang="en-US" sz="2200" b="1" dirty="0"/>
              <a:t> </a:t>
            </a:r>
            <a:r>
              <a:rPr lang="en-US" altLang="en-US" sz="2200" b="1" i="1" dirty="0"/>
              <a:t>remodelers</a:t>
            </a:r>
            <a:r>
              <a:rPr lang="en-US" altLang="en-US" sz="2200" b="1" dirty="0"/>
              <a:t> </a:t>
            </a:r>
            <a:r>
              <a:rPr lang="en-US" altLang="en-US" sz="2200" dirty="0"/>
              <a:t>change the distribution or composition of </a:t>
            </a:r>
            <a:r>
              <a:rPr lang="en-US" altLang="en-US" sz="2200" dirty="0" smtClean="0"/>
              <a:t>histones</a:t>
            </a:r>
          </a:p>
          <a:p>
            <a:pPr marL="482600" indent="-457200">
              <a:buAutoNum type="arabicParenR"/>
            </a:pPr>
            <a:r>
              <a:rPr lang="en-US" altLang="en-US" sz="2200" dirty="0" smtClean="0"/>
              <a:t>proteins </a:t>
            </a:r>
            <a:r>
              <a:rPr lang="en-US" altLang="en-US" sz="2200" dirty="0"/>
              <a:t>called </a:t>
            </a:r>
            <a:r>
              <a:rPr lang="en-US" altLang="en-US" sz="2200" b="1" i="1" dirty="0"/>
              <a:t>chromatin</a:t>
            </a:r>
            <a:r>
              <a:rPr lang="en-US" altLang="en-US" sz="2200" b="1" dirty="0"/>
              <a:t> </a:t>
            </a:r>
            <a:r>
              <a:rPr lang="en-US" altLang="en-US" sz="2200" b="1" i="1" dirty="0"/>
              <a:t>modifiers</a:t>
            </a:r>
            <a:r>
              <a:rPr lang="en-US" altLang="en-US" sz="2200" b="1" dirty="0"/>
              <a:t> </a:t>
            </a:r>
            <a:r>
              <a:rPr lang="en-US" altLang="en-US" sz="2200" dirty="0"/>
              <a:t>can enzymatically modify histones by adding or removing acetyl or methyl groups to particular lysine residues</a:t>
            </a:r>
          </a:p>
          <a:p>
            <a:pPr marL="482600" indent="-457200">
              <a:buAutoNum type="arabicParenR"/>
            </a:pPr>
            <a:endParaRPr lang="en-US" sz="2400" dirty="0" smtClean="0"/>
          </a:p>
          <a:p>
            <a:r>
              <a:rPr lang="en-US" altLang="en-US" sz="2400" b="1" i="1" dirty="0"/>
              <a:t>Open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promoters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</a:t>
            </a:r>
            <a:r>
              <a:rPr lang="en-US" altLang="en-US" sz="2400" b="1" i="1" dirty="0"/>
              <a:t>covered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promoters</a:t>
            </a:r>
            <a:r>
              <a:rPr lang="en-US" altLang="en-US" sz="2400" b="1" dirty="0"/>
              <a:t> </a:t>
            </a:r>
            <a:r>
              <a:rPr lang="en-US" altLang="en-US" sz="2400" dirty="0"/>
              <a:t>are two states at opposite ends of a continuum of nucleosome interaction with regulatory DNA sequences</a:t>
            </a:r>
          </a:p>
          <a:p>
            <a:endParaRPr lang="en-US" sz="2400" dirty="0"/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3102734-A3F1-427D-A7ED-80E3119D1E1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 Promoters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-3" y="1059880"/>
            <a:ext cx="9144003" cy="5260975"/>
          </a:xfrm>
        </p:spPr>
        <p:txBody>
          <a:bodyPr/>
          <a:lstStyle/>
          <a:p>
            <a:r>
              <a:rPr lang="en-US" altLang="en-US" sz="2000" b="1" dirty="0"/>
              <a:t>Open</a:t>
            </a:r>
            <a:r>
              <a:rPr lang="en-US" altLang="en-US" sz="2000" dirty="0"/>
              <a:t> </a:t>
            </a:r>
            <a:r>
              <a:rPr lang="en-US" altLang="en-US" sz="2000" b="1" dirty="0"/>
              <a:t>promoters</a:t>
            </a:r>
            <a:r>
              <a:rPr lang="en-US" altLang="en-US" sz="2000" dirty="0"/>
              <a:t> cause genes to be constitutively expressed; they have a </a:t>
            </a:r>
            <a:r>
              <a:rPr lang="en-US" altLang="en-US" sz="2000" b="1" dirty="0"/>
              <a:t>nucleosome-depleted</a:t>
            </a:r>
            <a:r>
              <a:rPr lang="en-US" altLang="en-US" sz="2000" dirty="0"/>
              <a:t> </a:t>
            </a:r>
            <a:r>
              <a:rPr lang="en-US" altLang="en-US" sz="2000" b="1" dirty="0"/>
              <a:t>region</a:t>
            </a:r>
            <a:r>
              <a:rPr lang="en-US" altLang="en-US" sz="2000" dirty="0"/>
              <a:t> (</a:t>
            </a:r>
            <a:r>
              <a:rPr lang="en-US" altLang="en-US" sz="2000" b="1" dirty="0"/>
              <a:t>NDR</a:t>
            </a:r>
            <a:r>
              <a:rPr lang="en-US" altLang="en-US" sz="2000" dirty="0"/>
              <a:t>) of 100–150 </a:t>
            </a:r>
            <a:r>
              <a:rPr lang="en-US" altLang="en-US" sz="2000" dirty="0" err="1"/>
              <a:t>bp</a:t>
            </a:r>
            <a:r>
              <a:rPr lang="en-US" altLang="en-US" sz="2000" dirty="0"/>
              <a:t> immediately upstream of the transcription start site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These promoters usually do not have a TATA box, but instead have a poly A/T </a:t>
            </a:r>
            <a:r>
              <a:rPr lang="en-US" altLang="en-US" sz="2000" dirty="0" smtClean="0"/>
              <a:t>tract that </a:t>
            </a:r>
            <a:r>
              <a:rPr lang="en-US" altLang="en-US" sz="2000" dirty="0" smtClean="0"/>
              <a:t>contains </a:t>
            </a:r>
            <a:r>
              <a:rPr lang="en-US" altLang="en-US" sz="2000" dirty="0" smtClean="0"/>
              <a:t>binding sequences (BS) that attract transcriptional activators (ACT</a:t>
            </a:r>
            <a:r>
              <a:rPr lang="en-US" altLang="en-US" sz="2000" dirty="0" smtClean="0"/>
              <a:t>). The </a:t>
            </a:r>
            <a:r>
              <a:rPr lang="en-US" altLang="en-US" sz="2000" dirty="0" smtClean="0"/>
              <a:t>binding region is flanked by sequences that help position one nucleosome upstream and one downstream (called the </a:t>
            </a:r>
            <a:r>
              <a:rPr lang="en-US" altLang="en-US" sz="2000" dirty="0" smtClean="0">
                <a:sym typeface="Symbol" panose="05050102010706020507" pitchFamily="18" charset="2"/>
              </a:rPr>
              <a:t></a:t>
            </a:r>
            <a:r>
              <a:rPr lang="en-US" altLang="en-US" sz="2000" dirty="0" smtClean="0"/>
              <a:t>1 nucleosome) of the NDR</a:t>
            </a:r>
          </a:p>
          <a:p>
            <a:pPr marL="25400" indent="0">
              <a:buNone/>
            </a:pPr>
            <a:endParaRPr lang="en-US" altLang="en-US" sz="2000" dirty="0" smtClean="0"/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A50BED2-5E4F-4B07-A1B8-964D326F380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14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5" y="4188414"/>
            <a:ext cx="6814903" cy="266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Covered Promoters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4257218" cy="5260975"/>
          </a:xfrm>
        </p:spPr>
        <p:txBody>
          <a:bodyPr/>
          <a:lstStyle/>
          <a:p>
            <a:r>
              <a:rPr lang="en-US" altLang="en-US" sz="2200" b="1" dirty="0" smtClean="0"/>
              <a:t>Covered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promoters</a:t>
            </a:r>
            <a:r>
              <a:rPr lang="en-US" altLang="en-US" sz="2200" dirty="0" smtClean="0"/>
              <a:t> characterize genes whose transcription is regulated; transcription is blocked until nucleosomes are displaced or removed from the promoter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These promoters generally contain TATA boxes and other transcription-factor binding sequences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There is active competition between nucleosomes and transcription factors for binding</a:t>
            </a:r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D2DD29-68A3-4B15-B504-57877B11206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14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68" y="1385308"/>
            <a:ext cx="5002232" cy="484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Mechanisms of Chromatin Remodeling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Chromatin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remodeling</a:t>
            </a:r>
            <a:r>
              <a:rPr lang="en-US" altLang="en-US" sz="2400" dirty="0" smtClean="0"/>
              <a:t> refers to modifications that reposition nucleosomes so as to open or close promoters and other regulatory </a:t>
            </a:r>
            <a:r>
              <a:rPr lang="en-US" altLang="en-US" sz="2400" dirty="0" smtClean="0"/>
              <a:t>sequences. These depends on the condensation of chromatin.</a:t>
            </a:r>
            <a:endParaRPr lang="en-US" altLang="en-US" sz="2400" dirty="0" smtClean="0"/>
          </a:p>
          <a:p>
            <a:pPr marL="25400" indent="0">
              <a:buNone/>
            </a:pPr>
            <a:r>
              <a:rPr lang="en-US" altLang="en-US" sz="2000" b="1" dirty="0" smtClean="0"/>
              <a:t>	Open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chromatin</a:t>
            </a:r>
            <a:r>
              <a:rPr lang="en-US" altLang="en-US" sz="2000" dirty="0" smtClean="0"/>
              <a:t> has a relaxed association between DNA and </a:t>
            </a:r>
            <a:r>
              <a:rPr lang="en-US" altLang="en-US" sz="2000" dirty="0" smtClean="0"/>
              <a:t>	nucleosomes</a:t>
            </a:r>
            <a:r>
              <a:rPr lang="en-US" altLang="en-US" sz="2000" dirty="0" smtClean="0"/>
              <a:t>, and allows for access by regulatory proteins</a:t>
            </a:r>
          </a:p>
          <a:p>
            <a:endParaRPr lang="en-US" altLang="en-US" sz="2000" dirty="0" smtClean="0"/>
          </a:p>
          <a:p>
            <a:pPr marL="25400" indent="0">
              <a:buNone/>
            </a:pPr>
            <a:r>
              <a:rPr lang="en-US" altLang="en-US" sz="2000" b="1" dirty="0" smtClean="0"/>
              <a:t>	Closed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chromatin</a:t>
            </a:r>
            <a:r>
              <a:rPr lang="en-US" altLang="en-US" sz="2000" dirty="0" smtClean="0"/>
              <a:t> is produced by modifications that cause </a:t>
            </a:r>
            <a:r>
              <a:rPr lang="en-US" altLang="en-US" sz="2000" dirty="0" smtClean="0"/>
              <a:t>	regulatory </a:t>
            </a:r>
            <a:r>
              <a:rPr lang="en-US" altLang="en-US" sz="2000" dirty="0" smtClean="0"/>
              <a:t>sites to be covered by nucleosomes, restricting access by </a:t>
            </a:r>
            <a:r>
              <a:rPr lang="en-US" altLang="en-US" sz="2000" dirty="0" smtClean="0"/>
              <a:t>	regulatory proteins</a:t>
            </a:r>
          </a:p>
          <a:p>
            <a:endParaRPr lang="en-US" altLang="en-US" sz="2000" dirty="0" smtClean="0"/>
          </a:p>
          <a:p>
            <a:r>
              <a:rPr lang="en-US" altLang="en-US" sz="2400" b="1" dirty="0" smtClean="0"/>
              <a:t>Two example on how to change chromatin condensation are: 1) presence of </a:t>
            </a:r>
            <a:r>
              <a:rPr lang="en-US" altLang="en-US" sz="2400" b="1" dirty="0" err="1" smtClean="0"/>
              <a:t>DNase</a:t>
            </a:r>
            <a:r>
              <a:rPr lang="en-US" altLang="en-US" sz="2400" dirty="0" smtClean="0"/>
              <a:t> </a:t>
            </a:r>
            <a:r>
              <a:rPr lang="en-US" altLang="en-US" sz="2400" b="1" dirty="0"/>
              <a:t>I</a:t>
            </a:r>
            <a:r>
              <a:rPr lang="en-US" altLang="en-US" sz="2400" dirty="0"/>
              <a:t> </a:t>
            </a:r>
            <a:r>
              <a:rPr lang="en-US" altLang="en-US" sz="2400" b="1" dirty="0"/>
              <a:t>hypersensitive</a:t>
            </a:r>
            <a:r>
              <a:rPr lang="en-US" altLang="en-US" sz="2400" dirty="0"/>
              <a:t> </a:t>
            </a:r>
            <a:r>
              <a:rPr lang="en-US" altLang="en-US" sz="2400" b="1" dirty="0" smtClean="0"/>
              <a:t>sites, 2) use of </a:t>
            </a:r>
            <a:r>
              <a:rPr lang="en-US" altLang="en-US" sz="2400" b="1" dirty="0"/>
              <a:t>Chromatin remodelers </a:t>
            </a:r>
          </a:p>
          <a:p>
            <a:endParaRPr lang="en-US" altLang="en-US" sz="2400" b="1" dirty="0"/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DNase I Hypersensitivity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" y="1117600"/>
            <a:ext cx="5310700" cy="5260975"/>
          </a:xfrm>
        </p:spPr>
        <p:txBody>
          <a:bodyPr/>
          <a:lstStyle/>
          <a:p>
            <a:r>
              <a:rPr lang="en-US" altLang="en-US" dirty="0" smtClean="0"/>
              <a:t>Regions of chromatin that are sensitive to DNase I digestion are called </a:t>
            </a:r>
            <a:r>
              <a:rPr lang="en-US" altLang="en-US" b="1" dirty="0" smtClean="0"/>
              <a:t>DNase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hypersensitive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Hypersensitivity occurs in the immediate vicinity of transcribed genes and surround promoters, enhancers, and other transcription-regulating sequences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E17A90D-EC96-4336-AAC7-2B741F567BF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5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55" y="1168853"/>
            <a:ext cx="3682645" cy="533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Chromatin Remodelers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/>
              <a:t>Chromatin remodelers </a:t>
            </a:r>
            <a:r>
              <a:rPr lang="en-US" altLang="en-US" sz="2600" dirty="0" smtClean="0"/>
              <a:t>are protein complexes that move nucleosomes in three principal </a:t>
            </a:r>
            <a:r>
              <a:rPr lang="en-US" altLang="en-US" sz="2600" dirty="0" smtClean="0"/>
              <a:t>ways:</a:t>
            </a:r>
          </a:p>
          <a:p>
            <a:pPr marL="539750" indent="-514350">
              <a:buAutoNum type="arabicParenR"/>
            </a:pPr>
            <a:r>
              <a:rPr lang="en-US" altLang="en-US" sz="2600" dirty="0" smtClean="0"/>
              <a:t>By </a:t>
            </a:r>
            <a:r>
              <a:rPr lang="en-US" altLang="en-US" sz="2600" u="sng" dirty="0" smtClean="0"/>
              <a:t>causing </a:t>
            </a:r>
            <a:r>
              <a:rPr lang="en-US" altLang="en-US" sz="2600" u="sng" dirty="0" smtClean="0"/>
              <a:t>nucleosomes </a:t>
            </a:r>
            <a:r>
              <a:rPr lang="en-US" altLang="en-US" sz="2600" u="sng" dirty="0" smtClean="0"/>
              <a:t>to slide along DNA </a:t>
            </a:r>
            <a:r>
              <a:rPr lang="en-US" altLang="en-US" sz="2600" dirty="0" smtClean="0"/>
              <a:t>or </a:t>
            </a:r>
            <a:r>
              <a:rPr lang="en-US" altLang="en-US" sz="2600" u="sng" dirty="0" smtClean="0"/>
              <a:t>remove them from DNA </a:t>
            </a:r>
            <a:r>
              <a:rPr lang="en-US" altLang="en-US" sz="2600" dirty="0" smtClean="0"/>
              <a:t>to uncover enhancers or </a:t>
            </a:r>
            <a:r>
              <a:rPr lang="en-US" altLang="en-US" sz="2600" dirty="0" smtClean="0"/>
              <a:t>promoters</a:t>
            </a:r>
          </a:p>
          <a:p>
            <a:pPr marL="539750" indent="-514350">
              <a:buAutoNum type="arabicParenR"/>
            </a:pPr>
            <a:r>
              <a:rPr lang="en-US" altLang="en-US" sz="2600" dirty="0" smtClean="0"/>
              <a:t>By </a:t>
            </a:r>
            <a:r>
              <a:rPr lang="en-US" altLang="en-US" sz="2600" u="sng" dirty="0" smtClean="0"/>
              <a:t>inducing </a:t>
            </a:r>
            <a:r>
              <a:rPr lang="en-US" altLang="en-US" sz="2600" u="sng" dirty="0" smtClean="0"/>
              <a:t>nucleosome </a:t>
            </a:r>
            <a:r>
              <a:rPr lang="en-US" altLang="en-US" sz="2600" u="sng" dirty="0" smtClean="0"/>
              <a:t>movement</a:t>
            </a:r>
            <a:r>
              <a:rPr lang="en-US" altLang="en-US" sz="2600" dirty="0" smtClean="0"/>
              <a:t>, usually repressing </a:t>
            </a:r>
            <a:r>
              <a:rPr lang="en-US" altLang="en-US" sz="2600" dirty="0" smtClean="0"/>
              <a:t>transcription</a:t>
            </a:r>
          </a:p>
          <a:p>
            <a:pPr marL="539750" indent="-514350">
              <a:buAutoNum type="arabicParenR"/>
            </a:pPr>
            <a:r>
              <a:rPr lang="en-US" altLang="en-US" sz="2600" dirty="0" smtClean="0"/>
              <a:t>By </a:t>
            </a:r>
            <a:r>
              <a:rPr lang="en-US" altLang="en-US" sz="2600" u="sng" dirty="0" smtClean="0"/>
              <a:t>changing </a:t>
            </a:r>
            <a:r>
              <a:rPr lang="en-US" altLang="en-US" sz="2600" u="sng" dirty="0" smtClean="0"/>
              <a:t>the </a:t>
            </a:r>
            <a:r>
              <a:rPr lang="en-US" altLang="en-US" sz="2600" u="sng" dirty="0" smtClean="0"/>
              <a:t>composition of histone </a:t>
            </a:r>
            <a:r>
              <a:rPr lang="en-US" altLang="en-US" sz="2600" u="sng" dirty="0" err="1" smtClean="0"/>
              <a:t>octamers</a:t>
            </a:r>
            <a:r>
              <a:rPr lang="en-US" altLang="en-US" sz="2600" dirty="0" smtClean="0"/>
              <a:t>, activating genes</a:t>
            </a:r>
          </a:p>
          <a:p>
            <a:endParaRPr lang="en-US" altLang="en-US" sz="800" dirty="0" smtClean="0"/>
          </a:p>
          <a:p>
            <a:r>
              <a:rPr lang="en-US" altLang="en-US" sz="2600" dirty="0" smtClean="0"/>
              <a:t>Chromatin remodelers include the </a:t>
            </a:r>
            <a:r>
              <a:rPr lang="en-US" altLang="en-US" sz="2600" i="1" dirty="0" smtClean="0"/>
              <a:t>SWI/SNF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complex</a:t>
            </a:r>
            <a:r>
              <a:rPr lang="en-US" altLang="en-US" sz="2600" dirty="0" smtClean="0"/>
              <a:t>, </a:t>
            </a:r>
            <a:r>
              <a:rPr lang="en-US" altLang="en-US" sz="2600" i="1" dirty="0" smtClean="0"/>
              <a:t>ISWI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complex</a:t>
            </a:r>
            <a:r>
              <a:rPr lang="en-US" altLang="en-US" sz="2600" dirty="0" smtClean="0"/>
              <a:t>, and </a:t>
            </a:r>
            <a:r>
              <a:rPr lang="en-US" altLang="en-US" sz="2600" i="1" dirty="0" smtClean="0"/>
              <a:t>SWR1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complex</a:t>
            </a:r>
            <a:endParaRPr lang="en-US" altLang="en-US" sz="2600" i="1" dirty="0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42E82A2-237D-4F97-AA92-07022AC9DCA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210312"/>
            <a:ext cx="637641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15.16 </a:t>
            </a:r>
            <a:r>
              <a:rPr lang="en-US" dirty="0"/>
              <a:t>Nucleosome displacement to expose </a:t>
            </a:r>
            <a:r>
              <a:rPr lang="en-US" dirty="0" smtClean="0"/>
              <a:t>regulatory sequences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1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SWI/SNF Complex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SWI/SNF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</a:t>
            </a:r>
            <a:r>
              <a:rPr lang="en-US" altLang="en-US" dirty="0" smtClean="0"/>
              <a:t> </a:t>
            </a:r>
            <a:r>
              <a:rPr lang="en-US" altLang="en-US" dirty="0" smtClean="0"/>
              <a:t>functions </a:t>
            </a:r>
            <a:r>
              <a:rPr lang="en-US" altLang="en-US" dirty="0" smtClean="0"/>
              <a:t>to open chromatin structure by displacing or ejecting </a:t>
            </a:r>
            <a:r>
              <a:rPr lang="en-US" altLang="en-US" dirty="0" smtClean="0"/>
              <a:t>nucleosomes</a:t>
            </a:r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b="1" dirty="0"/>
              <a:t>ISWI</a:t>
            </a:r>
            <a:r>
              <a:rPr lang="en-US" altLang="en-US" dirty="0"/>
              <a:t> </a:t>
            </a:r>
            <a:r>
              <a:rPr lang="en-US" altLang="en-US" b="1" dirty="0"/>
              <a:t>complex</a:t>
            </a:r>
            <a:r>
              <a:rPr lang="en-US" altLang="en-US" dirty="0"/>
              <a:t> contains remodelers that mainly control placement of nucleosomes into a position that silences transcription</a:t>
            </a:r>
          </a:p>
          <a:p>
            <a:endParaRPr lang="en-US" altLang="en-US" dirty="0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47E4F88-AA4F-42AB-A225-79C6D3D2C31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5_1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8" y="4250522"/>
            <a:ext cx="8546592" cy="199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Genomic Imprinting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0" y="1608244"/>
            <a:ext cx="4239746" cy="5260975"/>
          </a:xfrm>
        </p:spPr>
        <p:txBody>
          <a:bodyPr/>
          <a:lstStyle/>
          <a:p>
            <a:r>
              <a:rPr lang="en-US" altLang="en-US" b="1" dirty="0" smtClean="0"/>
              <a:t>Genomic imprinting is a specialized example of resetting epigenetic patterns during </a:t>
            </a:r>
            <a:r>
              <a:rPr lang="en-US" altLang="en-US" b="1" dirty="0" smtClean="0"/>
              <a:t>meiosis</a:t>
            </a:r>
          </a:p>
          <a:p>
            <a:endParaRPr lang="en-US" altLang="en-US" b="1" dirty="0"/>
          </a:p>
          <a:p>
            <a:r>
              <a:rPr lang="en-US" altLang="en-US" sz="2400" dirty="0"/>
              <a:t>Any pattern of expression of imprinted genes that differs from the normal pattern has profound consequences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1710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596FC51-F999-4B5C-8CBF-0B4F92151EE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5_2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87" y="1451314"/>
            <a:ext cx="4901213" cy="513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Genomic Imprinting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190643" y="829001"/>
            <a:ext cx="8775700" cy="3803132"/>
          </a:xfrm>
        </p:spPr>
        <p:txBody>
          <a:bodyPr/>
          <a:lstStyle/>
          <a:p>
            <a:pPr marL="2540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Genomic imprinting, which </a:t>
            </a:r>
            <a:r>
              <a:rPr lang="en-US" altLang="en-US" sz="2000" u="sng" dirty="0" smtClean="0"/>
              <a:t>affects a small number of mammalian genes</a:t>
            </a:r>
            <a:r>
              <a:rPr lang="en-US" altLang="en-US" sz="2000" dirty="0" smtClean="0"/>
              <a:t>, </a:t>
            </a:r>
            <a:r>
              <a:rPr lang="en-US" altLang="en-US" sz="2000" b="1" dirty="0" smtClean="0"/>
              <a:t>involves the expression of only one of the inherited alleles of a gene, depending on the parent from which it is </a:t>
            </a:r>
            <a:r>
              <a:rPr lang="en-US" altLang="en-US" sz="2000" b="1" dirty="0" smtClean="0"/>
              <a:t>inherited</a:t>
            </a:r>
            <a:r>
              <a:rPr lang="en-US" altLang="en-US" sz="2000" dirty="0" smtClean="0"/>
              <a:t>. The </a:t>
            </a:r>
            <a:r>
              <a:rPr lang="en-US" altLang="en-US" sz="2000" dirty="0" smtClean="0"/>
              <a:t>expressed gene copy is always maternal in some imprinted genes and always paternal in others</a:t>
            </a:r>
          </a:p>
        </p:txBody>
      </p:sp>
      <p:sp>
        <p:nvSpPr>
          <p:cNvPr id="1710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596FC51-F999-4B5C-8CBF-0B4F92151EE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5_2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4" y="2813908"/>
            <a:ext cx="6012532" cy="40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Transcriptional Regulatory Interactions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Three sets of regulatory DNA sequences are commonly involved in eukaryotic gene </a:t>
            </a:r>
            <a:r>
              <a:rPr lang="en-US" altLang="en-US" sz="2400" dirty="0" smtClean="0"/>
              <a:t>regulation:</a:t>
            </a:r>
          </a:p>
          <a:p>
            <a:endParaRPr lang="en-US" altLang="en-US" sz="2400" dirty="0" smtClean="0"/>
          </a:p>
          <a:p>
            <a:pPr marL="539750" indent="-514350">
              <a:buAutoNum type="alphaUcParenR"/>
            </a:pPr>
            <a:r>
              <a:rPr lang="en-US" altLang="en-US" sz="2400" dirty="0" smtClean="0"/>
              <a:t>The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core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promoter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region</a:t>
            </a:r>
            <a:r>
              <a:rPr lang="en-US" altLang="en-US" sz="2400" dirty="0" smtClean="0"/>
              <a:t>, containing the TATA box and other sequences, is immediately adjacent to the start of transcription; these bind RNA polymerase II and its associated transcription </a:t>
            </a:r>
            <a:r>
              <a:rPr lang="en-US" altLang="en-US" sz="2400" dirty="0" smtClean="0"/>
              <a:t>factors</a:t>
            </a:r>
          </a:p>
          <a:p>
            <a:pPr marL="539750" indent="-514350">
              <a:buAutoNum type="alphaUcParenR"/>
            </a:pPr>
            <a:r>
              <a:rPr lang="en-US" altLang="en-US" sz="2400" dirty="0" smtClean="0"/>
              <a:t>Upstream </a:t>
            </a:r>
            <a:r>
              <a:rPr lang="en-US" altLang="en-US" sz="2400" dirty="0" smtClean="0"/>
              <a:t>of the core promoter region are various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proximal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elements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that also regulate </a:t>
            </a:r>
            <a:r>
              <a:rPr lang="en-US" altLang="en-US" sz="2400" dirty="0" smtClean="0"/>
              <a:t>genes</a:t>
            </a:r>
          </a:p>
          <a:p>
            <a:pPr marL="539750" indent="-514350">
              <a:buFont typeface="Wingdings" panose="05000000000000000000" pitchFamily="2" charset="2"/>
              <a:buAutoNum type="alphaUcParenR"/>
            </a:pPr>
            <a:r>
              <a:rPr lang="en-US" altLang="en-US" sz="2400" dirty="0" smtClean="0"/>
              <a:t>At greater distances from the core promoter are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enhancer and silencer sequences </a:t>
            </a:r>
            <a:r>
              <a:rPr lang="en-US" altLang="en-US" sz="2400" dirty="0" smtClean="0"/>
              <a:t>(or </a:t>
            </a:r>
            <a:r>
              <a:rPr lang="en-US" altLang="en-US" sz="2400" b="1" dirty="0" smtClean="0"/>
              <a:t>enhancers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silencers</a:t>
            </a:r>
            <a:r>
              <a:rPr lang="en-US" altLang="en-US" sz="2400" dirty="0" smtClean="0"/>
              <a:t>). </a:t>
            </a:r>
            <a:r>
              <a:rPr lang="en-US" altLang="en-US" sz="2400" dirty="0"/>
              <a:t>They may be close to or very far upstream or downstream from the genes they regulate; they may even be within the genes they </a:t>
            </a:r>
            <a:r>
              <a:rPr lang="en-US" altLang="en-US" sz="2400" dirty="0" smtClean="0"/>
              <a:t>regulate</a:t>
            </a:r>
          </a:p>
          <a:p>
            <a:endParaRPr lang="en-US" altLang="en-US" sz="2400" dirty="0"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2CC4322-1CB5-4662-BA45-22DCAB38A58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15.3 RNA-Mediated Mechanisms Control Gene Expression</a:t>
            </a: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RNA is a key component in the regulatory control of eukaryotic gene </a:t>
            </a:r>
            <a:r>
              <a:rPr lang="en-US" altLang="en-US" sz="2000" dirty="0" smtClean="0"/>
              <a:t>expression. </a:t>
            </a:r>
            <a:r>
              <a:rPr lang="en-US" altLang="en-US" sz="2000" dirty="0" smtClean="0"/>
              <a:t>Some examples are </a:t>
            </a:r>
            <a:r>
              <a:rPr lang="en-US" altLang="en-US" sz="2000" b="1" dirty="0" smtClean="0"/>
              <a:t>long coding RNAs</a:t>
            </a:r>
            <a:r>
              <a:rPr lang="en-US" altLang="en-US" sz="2000" dirty="0" smtClean="0"/>
              <a:t>, </a:t>
            </a:r>
            <a:r>
              <a:rPr lang="en-US" altLang="en-US" sz="2000" b="1" dirty="0" smtClean="0"/>
              <a:t>micro RNAs</a:t>
            </a:r>
            <a:r>
              <a:rPr lang="en-US" altLang="en-US" sz="2000" dirty="0" smtClean="0"/>
              <a:t>, and </a:t>
            </a:r>
            <a:r>
              <a:rPr lang="en-US" altLang="en-US" sz="2000" b="1" dirty="0" smtClean="0"/>
              <a:t>small</a:t>
            </a:r>
            <a:r>
              <a:rPr lang="en-US" altLang="en-US" sz="2000" dirty="0" smtClean="0"/>
              <a:t> </a:t>
            </a:r>
            <a:r>
              <a:rPr lang="en-US" altLang="en-US" sz="2000" b="1" dirty="0"/>
              <a:t>interfering</a:t>
            </a:r>
            <a:r>
              <a:rPr lang="en-US" altLang="en-US" sz="2000" dirty="0"/>
              <a:t> </a:t>
            </a:r>
            <a:r>
              <a:rPr lang="en-US" altLang="en-US" sz="2000" b="1" dirty="0"/>
              <a:t>RNAs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marL="25400" indent="0">
              <a:buNone/>
            </a:pPr>
            <a:endParaRPr lang="en-US" altLang="en-US" sz="2000" dirty="0" smtClean="0"/>
          </a:p>
          <a:p>
            <a:r>
              <a:rPr lang="en-US" sz="2000" b="1" dirty="0"/>
              <a:t>Long</a:t>
            </a:r>
            <a:r>
              <a:rPr lang="en-US" sz="2000" dirty="0"/>
              <a:t> </a:t>
            </a:r>
            <a:r>
              <a:rPr lang="en-US" sz="2000" b="1" dirty="0"/>
              <a:t>noncoding</a:t>
            </a:r>
            <a:r>
              <a:rPr lang="en-US" sz="2000" dirty="0"/>
              <a:t> </a:t>
            </a:r>
            <a:r>
              <a:rPr lang="en-US" sz="2000" b="1" dirty="0"/>
              <a:t>RNAs</a:t>
            </a:r>
            <a:r>
              <a:rPr lang="en-US" sz="2000" dirty="0"/>
              <a:t> (</a:t>
            </a:r>
            <a:r>
              <a:rPr lang="en-US" sz="2000" b="1" dirty="0" err="1"/>
              <a:t>lncRNAs</a:t>
            </a:r>
            <a:r>
              <a:rPr lang="en-US" sz="2000" dirty="0"/>
              <a:t>) play critical roles in gene regulation in eukaryotic cells</a:t>
            </a:r>
          </a:p>
          <a:p>
            <a:endParaRPr lang="en-US" sz="2000" dirty="0"/>
          </a:p>
          <a:p>
            <a:r>
              <a:rPr lang="en-US" sz="2000" dirty="0"/>
              <a:t>They are long RNAs that lack substantial open reading frames</a:t>
            </a:r>
          </a:p>
          <a:p>
            <a:endParaRPr lang="en-US" sz="2000" dirty="0"/>
          </a:p>
          <a:p>
            <a:r>
              <a:rPr lang="en-US" sz="2000" dirty="0"/>
              <a:t>Many may act as scaffolds linking regulatory proteins to affect gene expression</a:t>
            </a:r>
          </a:p>
          <a:p>
            <a:endParaRPr lang="en-US" sz="2000" dirty="0"/>
          </a:p>
          <a:p>
            <a:r>
              <a:rPr lang="en-US" sz="2000" dirty="0"/>
              <a:t>An example of an </a:t>
            </a:r>
            <a:r>
              <a:rPr lang="en-US" sz="2000" dirty="0" err="1"/>
              <a:t>lncRNA</a:t>
            </a:r>
            <a:r>
              <a:rPr lang="en-US" sz="2000" dirty="0"/>
              <a:t> is </a:t>
            </a:r>
            <a:r>
              <a:rPr lang="en-US" sz="2000" dirty="0" err="1"/>
              <a:t>Xist</a:t>
            </a:r>
            <a:r>
              <a:rPr lang="en-US" sz="2000" dirty="0"/>
              <a:t>, which is involved in X-chromosome inactivation in </a:t>
            </a:r>
            <a:r>
              <a:rPr lang="en-US" sz="2000" dirty="0" err="1"/>
              <a:t>eutherian</a:t>
            </a:r>
            <a:r>
              <a:rPr lang="en-US" sz="2000" dirty="0"/>
              <a:t> </a:t>
            </a:r>
            <a:r>
              <a:rPr lang="en-US" sz="2000" dirty="0" smtClean="0"/>
              <a:t>mammals</a:t>
            </a:r>
            <a:endParaRPr lang="en-US" sz="2000" dirty="0"/>
          </a:p>
        </p:txBody>
      </p:sp>
      <p:sp>
        <p:nvSpPr>
          <p:cNvPr id="1873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D9C81FF-3D9F-49BD-9D76-5DEFEFC51AD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Role for IncRNAs in Gene Regulation</a:t>
            </a:r>
          </a:p>
        </p:txBody>
      </p:sp>
      <p:sp>
        <p:nvSpPr>
          <p:cNvPr id="1628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8C70268-7502-4850-B264-7E0FC9311F1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643" y="1261903"/>
            <a:ext cx="3893400" cy="5260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err="1" smtClean="0"/>
              <a:t>Eutherian</a:t>
            </a:r>
            <a:r>
              <a:rPr lang="en-US" altLang="en-US" sz="2000" dirty="0" smtClean="0"/>
              <a:t> mammalian females have two X chromosomes compared to the single X of males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To balance gene dosage, one female X chromosome is inactivated; this is a random process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-</a:t>
            </a:r>
            <a:r>
              <a:rPr lang="en-US" altLang="en-US" sz="2000" i="1" dirty="0" smtClean="0"/>
              <a:t>i</a:t>
            </a:r>
            <a:r>
              <a:rPr lang="en-US" altLang="en-US" sz="2000" dirty="0" smtClean="0"/>
              <a:t>nactivation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pecific </a:t>
            </a:r>
            <a:r>
              <a:rPr lang="en-US" altLang="en-US" sz="2000" i="1" dirty="0" smtClean="0"/>
              <a:t>t</a:t>
            </a:r>
            <a:r>
              <a:rPr lang="en-US" altLang="en-US" sz="2000" dirty="0" smtClean="0"/>
              <a:t>ranscript (</a:t>
            </a:r>
            <a:r>
              <a:rPr lang="en-US" altLang="en-US" sz="2000" i="1" dirty="0" err="1" smtClean="0"/>
              <a:t>Xist</a:t>
            </a:r>
            <a:r>
              <a:rPr lang="en-US" altLang="en-US" sz="2000" dirty="0" smtClean="0"/>
              <a:t>) gene is in the X-inactivation center (XIC) on the X chromosome; it is active on the heterochromatic X and </a:t>
            </a:r>
            <a:r>
              <a:rPr lang="en-US" altLang="en-US" sz="2000" i="1" dirty="0" smtClean="0"/>
              <a:t>inactive</a:t>
            </a:r>
            <a:r>
              <a:rPr lang="en-US" altLang="en-US" sz="2000" dirty="0" smtClean="0"/>
              <a:t> on the </a:t>
            </a:r>
            <a:r>
              <a:rPr lang="en-US" altLang="en-US" sz="2000" dirty="0" err="1" smtClean="0"/>
              <a:t>euchromatic</a:t>
            </a:r>
            <a:r>
              <a:rPr lang="en-US" altLang="en-US" sz="2000" dirty="0" smtClean="0"/>
              <a:t> X</a:t>
            </a:r>
            <a:endParaRPr lang="en-US" altLang="en-US" sz="2000" dirty="0" smtClean="0"/>
          </a:p>
        </p:txBody>
      </p:sp>
      <p:pic>
        <p:nvPicPr>
          <p:cNvPr id="7" name="Picture 6" descr="15_2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12" y="1233321"/>
            <a:ext cx="3506777" cy="56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RNAi</a:t>
            </a:r>
            <a:r>
              <a:rPr lang="en-US" altLang="en-US" dirty="0" smtClean="0"/>
              <a:t> interferenc</a:t>
            </a:r>
            <a:r>
              <a:rPr lang="en-US" altLang="en-US" dirty="0"/>
              <a:t>e</a:t>
            </a:r>
            <a:endParaRPr lang="en-US" altLang="en-US" dirty="0" smtClean="0"/>
          </a:p>
        </p:txBody>
      </p:sp>
      <p:sp>
        <p:nvSpPr>
          <p:cNvPr id="1873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D9C81FF-3D9F-49BD-9D76-5DEFEFC51AD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5_0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44" y="1"/>
            <a:ext cx="2313256" cy="20923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8741" y="1337279"/>
            <a:ext cx="796604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>
            <a:lvl1pPr marL="317500" indent="-2921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9300" indent="-2921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06500" indent="-2921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63700" indent="-3048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20900" indent="-2921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0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In the early 1990s, Jorgensen and colleagues introduced an additional gene for pigment production into petunias, with the aim of deepening the flower color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Many of the resulting flowers were variegated, with some having stripes of deep pigment and stripes lacking pigment; others were almost entirely white. The phenomenon was called </a:t>
            </a:r>
            <a:r>
              <a:rPr lang="en-US" altLang="en-US" sz="2000" b="1" dirty="0" err="1" smtClean="0"/>
              <a:t>cosuppression</a:t>
            </a:r>
            <a:r>
              <a:rPr lang="en-US" altLang="en-US" sz="2000" dirty="0" smtClean="0"/>
              <a:t>, because </a:t>
            </a:r>
            <a:r>
              <a:rPr lang="en-US" altLang="en-US" sz="2000" u="sng" dirty="0" smtClean="0"/>
              <a:t>the introduced gene and the plant</a:t>
            </a:r>
            <a:r>
              <a:rPr lang="ja-JP" altLang="en-US" sz="2000" u="sng" dirty="0" smtClean="0"/>
              <a:t>’</a:t>
            </a:r>
            <a:r>
              <a:rPr lang="en-US" altLang="ja-JP" sz="2000" u="sng" dirty="0" smtClean="0"/>
              <a:t>s normal pigment-producing gene were both suppressed</a:t>
            </a:r>
            <a:r>
              <a:rPr lang="en-US" altLang="ja-JP" sz="2000" dirty="0" smtClean="0"/>
              <a:t>. </a:t>
            </a:r>
            <a:r>
              <a:rPr lang="en-US" altLang="en-US" sz="2000" dirty="0" smtClean="0"/>
              <a:t>Similar phenomena were observed in other organisms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In 1998 a team led by Fire and Mello found that </a:t>
            </a:r>
            <a:r>
              <a:rPr lang="en-US" altLang="en-US" sz="2000" u="sng" dirty="0" smtClean="0"/>
              <a:t>double-stranded RNA (</a:t>
            </a:r>
            <a:r>
              <a:rPr lang="en-US" altLang="en-US" sz="2000" u="sng" dirty="0" err="1" smtClean="0"/>
              <a:t>dsRNA</a:t>
            </a:r>
            <a:r>
              <a:rPr lang="en-US" altLang="en-US" sz="2000" u="sng" dirty="0" smtClean="0"/>
              <a:t>) was taking part in a regulatory mechanism now called </a:t>
            </a:r>
            <a:r>
              <a:rPr lang="en-US" altLang="en-US" sz="2000" b="1" u="sng" dirty="0" smtClean="0"/>
              <a:t>RNA</a:t>
            </a:r>
            <a:r>
              <a:rPr lang="en-US" altLang="en-US" sz="2000" u="sng" dirty="0" smtClean="0"/>
              <a:t> </a:t>
            </a:r>
            <a:r>
              <a:rPr lang="en-US" altLang="en-US" sz="2000" b="1" u="sng" dirty="0" smtClean="0"/>
              <a:t>interference</a:t>
            </a:r>
            <a:r>
              <a:rPr lang="en-US" altLang="en-US" sz="2000" u="sng" dirty="0" smtClean="0"/>
              <a:t> (</a:t>
            </a:r>
            <a:r>
              <a:rPr lang="en-US" altLang="en-US" sz="2000" b="1" u="sng" dirty="0" err="1" smtClean="0"/>
              <a:t>RNAi</a:t>
            </a:r>
            <a:r>
              <a:rPr lang="en-US" altLang="en-US" sz="2000" u="sng" dirty="0" smtClean="0"/>
              <a:t>)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7176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 Silencing by Double-Stranded RNA</a:t>
            </a:r>
          </a:p>
        </p:txBody>
      </p:sp>
      <p:sp>
        <p:nvSpPr>
          <p:cNvPr id="191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RNAi</a:t>
            </a:r>
            <a:r>
              <a:rPr lang="en-US" altLang="en-US" dirty="0" smtClean="0"/>
              <a:t> silences gene expression </a:t>
            </a:r>
            <a:r>
              <a:rPr lang="en-US" altLang="en-US" u="sng" dirty="0" smtClean="0"/>
              <a:t>transcriptionally</a:t>
            </a:r>
            <a:r>
              <a:rPr lang="en-US" altLang="en-US" dirty="0" smtClean="0"/>
              <a:t>, or </a:t>
            </a:r>
            <a:r>
              <a:rPr lang="en-US" altLang="en-US" u="sng" dirty="0" err="1" smtClean="0"/>
              <a:t>posttranscriptionally</a:t>
            </a:r>
            <a:endParaRPr lang="en-US" altLang="en-US" u="sng" dirty="0"/>
          </a:p>
          <a:p>
            <a:endParaRPr lang="en-US" altLang="en-US" dirty="0" smtClean="0"/>
          </a:p>
          <a:p>
            <a:r>
              <a:rPr lang="en-US" altLang="en-US" dirty="0" smtClean="0"/>
              <a:t>Small </a:t>
            </a:r>
            <a:r>
              <a:rPr lang="en-US" altLang="en-US" dirty="0" smtClean="0"/>
              <a:t>regulatory RNAs can bind to mRNA targets by complementary base </a:t>
            </a:r>
            <a:r>
              <a:rPr lang="en-US" altLang="en-US" dirty="0" smtClean="0"/>
              <a:t>pairing. This </a:t>
            </a:r>
            <a:r>
              <a:rPr lang="en-US" altLang="en-US" dirty="0" smtClean="0"/>
              <a:t>can lead to destruction of the target mRNA or can block its </a:t>
            </a:r>
            <a:r>
              <a:rPr lang="en-US" altLang="en-US" dirty="0" smtClean="0"/>
              <a:t>translation (</a:t>
            </a:r>
            <a:r>
              <a:rPr lang="en-US" altLang="en-US" u="sng" dirty="0" err="1" smtClean="0"/>
              <a:t>posttranscriptionally</a:t>
            </a:r>
            <a:r>
              <a:rPr lang="en-US" altLang="en-US" u="sng" dirty="0" smtClean="0"/>
              <a:t>)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Some regulatory RNAs enter the nucleus and bind DNA to block transcription of the target </a:t>
            </a:r>
            <a:r>
              <a:rPr lang="en-US" altLang="en-US" dirty="0" smtClean="0"/>
              <a:t>gene (</a:t>
            </a:r>
            <a:r>
              <a:rPr lang="en-US" altLang="en-US" u="sng" dirty="0" smtClean="0"/>
              <a:t>transcriptionally)</a:t>
            </a:r>
            <a:endParaRPr lang="en-US" altLang="en-US" dirty="0" smtClean="0"/>
          </a:p>
        </p:txBody>
      </p:sp>
      <p:sp>
        <p:nvSpPr>
          <p:cNvPr id="1914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02240AE-D11C-4DAD-89FF-77C94FEE327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MicroRNAs</a:t>
            </a:r>
          </a:p>
        </p:txBody>
      </p:sp>
      <p:sp>
        <p:nvSpPr>
          <p:cNvPr id="199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dsRNA</a:t>
            </a:r>
            <a:r>
              <a:rPr lang="en-US" altLang="en-US" dirty="0" smtClean="0"/>
              <a:t> can be produced from endogenous genes or other sequences or can come from exogenous </a:t>
            </a:r>
            <a:r>
              <a:rPr lang="en-US" altLang="en-US" dirty="0"/>
              <a:t>sources. RNA polymerase II and produce transcripts that fold back upon themselves to produce </a:t>
            </a:r>
            <a:r>
              <a:rPr lang="en-US" altLang="en-US" dirty="0" err="1" smtClean="0"/>
              <a:t>dsRNA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In many eukaryotes, genes encode precursors of </a:t>
            </a:r>
            <a:r>
              <a:rPr lang="en-US" altLang="en-US" dirty="0" err="1" smtClean="0"/>
              <a:t>dsRNA</a:t>
            </a:r>
            <a:r>
              <a:rPr lang="en-US" altLang="en-US" dirty="0" smtClean="0"/>
              <a:t> that are cleaved into </a:t>
            </a:r>
            <a:r>
              <a:rPr lang="en-US" altLang="en-US" b="1" dirty="0" smtClean="0"/>
              <a:t>microRNAs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miRNAs</a:t>
            </a:r>
            <a:r>
              <a:rPr lang="en-US" altLang="en-US" dirty="0" smtClean="0"/>
              <a:t>) of 21–24 nucleotides</a:t>
            </a:r>
          </a:p>
          <a:p>
            <a:endParaRPr lang="en-US" altLang="en-US" dirty="0" smtClean="0"/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618A451-2BBA-4DC0-8975-18A619235D8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Sources of dsRNAs</a:t>
            </a:r>
          </a:p>
        </p:txBody>
      </p:sp>
      <p:sp>
        <p:nvSpPr>
          <p:cNvPr id="201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Small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interfering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RNAs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siRNAs</a:t>
            </a:r>
            <a:r>
              <a:rPr lang="en-US" altLang="en-US" dirty="0" smtClean="0"/>
              <a:t>) are usually complementary RNAs that come from exogenous sources or other endogenous </a:t>
            </a:r>
            <a:r>
              <a:rPr lang="en-US" altLang="en-US" dirty="0" smtClean="0"/>
              <a:t>transcription. Some </a:t>
            </a:r>
            <a:r>
              <a:rPr lang="en-US" altLang="en-US" dirty="0" smtClean="0"/>
              <a:t>eukaryotes have RNA-dependent RNA polymerases that can produce </a:t>
            </a:r>
            <a:r>
              <a:rPr lang="en-US" altLang="en-US" dirty="0" err="1" smtClean="0"/>
              <a:t>dsRNA</a:t>
            </a:r>
            <a:r>
              <a:rPr lang="en-US" altLang="en-US" dirty="0" smtClean="0"/>
              <a:t> using a single-stranded RNA template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Some exogenous sources of </a:t>
            </a:r>
            <a:r>
              <a:rPr lang="en-US" altLang="en-US" dirty="0" err="1" smtClean="0"/>
              <a:t>dsRNA</a:t>
            </a:r>
            <a:r>
              <a:rPr lang="en-US" altLang="en-US" dirty="0" smtClean="0"/>
              <a:t>, such as those produced by RNA viruses, can also trigger gene silencing</a:t>
            </a:r>
          </a:p>
        </p:txBody>
      </p:sp>
      <p:sp>
        <p:nvSpPr>
          <p:cNvPr id="2017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2A57735-C179-42F4-A4CA-94D1F453A52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Cleaving dsRNA</a:t>
            </a:r>
          </a:p>
        </p:txBody>
      </p:sp>
      <p:sp>
        <p:nvSpPr>
          <p:cNvPr id="203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Dicer activity cleaves </a:t>
            </a:r>
            <a:r>
              <a:rPr lang="en-US" altLang="en-US" dirty="0" err="1" smtClean="0"/>
              <a:t>dsRNA</a:t>
            </a:r>
            <a:r>
              <a:rPr lang="en-US" altLang="en-US" dirty="0" smtClean="0"/>
              <a:t> molecules to 21–25-bp fragments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size of these fragments are </a:t>
            </a:r>
            <a:r>
              <a:rPr lang="en-US" altLang="en-US" dirty="0" smtClean="0"/>
              <a:t>species</a:t>
            </a:r>
            <a:r>
              <a:rPr lang="en-US" altLang="en-US" dirty="0" smtClean="0"/>
              <a:t>-</a:t>
            </a:r>
            <a:r>
              <a:rPr lang="en-US" altLang="en-US" dirty="0" smtClean="0"/>
              <a:t>specific</a:t>
            </a:r>
            <a:endParaRPr lang="en-US" altLang="en-US" dirty="0" smtClean="0"/>
          </a:p>
        </p:txBody>
      </p:sp>
      <p:sp>
        <p:nvSpPr>
          <p:cNvPr id="2037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919BAE3-08FA-4D7C-ABAA-F722AA5E56A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Creation of miRNA</a:t>
            </a:r>
          </a:p>
        </p:txBody>
      </p:sp>
      <p:sp>
        <p:nvSpPr>
          <p:cNvPr id="207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 smtClean="0"/>
              <a:t>Precursor </a:t>
            </a:r>
            <a:r>
              <a:rPr lang="en-US" altLang="en-US" sz="2200" dirty="0" smtClean="0"/>
              <a:t>transcripts are synthesized in the nucleus and processed into miRNAs by Dicer activity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The initial transcript is called </a:t>
            </a:r>
            <a:r>
              <a:rPr lang="en-US" altLang="en-US" sz="2200" b="1" dirty="0" smtClean="0"/>
              <a:t>primary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microRNA</a:t>
            </a:r>
            <a:r>
              <a:rPr lang="en-US" altLang="en-US" sz="2200" dirty="0" smtClean="0"/>
              <a:t> (</a:t>
            </a:r>
            <a:r>
              <a:rPr lang="en-US" altLang="en-US" sz="2200" b="1" dirty="0" err="1" smtClean="0"/>
              <a:t>pri-miRNA</a:t>
            </a:r>
            <a:r>
              <a:rPr lang="en-US" altLang="en-US" sz="2200" dirty="0" smtClean="0"/>
              <a:t>); it forms a double-stranded stem of about 65–70 nucleotides, with free ends on one side and a single-stranded loop on the </a:t>
            </a:r>
            <a:r>
              <a:rPr lang="en-US" altLang="en-US" sz="2200" dirty="0" smtClean="0"/>
              <a:t>other</a:t>
            </a:r>
          </a:p>
          <a:p>
            <a:pPr marL="25400" indent="0">
              <a:buNone/>
            </a:pPr>
            <a:endParaRPr lang="en-US" altLang="en-US" sz="2200" dirty="0" smtClean="0"/>
          </a:p>
          <a:p>
            <a:r>
              <a:rPr lang="en-US" altLang="en-US" sz="2200" dirty="0"/>
              <a:t>In animals, the </a:t>
            </a:r>
            <a:r>
              <a:rPr lang="en-US" altLang="en-US" sz="2200" b="1" dirty="0" err="1"/>
              <a:t>Drosha</a:t>
            </a:r>
            <a:r>
              <a:rPr lang="en-US" altLang="en-US" sz="2200" dirty="0"/>
              <a:t> enzyme complex cuts the </a:t>
            </a:r>
            <a:r>
              <a:rPr lang="en-US" altLang="en-US" sz="2200" dirty="0" err="1"/>
              <a:t>pri-miRNA</a:t>
            </a:r>
            <a:r>
              <a:rPr lang="en-US" altLang="en-US" sz="2200" dirty="0"/>
              <a:t> near the middle of the stem and produces two </a:t>
            </a:r>
            <a:r>
              <a:rPr lang="en-US" altLang="en-US" sz="2200" dirty="0" smtClean="0"/>
              <a:t>segments. One </a:t>
            </a:r>
            <a:r>
              <a:rPr lang="en-US" altLang="en-US" sz="2200" dirty="0"/>
              <a:t>of these is </a:t>
            </a:r>
            <a:r>
              <a:rPr lang="en-US" altLang="en-US" sz="2200" b="1" dirty="0"/>
              <a:t>precursor</a:t>
            </a:r>
            <a:r>
              <a:rPr lang="en-US" altLang="en-US" sz="2200" dirty="0"/>
              <a:t> </a:t>
            </a:r>
            <a:r>
              <a:rPr lang="en-US" altLang="en-US" sz="2200" b="1" dirty="0"/>
              <a:t>microRNA</a:t>
            </a:r>
            <a:r>
              <a:rPr lang="en-US" altLang="en-US" sz="2200" dirty="0"/>
              <a:t> (</a:t>
            </a:r>
            <a:r>
              <a:rPr lang="en-US" altLang="en-US" sz="2200" b="1" dirty="0"/>
              <a:t>pre-</a:t>
            </a:r>
            <a:r>
              <a:rPr lang="en-US" altLang="en-US" sz="2200" b="1" dirty="0" err="1"/>
              <a:t>miRNA</a:t>
            </a:r>
            <a:r>
              <a:rPr lang="en-US" altLang="en-US" sz="2200" dirty="0"/>
              <a:t>), which is transported to the cytoplasm, where Dicer removes the terminal loop</a:t>
            </a:r>
          </a:p>
          <a:p>
            <a:endParaRPr lang="en-US" altLang="en-US" sz="2200" dirty="0"/>
          </a:p>
          <a:p>
            <a:r>
              <a:rPr lang="en-US" altLang="en-US" sz="2200" dirty="0"/>
              <a:t>RISC then binds to the remaining 21–25 </a:t>
            </a:r>
            <a:r>
              <a:rPr lang="en-US" altLang="en-US" sz="2200" dirty="0" err="1"/>
              <a:t>bp</a:t>
            </a:r>
            <a:r>
              <a:rPr lang="en-US" altLang="en-US" sz="2200" dirty="0"/>
              <a:t> and separates the strands to create </a:t>
            </a:r>
            <a:r>
              <a:rPr lang="en-US" altLang="en-US" sz="2200" dirty="0" err="1"/>
              <a:t>miRNAs</a:t>
            </a:r>
            <a:endParaRPr lang="en-US" altLang="en-US" sz="2200" dirty="0"/>
          </a:p>
          <a:p>
            <a:endParaRPr lang="en-US" altLang="en-US" sz="2200" dirty="0" smtClean="0"/>
          </a:p>
        </p:txBody>
      </p:sp>
      <p:sp>
        <p:nvSpPr>
          <p:cNvPr id="2078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2A4D3BF-7ECF-446B-9B7E-3313562D2F4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2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210312"/>
            <a:ext cx="552297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15.26 Stepwise processing of </a:t>
            </a:r>
            <a:r>
              <a:rPr lang="en-US" dirty="0" err="1"/>
              <a:t>pri</a:t>
            </a:r>
            <a:r>
              <a:rPr lang="en-US" dirty="0"/>
              <a:t>-miRNA to </a:t>
            </a:r>
            <a:r>
              <a:rPr lang="en-US" dirty="0" smtClean="0"/>
              <a:t>produce miRNA.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0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Evolution and Applications of RNAi</a:t>
            </a:r>
          </a:p>
        </p:txBody>
      </p:sp>
      <p:sp>
        <p:nvSpPr>
          <p:cNvPr id="224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RNAi</a:t>
            </a:r>
            <a:r>
              <a:rPr lang="en-US" altLang="en-US" dirty="0" smtClean="0"/>
              <a:t> is widespread in eukaryotes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is thought that it evolved by helping organisms protect their genomes against mutational effects of transposable genetic elements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Most transposons in eukaryotes are located in heterochromatin and are silent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Mutations in the </a:t>
            </a:r>
            <a:r>
              <a:rPr lang="en-US" altLang="en-US" dirty="0" err="1" smtClean="0"/>
              <a:t>RNAi</a:t>
            </a:r>
            <a:r>
              <a:rPr lang="en-US" altLang="en-US" dirty="0" smtClean="0"/>
              <a:t> system can reactivate transposons by reversing transcriptional silencing</a:t>
            </a:r>
          </a:p>
        </p:txBody>
      </p:sp>
      <p:sp>
        <p:nvSpPr>
          <p:cNvPr id="2242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9213F05-D20D-48F6-9F4B-D4005ED85A8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1179576"/>
            <a:ext cx="8284464" cy="44988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15.2 Regulatory interactions in </a:t>
            </a:r>
            <a:r>
              <a:rPr lang="en-US" dirty="0" smtClean="0"/>
              <a:t>eukaryotic transcription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00" y="3809599"/>
            <a:ext cx="1876062" cy="80809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2006" y="3933138"/>
            <a:ext cx="1306900" cy="80809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6393" y="5023507"/>
            <a:ext cx="1306900" cy="80809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Evolution and Applications of </a:t>
            </a:r>
            <a:r>
              <a:rPr lang="en-US" altLang="en-US" dirty="0" err="1" smtClean="0"/>
              <a:t>RNAi</a:t>
            </a:r>
            <a:r>
              <a:rPr lang="en-US" altLang="en-US" dirty="0" smtClean="0"/>
              <a:t> (continued)</a:t>
            </a:r>
          </a:p>
        </p:txBody>
      </p:sp>
      <p:sp>
        <p:nvSpPr>
          <p:cNvPr id="226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RNAi</a:t>
            </a:r>
            <a:r>
              <a:rPr lang="en-US" altLang="en-US" dirty="0" smtClean="0"/>
              <a:t> also plays a protective role in response to viral infection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plants, infection of a single leaf by a virus can generate an </a:t>
            </a:r>
            <a:r>
              <a:rPr lang="en-US" altLang="en-US" dirty="0" err="1" smtClean="0"/>
              <a:t>RNAi</a:t>
            </a:r>
            <a:r>
              <a:rPr lang="en-US" altLang="en-US" dirty="0" smtClean="0"/>
              <a:t> response that blocks viral replication and protects the rest of the plant from the </a:t>
            </a:r>
            <a:r>
              <a:rPr lang="en-US" altLang="en-US" dirty="0" smtClean="0"/>
              <a:t>infection</a:t>
            </a:r>
          </a:p>
          <a:p>
            <a:endParaRPr lang="en-US" altLang="en-US" dirty="0"/>
          </a:p>
          <a:p>
            <a:r>
              <a:rPr lang="en-US" altLang="en-US" dirty="0" err="1"/>
              <a:t>RNAi</a:t>
            </a:r>
            <a:r>
              <a:rPr lang="en-US" altLang="en-US" dirty="0"/>
              <a:t> can be used to selectively </a:t>
            </a:r>
            <a:r>
              <a:rPr lang="ja-JP" altLang="en-US" dirty="0"/>
              <a:t>“</a:t>
            </a:r>
            <a:r>
              <a:rPr lang="en-US" altLang="ja-JP" dirty="0"/>
              <a:t>knock down</a:t>
            </a:r>
            <a:r>
              <a:rPr lang="ja-JP" altLang="en-US" dirty="0"/>
              <a:t>”</a:t>
            </a:r>
            <a:r>
              <a:rPr lang="en-US" altLang="ja-JP" dirty="0"/>
              <a:t> expression of selected genes to determine the effect on the phenotype</a:t>
            </a:r>
          </a:p>
          <a:p>
            <a:endParaRPr lang="en-US" altLang="en-US" dirty="0" smtClean="0"/>
          </a:p>
        </p:txBody>
      </p:sp>
      <p:sp>
        <p:nvSpPr>
          <p:cNvPr id="2263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1505CF5-4EEA-4515-917D-8159884E5A9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Cis-Acting Regulatory Sequences and </a:t>
            </a:r>
            <a:br>
              <a:rPr lang="en-US" altLang="en-US" dirty="0" smtClean="0"/>
            </a:br>
            <a:r>
              <a:rPr lang="en-US" altLang="en-US" dirty="0" smtClean="0"/>
              <a:t>Trans-Acting Proteins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three regulatory regions </a:t>
            </a:r>
            <a:r>
              <a:rPr lang="en-US" altLang="en-US" dirty="0" smtClean="0"/>
              <a:t>(core promoter, proximal elements and enhancers or silencers) contain </a:t>
            </a:r>
            <a:r>
              <a:rPr lang="en-US" altLang="en-US" b="1" dirty="0" smtClean="0"/>
              <a:t>cis-acting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regulatory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sequences</a:t>
            </a:r>
            <a:r>
              <a:rPr lang="en-US" altLang="en-US" dirty="0" smtClean="0"/>
              <a:t>, which regulate transcription of genes </a:t>
            </a:r>
            <a:r>
              <a:rPr lang="en-US" altLang="en-US" i="1" dirty="0" smtClean="0"/>
              <a:t>on the same chromosome</a:t>
            </a:r>
            <a:r>
              <a:rPr lang="en-US" altLang="en-US" dirty="0" smtClean="0"/>
              <a:t> as the sequences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RNA polymerase II (Pol II) and various general transcription factors (GTFs) bind the core promoter; these are </a:t>
            </a:r>
            <a:r>
              <a:rPr lang="en-US" altLang="en-US" b="1" dirty="0" smtClean="0"/>
              <a:t>trans-acting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regulatory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, which can bind to their target sequences on </a:t>
            </a:r>
            <a:r>
              <a:rPr lang="en-US" altLang="en-US" i="1" dirty="0" smtClean="0"/>
              <a:t>any</a:t>
            </a:r>
            <a:r>
              <a:rPr lang="en-US" altLang="en-US" dirty="0" smtClean="0"/>
              <a:t> chromosome </a:t>
            </a:r>
          </a:p>
          <a:p>
            <a:endParaRPr lang="en-US" altLang="en-US" sz="1200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6016B97-EBBA-48D9-B2B0-F86A7B3D10A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Enhanceosome Action</a:t>
            </a:r>
          </a:p>
        </p:txBody>
      </p:sp>
      <p:sp>
        <p:nvSpPr>
          <p:cNvPr id="835587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5120057" cy="5260975"/>
          </a:xfrm>
        </p:spPr>
        <p:txBody>
          <a:bodyPr/>
          <a:lstStyle/>
          <a:p>
            <a:pPr marL="25400" indent="0">
              <a:buNone/>
            </a:pPr>
            <a:r>
              <a:rPr lang="en-US" altLang="en-US" sz="2000" dirty="0" smtClean="0"/>
              <a:t>Aggregations </a:t>
            </a:r>
            <a:r>
              <a:rPr lang="en-US" altLang="en-US" sz="2000" dirty="0"/>
              <a:t>of multiple proteins </a:t>
            </a:r>
            <a:r>
              <a:rPr lang="en-US" altLang="en-US" sz="2000" dirty="0" smtClean="0"/>
              <a:t>around the enhancers form </a:t>
            </a:r>
            <a:r>
              <a:rPr lang="en-US" altLang="en-US" sz="2000" dirty="0"/>
              <a:t>large complexes called </a:t>
            </a:r>
            <a:r>
              <a:rPr lang="en-US" altLang="en-US" sz="2000" b="1" dirty="0" err="1" smtClean="0"/>
              <a:t>enhanceosomes</a:t>
            </a:r>
            <a:endParaRPr lang="en-US" altLang="en-US" sz="2000" b="1" dirty="0" smtClean="0"/>
          </a:p>
          <a:p>
            <a:endParaRPr lang="en-US" altLang="en-US" sz="2000" b="1" dirty="0"/>
          </a:p>
          <a:p>
            <a:r>
              <a:rPr lang="en-US" sz="2000" dirty="0" err="1" smtClean="0"/>
              <a:t>Enhanceosomes</a:t>
            </a:r>
            <a:r>
              <a:rPr lang="en-US" sz="2000" dirty="0" smtClean="0"/>
              <a:t> </a:t>
            </a:r>
            <a:r>
              <a:rPr lang="en-US" sz="2000" dirty="0" smtClean="0"/>
              <a:t>direct DNA bending into loops </a:t>
            </a:r>
          </a:p>
          <a:p>
            <a:endParaRPr lang="en-US" sz="2000" dirty="0" smtClean="0"/>
          </a:p>
          <a:p>
            <a:r>
              <a:rPr lang="en-US" sz="2000" dirty="0" smtClean="0"/>
              <a:t>The loops allow </a:t>
            </a:r>
            <a:r>
              <a:rPr lang="en-US" sz="2000" dirty="0" err="1" smtClean="0"/>
              <a:t>enhanceosome</a:t>
            </a:r>
            <a:r>
              <a:rPr lang="en-US" sz="2000" dirty="0" smtClean="0"/>
              <a:t> proteins to interact with RNA polymerase and transcription factors at the core promoter and proximal promoter elements</a:t>
            </a:r>
          </a:p>
          <a:p>
            <a:endParaRPr lang="en-US" sz="2000" dirty="0" smtClean="0"/>
          </a:p>
          <a:p>
            <a:r>
              <a:rPr lang="en-US" sz="2000" dirty="0" smtClean="0"/>
              <a:t>Loops may be small or large based on the distance between the enhancer sequence and the gene it regulates</a:t>
            </a:r>
            <a:endParaRPr lang="en-US" sz="2000" dirty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B35F7D0-8327-4BDC-BE85-E30059693F2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1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61" y="1948087"/>
            <a:ext cx="3686320" cy="330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Transcriptional Regulation by Enhancers and Silencers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Enhancers and silencers typically contain binding sites (modules) for a number of transcription factors </a:t>
            </a:r>
          </a:p>
          <a:p>
            <a:endParaRPr lang="en-US" altLang="en-US" sz="2400" dirty="0" smtClean="0"/>
          </a:p>
          <a:p>
            <a:r>
              <a:rPr lang="en-US" altLang="en-US" sz="2400" u="sng" dirty="0" smtClean="0"/>
              <a:t>Occasionally </a:t>
            </a:r>
            <a:r>
              <a:rPr lang="en-US" altLang="en-US" sz="2400" u="sng" dirty="0" smtClean="0"/>
              <a:t>the same sequence can act as an enhancer or a silencer, depending on which regulatory proteins are present and bind to the sequence</a:t>
            </a:r>
          </a:p>
          <a:p>
            <a:endParaRPr lang="en-US" altLang="en-US" sz="2400" dirty="0" smtClean="0"/>
          </a:p>
          <a:p>
            <a:r>
              <a:rPr lang="en-US" altLang="en-US" sz="2400" u="sng" dirty="0" smtClean="0"/>
              <a:t>Sometimes the enhancer or silencer sequence is very distant from the gene it regulates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 model for understanding transcriptional regulation must include a mode of action of enhancers and silencers and take the variability of their locations and tissue-specific regulation patterns into account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B5644F-58D2-42EA-9B68-39BBAB28FD1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Model for Control of Eukaryotic Transcription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i="1" dirty="0" smtClean="0"/>
              <a:t>Sonic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hedgehog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SHH</a:t>
            </a:r>
            <a:r>
              <a:rPr lang="en-US" altLang="en-US" dirty="0" smtClean="0"/>
              <a:t>) gene in humans and other mammals directs limb formation under an enhancer 1 million </a:t>
            </a:r>
            <a:r>
              <a:rPr lang="en-US" altLang="en-US" dirty="0" err="1" smtClean="0"/>
              <a:t>bp</a:t>
            </a:r>
            <a:r>
              <a:rPr lang="en-US" altLang="en-US" dirty="0" smtClean="0"/>
              <a:t> away from the </a:t>
            </a:r>
            <a:r>
              <a:rPr lang="en-US" altLang="en-US" i="1" dirty="0" smtClean="0"/>
              <a:t>SHH</a:t>
            </a:r>
            <a:r>
              <a:rPr lang="en-US" altLang="en-US" dirty="0" smtClean="0"/>
              <a:t> gene</a:t>
            </a:r>
          </a:p>
          <a:p>
            <a:endParaRPr lang="en-US" altLang="en-US" dirty="0" smtClean="0"/>
          </a:p>
          <a:p>
            <a:r>
              <a:rPr lang="en-US" altLang="en-US" i="1" dirty="0" smtClean="0"/>
              <a:t>SHH</a:t>
            </a:r>
            <a:r>
              <a:rPr lang="en-US" altLang="en-US" dirty="0" smtClean="0"/>
              <a:t> is expressed in a tissue-specific fashion due to the action of two different enhancers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One combination of regulatory proteins binds the brain enhancer in brain tissue, but a different combination binds the limb enhancer in developing limbs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B419615-1883-4A5F-85E0-29848C69FB2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_Template" id="{E4C479C8-F12D-4889-AC41-4961B8ABE8D1}" vid="{E25B5153-B774-4D3D-9A07-95462BE968DB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Sanders_Lecture_Template</Template>
  <TotalTime>8678</TotalTime>
  <Words>3138</Words>
  <Application>Microsoft Macintosh PowerPoint</Application>
  <PresentationFormat>On-screen Show (4:3)</PresentationFormat>
  <Paragraphs>340</Paragraphs>
  <Slides>50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Sanders_Lecture_Template</vt:lpstr>
      <vt:lpstr>1_Office Theme</vt:lpstr>
      <vt:lpstr>2_Office Theme</vt:lpstr>
      <vt:lpstr>4_Office Theme</vt:lpstr>
      <vt:lpstr>12_Office Theme</vt:lpstr>
      <vt:lpstr>18_Office Theme</vt:lpstr>
      <vt:lpstr>30_Office Theme</vt:lpstr>
      <vt:lpstr>PowerPoint Presentation</vt:lpstr>
      <vt:lpstr>15.1 Cis-Acting Regulatory Sequences Bind Trans-Acting Regulatory Proteins to Control Eukaryotic Transcription</vt:lpstr>
      <vt:lpstr>Figure 15.1 An overview of gene regulation mechanisms in eukaryotes.</vt:lpstr>
      <vt:lpstr>Transcriptional Regulatory Interactions</vt:lpstr>
      <vt:lpstr>Figure 15.2 Regulatory interactions in eukaryotic transcription.</vt:lpstr>
      <vt:lpstr>Cis-Acting Regulatory Sequences and  Trans-Acting Proteins</vt:lpstr>
      <vt:lpstr>Enhanceosome Action</vt:lpstr>
      <vt:lpstr>Transcriptional Regulation by Enhancers and Silencers</vt:lpstr>
      <vt:lpstr>A Model for Control of Eukaryotic Transcription</vt:lpstr>
      <vt:lpstr>Figure 15.4 Tissue-specific enhancer action.</vt:lpstr>
      <vt:lpstr>Enhancer-Sequence Conservation</vt:lpstr>
      <vt:lpstr>Yeast Enhancer and Silencer Sequences</vt:lpstr>
      <vt:lpstr>Upstream Activator Sequences</vt:lpstr>
      <vt:lpstr>Gal4 Function in the Presence of Galactose</vt:lpstr>
      <vt:lpstr>Gal4 Activation of Transcription</vt:lpstr>
      <vt:lpstr>Repressor Proteins and Silencer Sequences</vt:lpstr>
      <vt:lpstr>Figure 15.10 Transcription repression of the yeast GAL1 gene.</vt:lpstr>
      <vt:lpstr>Insulator Sequences</vt:lpstr>
      <vt:lpstr>15.2 Chromatin Remodeling and Modification Regulates Eukaryotic Transcription</vt:lpstr>
      <vt:lpstr>Heterochromatin and PEV and eye color in flies (see PPT lesson3)</vt:lpstr>
      <vt:lpstr>Position effect variegation of eye color in Drosophila.</vt:lpstr>
      <vt:lpstr>Chromatin modification</vt:lpstr>
      <vt:lpstr>Epigenetic Heritability</vt:lpstr>
      <vt:lpstr>Epigenetic Heritability (continued)</vt:lpstr>
      <vt:lpstr>Five Important Features of Epigenetic Modification</vt:lpstr>
      <vt:lpstr>Chemical Modifications of Chromatin</vt:lpstr>
      <vt:lpstr>Histone Acetylation</vt:lpstr>
      <vt:lpstr>Histone Methylation</vt:lpstr>
      <vt:lpstr>Writers, Erasers and Readers</vt:lpstr>
      <vt:lpstr>Mechanisms by Which Proteins Access Target DNA Sequences</vt:lpstr>
      <vt:lpstr>Open Promoters</vt:lpstr>
      <vt:lpstr>Covered Promoters</vt:lpstr>
      <vt:lpstr>Mechanisms of Chromatin Remodeling</vt:lpstr>
      <vt:lpstr>DNase I Hypersensitivity</vt:lpstr>
      <vt:lpstr>Chromatin Remodelers</vt:lpstr>
      <vt:lpstr>Figure 15.16 Nucleosome displacement to expose regulatory sequences.</vt:lpstr>
      <vt:lpstr>The SWI/SNF Complex</vt:lpstr>
      <vt:lpstr>Genomic Imprinting</vt:lpstr>
      <vt:lpstr>Genomic Imprinting</vt:lpstr>
      <vt:lpstr>15.3 RNA-Mediated Mechanisms Control Gene Expression</vt:lpstr>
      <vt:lpstr>A Role for IncRNAs in Gene Regulation</vt:lpstr>
      <vt:lpstr>RNAi interference</vt:lpstr>
      <vt:lpstr>Gene Silencing by Double-Stranded RNA</vt:lpstr>
      <vt:lpstr>MicroRNAs</vt:lpstr>
      <vt:lpstr>Other Sources of dsRNAs</vt:lpstr>
      <vt:lpstr>Cleaving dsRNA</vt:lpstr>
      <vt:lpstr>Creation of miRNA</vt:lpstr>
      <vt:lpstr>Figure 15.26 Stepwise processing of pri-miRNA to produce miRNA.</vt:lpstr>
      <vt:lpstr>The Evolution and Applications of RNAi</vt:lpstr>
      <vt:lpstr>The Evolution and Applications of RNAi (continued)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423</cp:revision>
  <cp:lastPrinted>2005-03-24T12:52:04Z</cp:lastPrinted>
  <dcterms:created xsi:type="dcterms:W3CDTF">2010-10-31T21:38:30Z</dcterms:created>
  <dcterms:modified xsi:type="dcterms:W3CDTF">2016-11-21T21:41:45Z</dcterms:modified>
</cp:coreProperties>
</file>