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2.xml" ContentType="application/vnd.openxmlformats-officedocument.theme+xml"/>
  <Override PartName="/ppt/slideLayouts/slideLayout1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0" r:id="rId1"/>
    <p:sldMasterId id="2147483715" r:id="rId2"/>
    <p:sldMasterId id="2147483723" r:id="rId3"/>
    <p:sldMasterId id="2147483727" r:id="rId4"/>
    <p:sldMasterId id="2147483729" r:id="rId5"/>
    <p:sldMasterId id="2147483733" r:id="rId6"/>
    <p:sldMasterId id="2147483735" r:id="rId7"/>
    <p:sldMasterId id="2147483743" r:id="rId8"/>
    <p:sldMasterId id="2147483749" r:id="rId9"/>
    <p:sldMasterId id="2147483751" r:id="rId10"/>
    <p:sldMasterId id="2147483753" r:id="rId11"/>
    <p:sldMasterId id="2147483757" r:id="rId12"/>
    <p:sldMasterId id="2147483763" r:id="rId13"/>
  </p:sldMasterIdLst>
  <p:notesMasterIdLst>
    <p:notesMasterId r:id="rId74"/>
  </p:notesMasterIdLst>
  <p:handoutMasterIdLst>
    <p:handoutMasterId r:id="rId75"/>
  </p:handoutMasterIdLst>
  <p:sldIdLst>
    <p:sldId id="256" r:id="rId14"/>
    <p:sldId id="525" r:id="rId15"/>
    <p:sldId id="448" r:id="rId16"/>
    <p:sldId id="550" r:id="rId17"/>
    <p:sldId id="551" r:id="rId18"/>
    <p:sldId id="449" r:id="rId19"/>
    <p:sldId id="450" r:id="rId20"/>
    <p:sldId id="451" r:id="rId21"/>
    <p:sldId id="452" r:id="rId22"/>
    <p:sldId id="453" r:id="rId23"/>
    <p:sldId id="455" r:id="rId24"/>
    <p:sldId id="457" r:id="rId25"/>
    <p:sldId id="529" r:id="rId26"/>
    <p:sldId id="464" r:id="rId27"/>
    <p:sldId id="531" r:id="rId28"/>
    <p:sldId id="466" r:id="rId29"/>
    <p:sldId id="532" r:id="rId30"/>
    <p:sldId id="470" r:id="rId31"/>
    <p:sldId id="471" r:id="rId32"/>
    <p:sldId id="534" r:id="rId33"/>
    <p:sldId id="535" r:id="rId34"/>
    <p:sldId id="522" r:id="rId35"/>
    <p:sldId id="552" r:id="rId36"/>
    <p:sldId id="476" r:id="rId37"/>
    <p:sldId id="553" r:id="rId38"/>
    <p:sldId id="478" r:id="rId39"/>
    <p:sldId id="554" r:id="rId40"/>
    <p:sldId id="479" r:id="rId41"/>
    <p:sldId id="480" r:id="rId42"/>
    <p:sldId id="481" r:id="rId43"/>
    <p:sldId id="483" r:id="rId44"/>
    <p:sldId id="484" r:id="rId45"/>
    <p:sldId id="555" r:id="rId46"/>
    <p:sldId id="485" r:id="rId47"/>
    <p:sldId id="486" r:id="rId48"/>
    <p:sldId id="489" r:id="rId49"/>
    <p:sldId id="492" r:id="rId50"/>
    <p:sldId id="539" r:id="rId51"/>
    <p:sldId id="494" r:id="rId52"/>
    <p:sldId id="497" r:id="rId53"/>
    <p:sldId id="542" r:id="rId54"/>
    <p:sldId id="556" r:id="rId55"/>
    <p:sldId id="557" r:id="rId56"/>
    <p:sldId id="501" r:id="rId57"/>
    <p:sldId id="558" r:id="rId58"/>
    <p:sldId id="502" r:id="rId59"/>
    <p:sldId id="543" r:id="rId60"/>
    <p:sldId id="506" r:id="rId61"/>
    <p:sldId id="544" r:id="rId62"/>
    <p:sldId id="508" r:id="rId63"/>
    <p:sldId id="546" r:id="rId64"/>
    <p:sldId id="559" r:id="rId65"/>
    <p:sldId id="560" r:id="rId66"/>
    <p:sldId id="561" r:id="rId67"/>
    <p:sldId id="516" r:id="rId68"/>
    <p:sldId id="517" r:id="rId69"/>
    <p:sldId id="549" r:id="rId70"/>
    <p:sldId id="520" r:id="rId71"/>
    <p:sldId id="562" r:id="rId72"/>
    <p:sldId id="563" r:id="rId73"/>
  </p:sldIdLst>
  <p:sldSz cx="9144000" cy="6858000" type="screen4x3"/>
  <p:notesSz cx="6858000" cy="9144000"/>
  <p:custDataLst>
    <p:tags r:id="rId7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7" orient="horz" pos="2160" userDrawn="1">
          <p15:clr>
            <a:srgbClr val="A4A3A4"/>
          </p15:clr>
        </p15:guide>
        <p15:guide id="10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9247"/>
    <a:srgbClr val="FFECD7"/>
    <a:srgbClr val="AF540D"/>
    <a:srgbClr val="C01021"/>
    <a:srgbClr val="5A5B5D"/>
    <a:srgbClr val="B4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12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528" y="-4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63" Type="http://schemas.openxmlformats.org/officeDocument/2006/relationships/slide" Target="slides/slide50.xml"/><Relationship Id="rId64" Type="http://schemas.openxmlformats.org/officeDocument/2006/relationships/slide" Target="slides/slide51.xml"/><Relationship Id="rId65" Type="http://schemas.openxmlformats.org/officeDocument/2006/relationships/slide" Target="slides/slide52.xml"/><Relationship Id="rId66" Type="http://schemas.openxmlformats.org/officeDocument/2006/relationships/slide" Target="slides/slide53.xml"/><Relationship Id="rId67" Type="http://schemas.openxmlformats.org/officeDocument/2006/relationships/slide" Target="slides/slide54.xml"/><Relationship Id="rId68" Type="http://schemas.openxmlformats.org/officeDocument/2006/relationships/slide" Target="slides/slide55.xml"/><Relationship Id="rId69" Type="http://schemas.openxmlformats.org/officeDocument/2006/relationships/slide" Target="slides/slide56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slide" Target="slides/slide40.xml"/><Relationship Id="rId54" Type="http://schemas.openxmlformats.org/officeDocument/2006/relationships/slide" Target="slides/slide41.xml"/><Relationship Id="rId55" Type="http://schemas.openxmlformats.org/officeDocument/2006/relationships/slide" Target="slides/slide42.xml"/><Relationship Id="rId56" Type="http://schemas.openxmlformats.org/officeDocument/2006/relationships/slide" Target="slides/slide43.xml"/><Relationship Id="rId57" Type="http://schemas.openxmlformats.org/officeDocument/2006/relationships/slide" Target="slides/slide44.xml"/><Relationship Id="rId58" Type="http://schemas.openxmlformats.org/officeDocument/2006/relationships/slide" Target="slides/slide45.xml"/><Relationship Id="rId59" Type="http://schemas.openxmlformats.org/officeDocument/2006/relationships/slide" Target="slides/slide4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57.xml"/><Relationship Id="rId71" Type="http://schemas.openxmlformats.org/officeDocument/2006/relationships/slide" Target="slides/slide58.xml"/><Relationship Id="rId72" Type="http://schemas.openxmlformats.org/officeDocument/2006/relationships/slide" Target="slides/slide59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73" Type="http://schemas.openxmlformats.org/officeDocument/2006/relationships/slide" Target="slides/slide60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tags" Target="tags/tag1.xml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47.xml"/><Relationship Id="rId61" Type="http://schemas.openxmlformats.org/officeDocument/2006/relationships/slide" Target="slides/slide48.xml"/><Relationship Id="rId62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C2B72370-ADC8-EB42-A528-32E844593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475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B257334F-E646-FF4D-A507-DD80CEBBF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54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D8B66329-9F0D-6940-8F10-0858378744CB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513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55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737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27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89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20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5F01962A-A1BA-1443-8D13-09B51E76C98E}" type="slidenum">
              <a:rPr lang="en-US" sz="1200">
                <a:latin typeface="+mn-lt"/>
                <a:ea typeface="+mn-ea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146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03E18F44-7E52-A24C-B802-A7586823FBFF}" type="slidenum">
              <a:rPr lang="en-US" sz="1200">
                <a:latin typeface="+mn-lt"/>
                <a:ea typeface="+mn-ea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635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9C54D5C2-A07E-0845-ABD5-18E2CF4C1EB3}" type="slidenum">
              <a:rPr lang="en-US" sz="1200">
                <a:latin typeface="+mn-lt"/>
                <a:ea typeface="+mn-ea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869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7B3CEBE6-5173-5E4F-B05D-AEAD21D54183}" type="slidenum">
              <a:rPr lang="en-US" sz="1200">
                <a:latin typeface="+mn-lt"/>
                <a:ea typeface="+mn-ea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sz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80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2654EE44-CB6D-874D-95B1-D4CED92DDDBC}" type="slidenum">
              <a:rPr lang="en-US" sz="1200">
                <a:latin typeface="+mn-lt"/>
                <a:ea typeface="+mn-ea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sz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053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439F6FA8-8C8E-BD46-8DAE-B07D8711B15D}" type="slidenum">
              <a:rPr lang="en-US" sz="1200">
                <a:latin typeface="+mn-lt"/>
                <a:ea typeface="+mn-ea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sz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328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3918A42A-21C4-D748-83F1-8E36B1111E21}" type="slidenum">
              <a:rPr lang="en-US" sz="1200">
                <a:latin typeface="+mn-lt"/>
                <a:ea typeface="+mn-ea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sz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293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12059D8E-EDAE-C74C-B0BD-875DDB5CAD13}" type="slidenum">
              <a:rPr lang="en-US" sz="1200">
                <a:latin typeface="+mn-lt"/>
                <a:ea typeface="+mn-ea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sz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45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82240457-A0B8-C940-9D22-2DF3CFB4F332}" type="slidenum">
              <a:rPr lang="en-US" sz="1200">
                <a:latin typeface="+mn-lt"/>
                <a:ea typeface="+mn-ea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 sz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7953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EEBF7E3-B931-0240-B8A2-CA859656695A}" type="slidenum">
              <a:rPr lang="en-US" sz="1200">
                <a:latin typeface="+mn-lt"/>
                <a:ea typeface="+mn-ea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n-US" sz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940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59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86D96965-89E8-4847-9A8F-0649D125D2AC}" type="slidenum">
              <a:rPr lang="en-US" sz="1200">
                <a:latin typeface="+mn-lt"/>
                <a:ea typeface="+mn-ea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sz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7486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/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4A59C786-A78B-7045-813F-9B190D689538}" type="slidenum">
              <a:rPr lang="en-US" sz="1200">
                <a:latin typeface="+mn-lt"/>
                <a:ea typeface="+mn-ea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n-US" sz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339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B722BF83-AE9D-404C-AA10-92B88104F212}" type="slidenum">
              <a:rPr lang="en-US" sz="1200">
                <a:latin typeface="+mn-lt"/>
                <a:ea typeface="+mn-ea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sz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4949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CC5DD37D-8F54-E044-9FCA-C9AD08DC5016}" type="slidenum">
              <a:rPr lang="en-US" sz="1200">
                <a:latin typeface="+mn-lt"/>
                <a:ea typeface="+mn-ea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sz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048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/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7191163F-BB9F-5B4F-ACF2-BD2D06ED649E}" type="slidenum">
              <a:rPr lang="en-US" sz="1200">
                <a:latin typeface="+mn-lt"/>
                <a:ea typeface="+mn-ea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en-US" sz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7597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/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994C44B9-EE0B-B14D-A8D1-63F926EDAD54}" type="slidenum">
              <a:rPr lang="en-US" sz="1200">
                <a:latin typeface="+mn-lt"/>
                <a:ea typeface="+mn-ea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en-US" sz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2176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/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C479B7CB-964B-8248-81CC-CB7448946773}" type="slidenum">
              <a:rPr lang="en-US" sz="1200">
                <a:latin typeface="+mn-lt"/>
                <a:ea typeface="+mn-ea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en-US" sz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992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685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/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45BD486D-053C-254F-B613-A32470B427FC}" type="slidenum">
              <a:rPr lang="en-US" sz="1200">
                <a:latin typeface="+mn-lt"/>
                <a:ea typeface="+mn-ea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en-US" sz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1379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/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A8ADCB13-9BBD-5547-8A1E-831C61B381EB}" type="slidenum">
              <a:rPr lang="en-US" sz="1200">
                <a:latin typeface="+mn-lt"/>
                <a:ea typeface="+mn-ea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en-US" sz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2175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/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34B2483B-E7B0-524A-BEA0-DCB49F8EDDFE}" type="slidenum">
              <a:rPr lang="en-US" sz="1200">
                <a:latin typeface="+mn-lt"/>
                <a:ea typeface="+mn-ea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en-US" sz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3460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ln/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C25762F7-71B4-7F49-ABDD-3BB0F69ABAD0}" type="slidenum">
              <a:rPr lang="en-US" sz="1200">
                <a:latin typeface="+mn-lt"/>
                <a:ea typeface="+mn-ea"/>
                <a:cs typeface="+mn-cs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58</a:t>
            </a:fld>
            <a:endParaRPr lang="en-US" sz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91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64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7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35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21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4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44" name="Rectangle 1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363408" y="867317"/>
            <a:ext cx="3704392" cy="1854868"/>
          </a:xfrm>
        </p:spPr>
        <p:txBody>
          <a:bodyPr rIns="0" anchor="ctr"/>
          <a:lstStyle>
            <a:lvl1pPr algn="ctr">
              <a:buFont typeface="Wingdings" charset="2"/>
              <a:buNone/>
              <a:defRPr sz="14400" b="1">
                <a:solidFill>
                  <a:srgbClr val="6BA6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363408" y="5762793"/>
            <a:ext cx="3555168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Lectures by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Kelly Howe</a:t>
            </a:r>
            <a:endParaRPr lang="en-US" sz="1800" dirty="0">
              <a:solidFill>
                <a:schemeClr val="bg1"/>
              </a:solidFill>
              <a:latin typeface="Arial" charset="0"/>
              <a:ea typeface="ＭＳ Ｐゴシック" pitchFamily="84" charset="-128"/>
              <a:cs typeface="Arial" charset="0"/>
            </a:endParaRPr>
          </a:p>
          <a:p>
            <a:pPr algn="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University of New Mexico</a:t>
            </a:r>
            <a:endParaRPr lang="en-US" sz="1800" dirty="0">
              <a:solidFill>
                <a:schemeClr val="bg1"/>
              </a:solidFill>
              <a:latin typeface="Arial" charset="0"/>
              <a:ea typeface="ＭＳ Ｐゴシック" pitchFamily="84" charset="-128"/>
              <a:cs typeface="Arial" charset="0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5626768" y="6541754"/>
            <a:ext cx="3427413" cy="31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© 2015 </a:t>
            </a:r>
            <a:r>
              <a:rPr lang="en-US" sz="900" dirty="0">
                <a:solidFill>
                  <a:schemeClr val="bg1"/>
                </a:solidFill>
                <a:latin typeface="Arial" charset="0"/>
                <a:cs typeface="Arial" charset="0"/>
              </a:rPr>
              <a:t>Pearson Education Inc.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" y="0"/>
            <a:ext cx="5357813" cy="6858000"/>
          </a:xfrm>
          <a:prstGeom prst="rect">
            <a:avLst/>
          </a:prstGeom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363407" y="2883902"/>
            <a:ext cx="359326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" panose="02020603050405020304" pitchFamily="18" charset="0"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Genetic Analysis of Quantitative Traits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3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59DDB-963C-0049-BC37-A74FE6A15CE0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EB9375-379C-8747-85F3-23385660E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80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59DDB-963C-0049-BC37-A74FE6A15CE0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EB9375-379C-8747-85F3-23385660E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93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17500" indent="-2921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1pPr>
            <a:lvl2pPr marL="7493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2pPr>
            <a:lvl3pPr marL="12065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 marL="1663700" indent="-3048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1209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82563" y="1078368"/>
            <a:ext cx="8775700" cy="0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 </a:t>
            </a:r>
            <a:endParaRPr lang="en-US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82563" y="1078368"/>
            <a:ext cx="8775700" cy="0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6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8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0952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643" y="1117600"/>
            <a:ext cx="87757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961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2">
              <a:lumMod val="75000"/>
            </a:schemeClr>
          </a:solidFill>
          <a:latin typeface="Arial" charset="0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175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93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Arial" charset="0"/>
          <a:ea typeface="+mn-ea"/>
          <a:cs typeface="+mn-cs"/>
        </a:defRPr>
      </a:lvl2pPr>
      <a:lvl3pPr marL="12065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3pPr>
      <a:lvl4pPr marL="1663700" indent="-3048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4pPr>
      <a:lvl5pPr marL="21209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6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65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hyperlink" Target="http://www.mediaresource.org/instruct.htm" TargetMode="Externa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gif"/><Relationship Id="rId3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gif"/><Relationship Id="rId3" Type="http://schemas.openxmlformats.org/officeDocument/2006/relationships/image" Target="../media/image22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Relationship Id="rId3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Relationship Id="rId3" Type="http://schemas.openxmlformats.org/officeDocument/2006/relationships/image" Target="../media/image36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1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7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chemeClr val="bg1"/>
                </a:solidFill>
                <a:latin typeface="Tahoma" charset="0"/>
              </a:rPr>
              <a:t>0</a:t>
            </a:r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5363408" y="867317"/>
            <a:ext cx="3704392" cy="1854868"/>
          </a:xfrm>
        </p:spPr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Multiple-Gene Hypothesis to Explain Kernel Color in Wheat</a:t>
            </a:r>
            <a:endParaRPr lang="en-US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90643" y="1117600"/>
            <a:ext cx="4771700" cy="5260975"/>
          </a:xfrm>
        </p:spPr>
        <p:txBody>
          <a:bodyPr/>
          <a:lstStyle/>
          <a:p>
            <a:r>
              <a:rPr lang="en-US" sz="2000" dirty="0"/>
              <a:t>Kernel color ranges from deep red to white and is influenced by alleles of two genes, </a:t>
            </a:r>
            <a:r>
              <a:rPr lang="en-US" sz="2000" i="1" dirty="0"/>
              <a:t>A</a:t>
            </a:r>
            <a:r>
              <a:rPr lang="en-US" sz="2000" dirty="0"/>
              <a:t> and </a:t>
            </a:r>
            <a:r>
              <a:rPr lang="en-US" sz="2000" i="1" dirty="0"/>
              <a:t>B</a:t>
            </a:r>
          </a:p>
          <a:p>
            <a:endParaRPr lang="en-US" sz="2000" dirty="0" smtClean="0"/>
          </a:p>
          <a:p>
            <a:r>
              <a:rPr lang="en-US" sz="2000" dirty="0" smtClean="0"/>
              <a:t>Alleles </a:t>
            </a:r>
            <a:r>
              <a:rPr lang="en-US" sz="2000" i="1" dirty="0" smtClean="0"/>
              <a:t>A</a:t>
            </a:r>
            <a:r>
              <a:rPr lang="en-US" sz="2000" i="1" baseline="-25000" dirty="0" smtClean="0"/>
              <a:t>1</a:t>
            </a:r>
            <a:r>
              <a:rPr lang="en-US" sz="2000" dirty="0" smtClean="0"/>
              <a:t> and </a:t>
            </a:r>
            <a:r>
              <a:rPr lang="en-US" sz="2000" i="1" dirty="0" smtClean="0"/>
              <a:t>B</a:t>
            </a:r>
            <a:r>
              <a:rPr lang="en-US" sz="2000" i="1" baseline="-25000" dirty="0" smtClean="0"/>
              <a:t>1</a:t>
            </a:r>
            <a:r>
              <a:rPr lang="en-US" sz="2000" dirty="0" smtClean="0"/>
              <a:t> of the two genes responsible for kernel color are equivalent and each add one unit of color to the </a:t>
            </a:r>
            <a:r>
              <a:rPr lang="en-US" sz="2000" dirty="0" smtClean="0"/>
              <a:t>phenotype. Alleles </a:t>
            </a:r>
            <a:r>
              <a:rPr lang="en-US" sz="2000" i="1" dirty="0" smtClean="0"/>
              <a:t>A</a:t>
            </a:r>
            <a:r>
              <a:rPr lang="en-US" sz="2000" i="1" baseline="-25000" dirty="0" smtClean="0"/>
              <a:t>2</a:t>
            </a:r>
            <a:r>
              <a:rPr lang="en-US" sz="2000" dirty="0" smtClean="0"/>
              <a:t> and </a:t>
            </a:r>
            <a:r>
              <a:rPr lang="en-US" sz="2000" i="1" dirty="0" smtClean="0"/>
              <a:t>B</a:t>
            </a:r>
            <a:r>
              <a:rPr lang="en-US" sz="2000" i="1" baseline="-25000" dirty="0" smtClean="0"/>
              <a:t>2</a:t>
            </a:r>
            <a:r>
              <a:rPr lang="en-US" sz="2000" dirty="0" smtClean="0"/>
              <a:t> are also equivalent, and neither adds any color</a:t>
            </a:r>
          </a:p>
          <a:p>
            <a:endParaRPr lang="en-US" sz="2000" dirty="0" smtClean="0"/>
          </a:p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 smtClean="0"/>
              <a:t>greater the number of </a:t>
            </a:r>
            <a:r>
              <a:rPr lang="ja-JP" altLang="en-US" sz="2000" dirty="0" smtClean="0"/>
              <a:t>“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”</a:t>
            </a:r>
            <a:r>
              <a:rPr lang="en-US" altLang="ja-JP" sz="2000" dirty="0" smtClean="0"/>
              <a:t> alleles, the more intense the resulting color, with </a:t>
            </a:r>
            <a:r>
              <a:rPr lang="en-US" altLang="ja-JP" sz="2000" i="1" dirty="0" smtClean="0"/>
              <a:t>A</a:t>
            </a:r>
            <a:r>
              <a:rPr lang="en-US" altLang="ja-JP" sz="2000" i="1" baseline="-25000" dirty="0" smtClean="0"/>
              <a:t>1</a:t>
            </a:r>
            <a:r>
              <a:rPr lang="en-US" altLang="ja-JP" sz="2000" i="1" dirty="0" smtClean="0"/>
              <a:t>A</a:t>
            </a:r>
            <a:r>
              <a:rPr lang="en-US" altLang="ja-JP" sz="2000" i="1" baseline="-25000" dirty="0" smtClean="0"/>
              <a:t>1</a:t>
            </a:r>
            <a:r>
              <a:rPr lang="en-US" altLang="ja-JP" sz="2000" i="1" dirty="0" smtClean="0"/>
              <a:t> B</a:t>
            </a:r>
            <a:r>
              <a:rPr lang="en-US" altLang="ja-JP" sz="2000" i="1" baseline="-25000" dirty="0" smtClean="0"/>
              <a:t>1</a:t>
            </a:r>
            <a:r>
              <a:rPr lang="en-US" altLang="ja-JP" sz="2000" i="1" dirty="0" smtClean="0"/>
              <a:t>B</a:t>
            </a:r>
            <a:r>
              <a:rPr lang="en-US" altLang="ja-JP" sz="2000" i="1" baseline="-25000" dirty="0" smtClean="0"/>
              <a:t>1</a:t>
            </a:r>
            <a:r>
              <a:rPr lang="en-US" altLang="ja-JP" sz="2000" i="1" dirty="0" smtClean="0"/>
              <a:t> </a:t>
            </a:r>
            <a:r>
              <a:rPr lang="en-US" altLang="ja-JP" sz="2000" dirty="0" smtClean="0"/>
              <a:t>plants having the darkest color and </a:t>
            </a:r>
            <a:br>
              <a:rPr lang="en-US" altLang="ja-JP" sz="2000" dirty="0" smtClean="0"/>
            </a:br>
            <a:r>
              <a:rPr lang="en-US" altLang="ja-JP" sz="2000" i="1" dirty="0" smtClean="0"/>
              <a:t>A</a:t>
            </a:r>
            <a:r>
              <a:rPr lang="en-US" altLang="ja-JP" sz="2000" i="1" baseline="-25000" dirty="0" smtClean="0"/>
              <a:t>2</a:t>
            </a:r>
            <a:r>
              <a:rPr lang="en-US" altLang="ja-JP" sz="2000" i="1" dirty="0" smtClean="0"/>
              <a:t>A</a:t>
            </a:r>
            <a:r>
              <a:rPr lang="en-US" altLang="ja-JP" sz="2000" i="1" baseline="-25000" dirty="0" smtClean="0"/>
              <a:t>2</a:t>
            </a:r>
            <a:r>
              <a:rPr lang="en-US" altLang="ja-JP" sz="2000" i="1" dirty="0" smtClean="0"/>
              <a:t> B</a:t>
            </a:r>
            <a:r>
              <a:rPr lang="en-US" altLang="ja-JP" sz="2000" i="1" baseline="-25000" dirty="0" smtClean="0"/>
              <a:t>2</a:t>
            </a:r>
            <a:r>
              <a:rPr lang="en-US" altLang="ja-JP" sz="2000" i="1" dirty="0" smtClean="0"/>
              <a:t>B</a:t>
            </a:r>
            <a:r>
              <a:rPr lang="en-US" altLang="ja-JP" sz="2000" i="1" baseline="-25000" dirty="0" smtClean="0"/>
              <a:t>2</a:t>
            </a:r>
            <a:r>
              <a:rPr lang="en-US" altLang="ja-JP" sz="2000" i="1" dirty="0" smtClean="0"/>
              <a:t> </a:t>
            </a:r>
            <a:r>
              <a:rPr lang="en-US" altLang="ja-JP" sz="2000" dirty="0" smtClean="0"/>
              <a:t>having the lightest</a:t>
            </a:r>
            <a:endParaRPr lang="en-US" sz="2000" dirty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5347B1CF-D44E-7244-BAAF-423D17A72623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10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  <p:pic>
        <p:nvPicPr>
          <p:cNvPr id="6" name="Picture 5" descr="21_01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51" y="1205459"/>
            <a:ext cx="3693422" cy="5652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Additive Genes and Continuous Variation</a:t>
            </a:r>
            <a:endParaRPr lang="en-US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90643" y="1117600"/>
            <a:ext cx="4352716" cy="5260975"/>
          </a:xfrm>
        </p:spPr>
        <p:txBody>
          <a:bodyPr/>
          <a:lstStyle/>
          <a:p>
            <a:r>
              <a:rPr lang="en-US" sz="2400" u="sng" dirty="0" smtClean="0"/>
              <a:t>As the number of additive genes contributing to a trait increases, the number of possible phenotypic categories increases also</a:t>
            </a:r>
          </a:p>
          <a:p>
            <a:endParaRPr lang="en-US" sz="2400" dirty="0" smtClean="0"/>
          </a:p>
          <a:p>
            <a:r>
              <a:rPr lang="en-US" sz="2400" dirty="0" smtClean="0"/>
              <a:t>The wheat kernel color, with two genes contributing, had five phenotypic classes</a:t>
            </a:r>
          </a:p>
          <a:p>
            <a:endParaRPr lang="en-US" sz="2400" dirty="0" smtClean="0"/>
          </a:p>
          <a:p>
            <a:r>
              <a:rPr lang="en-US" sz="2400" dirty="0" smtClean="0"/>
              <a:t>Where three genes contribute to a phenotype, seven classes are possible</a:t>
            </a:r>
            <a:endParaRPr lang="en-US" sz="2400" dirty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A43404AF-5375-0E47-8B86-8CE71C97C9CE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11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  <p:pic>
        <p:nvPicPr>
          <p:cNvPr id="6" name="Picture 5" descr="21_02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72" y="1270121"/>
            <a:ext cx="3511012" cy="5207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Continuous Phenotypic Variation from Multiple Additive Genes</a:t>
            </a:r>
            <a:endParaRPr lang="en-US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more phenotypes that occur along a scale of measurement, the less obvious the demarcation between categories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The number of phenotypic categories is calculated as 2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</a:t>
            </a:r>
            <a:r>
              <a:rPr lang="en-US" b="1" dirty="0" smtClean="0">
                <a:solidFill>
                  <a:srgbClr val="FF0000"/>
                </a:solidFill>
              </a:rPr>
              <a:t> 1, where 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</a:t>
            </a:r>
            <a:r>
              <a:rPr lang="en-US" b="1" dirty="0" smtClean="0">
                <a:solidFill>
                  <a:srgbClr val="FF0000"/>
                </a:solidFill>
              </a:rPr>
              <a:t> the number of genes</a:t>
            </a:r>
          </a:p>
          <a:p>
            <a:endParaRPr lang="en-US" dirty="0" smtClean="0"/>
          </a:p>
          <a:p>
            <a:r>
              <a:rPr lang="en-US" dirty="0" smtClean="0"/>
              <a:t>For example, for three additive genes contributing to a polygenic trait, there would be 2(3) </a:t>
            </a:r>
            <a:r>
              <a:rPr lang="en-US" dirty="0">
                <a:sym typeface="Symbol" panose="05050102010706020507" pitchFamily="18" charset="2"/>
              </a:rPr>
              <a:t></a:t>
            </a:r>
            <a:r>
              <a:rPr lang="en-US" dirty="0" smtClean="0"/>
              <a:t> 1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 smtClean="0"/>
              <a:t> 7 phenotypic categories; this assumes just two alleles for each contributing gene</a:t>
            </a:r>
            <a:endParaRPr lang="en-US" dirty="0"/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51023CD3-0B82-A24C-9B7F-C06C2DF10E4D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12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_01Tabl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9454"/>
            <a:ext cx="5520784" cy="493645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98989"/>
                </a:solidFill>
                <a:latin typeface="Tahoma" charset="0"/>
                <a:cs typeface="Arial" charset="0"/>
              </a:rPr>
              <a:t>14</a:t>
            </a:r>
            <a:endParaRPr lang="en-US" sz="1200" dirty="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21_03Figure-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12" y="0"/>
            <a:ext cx="2487719" cy="684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8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Environmental Factors on Phenotypic Variation</a:t>
            </a:r>
            <a:endParaRPr lang="en-US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important (though difficult) to sort out genetic and </a:t>
            </a:r>
            <a:r>
              <a:rPr lang="en-US" dirty="0" err="1" smtClean="0"/>
              <a:t>nongenetic</a:t>
            </a:r>
            <a:r>
              <a:rPr lang="en-US" dirty="0" smtClean="0"/>
              <a:t> factors that determine phenotypic variation</a:t>
            </a:r>
          </a:p>
          <a:p>
            <a:endParaRPr lang="en-US" dirty="0" smtClean="0"/>
          </a:p>
          <a:p>
            <a:r>
              <a:rPr lang="en-US" u="sng" dirty="0" smtClean="0"/>
              <a:t>Where no gene–environment interaction takes place, genotype corresponds to a distinct phenotype</a:t>
            </a:r>
          </a:p>
          <a:p>
            <a:endParaRPr lang="en-US" dirty="0" smtClean="0"/>
          </a:p>
          <a:p>
            <a:r>
              <a:rPr lang="en-US" u="sng" dirty="0" smtClean="0"/>
              <a:t>The more gene–environment interaction that occurs, the wider the potential range of phenotypic values that may occur</a:t>
            </a:r>
            <a:endParaRPr lang="en-US" u="sng" dirty="0"/>
          </a:p>
        </p:txBody>
      </p:sp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242CAC08-67DA-714C-89C2-9E115F999CEA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14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_05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" y="210312"/>
            <a:ext cx="8113776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21.5 The effect </a:t>
            </a:r>
            <a:r>
              <a:rPr lang="en-US" dirty="0" smtClean="0"/>
              <a:t>of gene</a:t>
            </a:r>
            <a:r>
              <a:rPr lang="en-US" dirty="0"/>
              <a:t>–environment interaction.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98989"/>
                </a:solidFill>
                <a:latin typeface="Tahoma" charset="0"/>
                <a:cs typeface="Arial" charset="0"/>
              </a:rPr>
              <a:t>20</a:t>
            </a:r>
            <a:endParaRPr lang="en-US" sz="1200" dirty="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0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Threshold Traits</a:t>
            </a:r>
            <a:endParaRPr lang="en-US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0" y="1117600"/>
            <a:ext cx="9144000" cy="5260975"/>
          </a:xfrm>
        </p:spPr>
        <p:txBody>
          <a:bodyPr/>
          <a:lstStyle/>
          <a:p>
            <a:r>
              <a:rPr lang="en-US" sz="2000" dirty="0" smtClean="0"/>
              <a:t>Some traits may have continuous variation of phenotype, but the phenotypes can still be divided into distinct categories. </a:t>
            </a:r>
          </a:p>
          <a:p>
            <a:endParaRPr lang="en-US" sz="2000" dirty="0" smtClean="0"/>
          </a:p>
          <a:p>
            <a:r>
              <a:rPr lang="en-US" sz="2000" dirty="0" smtClean="0"/>
              <a:t>These traits are called </a:t>
            </a:r>
            <a:r>
              <a:rPr lang="en-US" sz="2000" b="1" dirty="0" smtClean="0"/>
              <a:t>threshold traits</a:t>
            </a:r>
            <a:r>
              <a:rPr lang="en-US" sz="2000" dirty="0" smtClean="0"/>
              <a:t>,</a:t>
            </a:r>
            <a:r>
              <a:rPr lang="en-US" sz="2000" b="1" dirty="0" smtClean="0"/>
              <a:t> </a:t>
            </a:r>
            <a:r>
              <a:rPr lang="en-US" sz="2000" dirty="0" smtClean="0"/>
              <a:t>and are often encountered in medical situations, where individuals can be either </a:t>
            </a:r>
            <a:r>
              <a:rPr lang="ja-JP" altLang="en-US" sz="2000" dirty="0" smtClean="0"/>
              <a:t>“</a:t>
            </a:r>
            <a:r>
              <a:rPr lang="en-US" altLang="ja-JP" sz="2000" dirty="0" smtClean="0"/>
              <a:t>affected</a:t>
            </a:r>
            <a:r>
              <a:rPr lang="ja-JP" altLang="en-US" sz="2000" dirty="0" smtClean="0"/>
              <a:t>”</a:t>
            </a:r>
            <a:r>
              <a:rPr lang="en-US" altLang="ja-JP" sz="2000" dirty="0" smtClean="0"/>
              <a:t> (having the condition) or </a:t>
            </a:r>
            <a:r>
              <a:rPr lang="ja-JP" altLang="en-US" sz="2000" dirty="0" smtClean="0"/>
              <a:t>“</a:t>
            </a:r>
            <a:r>
              <a:rPr lang="en-US" altLang="ja-JP" sz="2000" dirty="0" smtClean="0"/>
              <a:t>unaffected</a:t>
            </a:r>
            <a:r>
              <a:rPr lang="ja-JP" altLang="en-US" sz="2000" dirty="0" smtClean="0"/>
              <a:t>”</a:t>
            </a:r>
            <a:r>
              <a:rPr lang="en-US" altLang="ja-JP" sz="2000" dirty="0" smtClean="0"/>
              <a:t> (normal</a:t>
            </a:r>
            <a:r>
              <a:rPr lang="en-US" altLang="ja-JP" sz="2000" dirty="0" smtClean="0"/>
              <a:t>). </a:t>
            </a:r>
            <a:r>
              <a:rPr lang="en-US" sz="2000" dirty="0" smtClean="0"/>
              <a:t>A </a:t>
            </a:r>
            <a:r>
              <a:rPr lang="en-US" sz="2000" dirty="0"/>
              <a:t>small proportion of the population will be over a threshold and will have an affected phenotype</a:t>
            </a:r>
          </a:p>
          <a:p>
            <a:pPr marL="25400" indent="0">
              <a:buNone/>
            </a:pPr>
            <a:endParaRPr lang="en-US" sz="2000" dirty="0" smtClean="0"/>
          </a:p>
          <a:p>
            <a:r>
              <a:rPr lang="en-US" sz="2000" dirty="0" smtClean="0"/>
              <a:t>Threshold </a:t>
            </a:r>
            <a:r>
              <a:rPr lang="en-US" sz="2000" dirty="0"/>
              <a:t>traits are proposed to be polygenic or multifactorial traits, with a continuous distribution of </a:t>
            </a:r>
            <a:r>
              <a:rPr lang="en-US" sz="2000" b="1" dirty="0"/>
              <a:t>genetic </a:t>
            </a:r>
            <a:r>
              <a:rPr lang="en-US" sz="2000" b="1" dirty="0" smtClean="0"/>
              <a:t>liability. </a:t>
            </a:r>
            <a:r>
              <a:rPr lang="en-US" sz="2000" dirty="0" smtClean="0"/>
              <a:t>Genetic </a:t>
            </a:r>
            <a:r>
              <a:rPr lang="en-US" sz="2000" dirty="0"/>
              <a:t>liability is a term for the </a:t>
            </a:r>
            <a:r>
              <a:rPr lang="en-US" sz="2000" u="sng" dirty="0"/>
              <a:t>organism</a:t>
            </a:r>
            <a:r>
              <a:rPr lang="ja-JP" altLang="en-US" sz="2000" u="sng" dirty="0"/>
              <a:t>’</a:t>
            </a:r>
            <a:r>
              <a:rPr lang="en-US" altLang="ja-JP" sz="2000" u="sng" dirty="0"/>
              <a:t>s risk of having the affected phenotype</a:t>
            </a:r>
          </a:p>
          <a:p>
            <a:endParaRPr lang="en-US" sz="2000" dirty="0"/>
          </a:p>
          <a:p>
            <a:r>
              <a:rPr lang="en-US" sz="2000" dirty="0"/>
              <a:t>The majority of a population will lie below the </a:t>
            </a:r>
            <a:r>
              <a:rPr lang="en-US" sz="2000" b="1" dirty="0"/>
              <a:t>threshold of genetic liability</a:t>
            </a:r>
            <a:r>
              <a:rPr lang="en-US" sz="2000" dirty="0"/>
              <a:t>,</a:t>
            </a:r>
            <a:r>
              <a:rPr lang="en-US" sz="2000" b="1" dirty="0"/>
              <a:t> </a:t>
            </a:r>
            <a:r>
              <a:rPr lang="en-US" sz="2000" dirty="0"/>
              <a:t>the point beyond which an individual will show the affected phenotype</a:t>
            </a:r>
          </a:p>
          <a:p>
            <a:endParaRPr lang="en-US" sz="2000" dirty="0"/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A95877D7-F6A1-7349-83A3-13B90E40D389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16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_06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" y="1978189"/>
            <a:ext cx="5209277" cy="290188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21.6 Threshold traits.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98989"/>
                </a:solidFill>
                <a:latin typeface="Tahoma" charset="0"/>
                <a:cs typeface="Arial" charset="0"/>
              </a:rPr>
              <a:t>22</a:t>
            </a:r>
            <a:endParaRPr lang="en-US" sz="1200" dirty="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pic>
        <p:nvPicPr>
          <p:cNvPr id="7" name="Picture 6" descr="21_07Figure-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663" y="366632"/>
            <a:ext cx="3412035" cy="578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2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Nongenetic Factors </a:t>
            </a:r>
            <a:endParaRPr lang="en-US"/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influence of environmental and developmental factors on threshold traits is important</a:t>
            </a:r>
          </a:p>
          <a:p>
            <a:endParaRPr lang="en-US" dirty="0" smtClean="0"/>
          </a:p>
          <a:p>
            <a:r>
              <a:rPr lang="en-US" dirty="0" smtClean="0"/>
              <a:t>They likely play a role in determining whether individuals with a genetic liability near the threshold end up having the trait</a:t>
            </a:r>
          </a:p>
          <a:p>
            <a:endParaRPr lang="en-US" dirty="0" smtClean="0"/>
          </a:p>
        </p:txBody>
      </p:sp>
      <p:sp>
        <p:nvSpPr>
          <p:cNvPr id="5427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960C89F2-BBA8-404F-8678-F36EAE696ED8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18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21.2 Quantitative Trait Analysis Is Statistical</a:t>
            </a:r>
            <a:endParaRPr lang="en-US"/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78558" y="1117600"/>
            <a:ext cx="9144000" cy="5260975"/>
          </a:xfrm>
        </p:spPr>
        <p:txBody>
          <a:bodyPr/>
          <a:lstStyle/>
          <a:p>
            <a:r>
              <a:rPr lang="en-US" sz="2000" dirty="0" smtClean="0"/>
              <a:t>In 1918, Fisher used statistical analysis to show that quantitative traits result from segregation of alleles of multiple genes with an additive effect</a:t>
            </a:r>
          </a:p>
          <a:p>
            <a:endParaRPr lang="en-US" sz="2000" dirty="0" smtClean="0"/>
          </a:p>
          <a:p>
            <a:r>
              <a:rPr lang="en-US" sz="2000" dirty="0" smtClean="0"/>
              <a:t>The tools and approaches pioneered by Fisher allow scientists to identify genetic influences on phenotypes in terms of quantitative measurement</a:t>
            </a:r>
          </a:p>
          <a:p>
            <a:pPr marL="25400" indent="0">
              <a:buNone/>
            </a:pPr>
            <a:endParaRPr lang="en-US" sz="2000" dirty="0" smtClean="0"/>
          </a:p>
          <a:p>
            <a:r>
              <a:rPr lang="en-US" sz="2000" dirty="0"/>
              <a:t>The first step in quantifying phenotypic variation is to construct a </a:t>
            </a:r>
            <a:r>
              <a:rPr lang="en-US" sz="2000" b="1" dirty="0"/>
              <a:t>frequency distribution </a:t>
            </a:r>
            <a:r>
              <a:rPr lang="en-US" sz="2000" dirty="0"/>
              <a:t>of values for that </a:t>
            </a:r>
            <a:r>
              <a:rPr lang="en-US" sz="2000" dirty="0" smtClean="0"/>
              <a:t>trait. The </a:t>
            </a:r>
            <a:r>
              <a:rPr lang="en-US" sz="2000" dirty="0"/>
              <a:t>distribution shows the proportion of individuals that fall into each category described for the trait</a:t>
            </a:r>
          </a:p>
          <a:p>
            <a:endParaRPr lang="en-US" sz="2000" dirty="0"/>
          </a:p>
          <a:p>
            <a:r>
              <a:rPr lang="en-US" sz="2000" dirty="0"/>
              <a:t>Individuals should be a random sample, not selected for any attribute related to the trait being studied</a:t>
            </a:r>
          </a:p>
          <a:p>
            <a:endParaRPr lang="en-US" sz="2000" dirty="0" smtClean="0"/>
          </a:p>
        </p:txBody>
      </p:sp>
      <p:sp>
        <p:nvSpPr>
          <p:cNvPr id="5632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379EA7A0-5D1E-4E41-8D2C-6995F4B71966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19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_00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" y="217746"/>
            <a:ext cx="7623841" cy="638275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21 Opener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98989"/>
                </a:solidFill>
                <a:latin typeface="Tahoma" charset="0"/>
                <a:cs typeface="Arial" charset="0"/>
              </a:rPr>
              <a:t>2</a:t>
            </a:r>
            <a:endParaRPr lang="en-US" sz="1200" dirty="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2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_08FigureA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301752"/>
            <a:ext cx="8546592" cy="625449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21.8a </a:t>
            </a:r>
            <a:r>
              <a:rPr lang="en-US" dirty="0"/>
              <a:t>Adult height.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98989"/>
                </a:solidFill>
                <a:latin typeface="Tahoma" charset="0"/>
                <a:cs typeface="Arial" charset="0"/>
              </a:rPr>
              <a:t>28</a:t>
            </a:r>
            <a:endParaRPr lang="en-US" sz="1200" dirty="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3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_08FigureB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210312"/>
            <a:ext cx="7071360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21.8b </a:t>
            </a:r>
            <a:r>
              <a:rPr lang="en-US" dirty="0"/>
              <a:t>Adult height.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98989"/>
                </a:solidFill>
                <a:latin typeface="Tahoma" charset="0"/>
                <a:cs typeface="Arial" charset="0"/>
              </a:rPr>
              <a:t>29</a:t>
            </a:r>
            <a:endParaRPr lang="en-US" sz="1200" dirty="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2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Steps</a:t>
            </a:r>
            <a:endParaRPr lang="en-US"/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frequency distribution is constructed, the </a:t>
            </a:r>
            <a:r>
              <a:rPr lang="en-US" b="1" dirty="0" smtClean="0"/>
              <a:t>average or mean value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</a:t>
            </a:r>
            <a:r>
              <a:rPr lang="en-US" dirty="0" smtClean="0"/>
              <a:t>calculated. </a:t>
            </a:r>
            <a:r>
              <a:rPr lang="en-US" sz="2200" dirty="0" smtClean="0"/>
              <a:t>This </a:t>
            </a:r>
            <a:r>
              <a:rPr lang="en-US" sz="2200" dirty="0" smtClean="0"/>
              <a:t>is calculated by adding all the values and dividing by the total number of individuals (</a:t>
            </a:r>
            <a:r>
              <a:rPr lang="en-US" sz="2200" i="1" dirty="0" smtClean="0"/>
              <a:t>n</a:t>
            </a:r>
            <a:r>
              <a:rPr lang="en-US" sz="2200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mode, </a:t>
            </a:r>
            <a:r>
              <a:rPr lang="en-US" dirty="0" smtClean="0"/>
              <a:t>or </a:t>
            </a:r>
            <a:r>
              <a:rPr lang="en-US" b="1" dirty="0" smtClean="0"/>
              <a:t>modal value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is the most common value in the distribution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median</a:t>
            </a:r>
            <a:r>
              <a:rPr lang="en-US" dirty="0" smtClean="0"/>
              <a:t> or </a:t>
            </a:r>
            <a:r>
              <a:rPr lang="en-US" b="1" dirty="0" smtClean="0"/>
              <a:t>median value </a:t>
            </a:r>
            <a:r>
              <a:rPr lang="en-US" dirty="0" smtClean="0"/>
              <a:t>is the middle value</a:t>
            </a:r>
            <a:endParaRPr lang="en-US" dirty="0"/>
          </a:p>
        </p:txBody>
      </p:sp>
      <p:sp>
        <p:nvSpPr>
          <p:cNvPr id="6451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76860B99-D530-3346-8C2A-DD5B70F51DF7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22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968710" name="Line 6"/>
          <p:cNvSpPr>
            <a:spLocks noChangeShapeType="1"/>
          </p:cNvSpPr>
          <p:nvPr/>
        </p:nvSpPr>
        <p:spPr bwMode="auto">
          <a:xfrm>
            <a:off x="4378227" y="1652686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tistics-dogs-graph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0" y="147145"/>
            <a:ext cx="7772400" cy="25908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89181" y="4217891"/>
            <a:ext cx="9274933" cy="2525521"/>
            <a:chOff x="589181" y="4217891"/>
            <a:chExt cx="9274933" cy="2525521"/>
          </a:xfrm>
        </p:grpSpPr>
        <p:sp>
          <p:nvSpPr>
            <p:cNvPr id="5" name="TextBox 4"/>
            <p:cNvSpPr txBox="1"/>
            <p:nvPr/>
          </p:nvSpPr>
          <p:spPr>
            <a:xfrm>
              <a:off x="589181" y="4217891"/>
              <a:ext cx="92749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Mean =  </a:t>
              </a:r>
              <a:r>
                <a:rPr lang="en-US" sz="2000" dirty="0" smtClean="0"/>
                <a:t>(600 </a:t>
              </a:r>
              <a:r>
                <a:rPr lang="en-US" sz="2000" dirty="0"/>
                <a:t>+ 470 + 170 + 430 + </a:t>
              </a:r>
              <a:r>
                <a:rPr lang="en-US" sz="2000" dirty="0" smtClean="0"/>
                <a:t>300)/ </a:t>
              </a:r>
              <a:r>
                <a:rPr lang="en-US" sz="2000" dirty="0"/>
                <a:t>=  </a:t>
              </a:r>
              <a:r>
                <a:rPr lang="en-US" sz="2000" dirty="0" smtClean="0"/>
                <a:t>1970/5</a:t>
              </a:r>
              <a:r>
                <a:rPr lang="en-US" sz="2000" dirty="0"/>
                <a:t> </a:t>
              </a:r>
              <a:r>
                <a:rPr lang="en-US" sz="2000" dirty="0" smtClean="0"/>
                <a:t>= 394		</a:t>
              </a:r>
            </a:p>
            <a:p>
              <a:r>
                <a:rPr lang="en-US" sz="2000" dirty="0"/>
                <a:t>		</a:t>
              </a:r>
              <a:r>
                <a:rPr lang="en-US" sz="2000" dirty="0" smtClean="0"/>
                <a:t>			  </a:t>
              </a:r>
              <a:r>
                <a:rPr lang="en-US" sz="2000" dirty="0"/>
                <a:t>		</a:t>
              </a:r>
            </a:p>
            <a:p>
              <a:endParaRPr lang="en-US" sz="2000" dirty="0"/>
            </a:p>
          </p:txBody>
        </p:sp>
        <p:pic>
          <p:nvPicPr>
            <p:cNvPr id="6" name="Picture 5" descr="statistics-dogs-mean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544" y="4927142"/>
              <a:ext cx="5431261" cy="1816270"/>
            </a:xfrm>
            <a:prstGeom prst="rect">
              <a:avLst/>
            </a:prstGeom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457200" y="-196175"/>
            <a:ext cx="8229600" cy="854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Mean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03317" y="2767898"/>
            <a:ext cx="403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mean</a:t>
            </a:r>
            <a:r>
              <a:rPr lang="en-US" dirty="0"/>
              <a:t> is the average of the numbers.</a:t>
            </a:r>
          </a:p>
        </p:txBody>
      </p:sp>
    </p:spTree>
    <p:extLst>
      <p:ext uri="{BB962C8B-B14F-4D97-AF65-F5344CB8AC3E}">
        <p14:creationId xmlns:p14="http://schemas.microsoft.com/office/powerpoint/2010/main" val="328775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Variance</a:t>
            </a:r>
            <a:endParaRPr lang="en-US"/>
          </a:p>
        </p:txBody>
      </p:sp>
      <p:sp>
        <p:nvSpPr>
          <p:cNvPr id="66561" name="Content Placeholder 2"/>
          <p:cNvSpPr>
            <a:spLocks noGrp="1"/>
          </p:cNvSpPr>
          <p:nvPr>
            <p:ph idx="1"/>
          </p:nvPr>
        </p:nvSpPr>
        <p:spPr>
          <a:xfrm>
            <a:off x="72807" y="1353292"/>
            <a:ext cx="4994280" cy="5260975"/>
          </a:xfrm>
        </p:spPr>
        <p:txBody>
          <a:bodyPr/>
          <a:lstStyle/>
          <a:p>
            <a:r>
              <a:rPr lang="en-US" sz="2200" dirty="0" smtClean="0"/>
              <a:t>The </a:t>
            </a:r>
            <a:r>
              <a:rPr lang="en-US" sz="2200" b="1" dirty="0" smtClean="0"/>
              <a:t>variance</a:t>
            </a:r>
            <a:r>
              <a:rPr lang="en-US" sz="2200" dirty="0" smtClean="0"/>
              <a:t> (</a:t>
            </a:r>
            <a:r>
              <a:rPr lang="en-US" sz="2200" i="1" dirty="0" smtClean="0"/>
              <a:t>s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) is a </a:t>
            </a:r>
            <a:r>
              <a:rPr lang="en-US" sz="2200" u="sng" dirty="0" smtClean="0"/>
              <a:t>measure of the spread of distribution around the mean</a:t>
            </a:r>
            <a:r>
              <a:rPr lang="en-US" sz="2200" dirty="0" smtClean="0"/>
              <a:t>; it interprets </a:t>
            </a:r>
            <a:r>
              <a:rPr lang="en-US" sz="2200" u="sng" dirty="0" smtClean="0"/>
              <a:t>how much variation exists within the sample</a:t>
            </a:r>
          </a:p>
          <a:p>
            <a:endParaRPr lang="en-US" sz="2200" dirty="0" smtClean="0"/>
          </a:p>
          <a:p>
            <a:r>
              <a:rPr lang="en-US" sz="2200" dirty="0" smtClean="0"/>
              <a:t>It is the sum of the square of the difference between each individual value and the mean, divided by the degrees of freedom (</a:t>
            </a:r>
            <a:r>
              <a:rPr lang="en-US" sz="2200" dirty="0" err="1" smtClean="0"/>
              <a:t>df</a:t>
            </a:r>
            <a:r>
              <a:rPr lang="en-US" sz="2200" dirty="0" smtClean="0"/>
              <a:t>), that is, the number of independent variables</a:t>
            </a:r>
          </a:p>
          <a:p>
            <a:pPr marL="25400" indent="0">
              <a:buNone/>
            </a:pPr>
            <a:endParaRPr lang="en-US" sz="2200" dirty="0" smtClean="0"/>
          </a:p>
        </p:txBody>
      </p:sp>
      <p:sp>
        <p:nvSpPr>
          <p:cNvPr id="6656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304ED277-6006-C840-8A60-6B6596F1AB4E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24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  <p:pic>
        <p:nvPicPr>
          <p:cNvPr id="6" name="Picture 5" descr="Page 725 equatio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r="7457"/>
          <a:stretch/>
        </p:blipFill>
        <p:spPr>
          <a:xfrm>
            <a:off x="523060" y="5037048"/>
            <a:ext cx="3873500" cy="829564"/>
          </a:xfrm>
          <a:prstGeom prst="rect">
            <a:avLst/>
          </a:prstGeom>
        </p:spPr>
      </p:pic>
      <p:pic>
        <p:nvPicPr>
          <p:cNvPr id="7" name="Picture 6" descr="21_09Figure-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33" y="1099898"/>
            <a:ext cx="4000933" cy="5748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52"/>
            <a:ext cx="8229600" cy="1143000"/>
          </a:xfrm>
        </p:spPr>
        <p:txBody>
          <a:bodyPr/>
          <a:lstStyle/>
          <a:p>
            <a:r>
              <a:rPr lang="en-US" dirty="0" smtClean="0"/>
              <a:t>Variance</a:t>
            </a:r>
            <a:endParaRPr lang="en-US" dirty="0"/>
          </a:p>
        </p:txBody>
      </p:sp>
      <p:pic>
        <p:nvPicPr>
          <p:cNvPr id="3" name="Picture 2" descr="statistics-dogs-devia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9" y="1418391"/>
            <a:ext cx="7848600" cy="209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3192" y="3513891"/>
            <a:ext cx="6927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variance</a:t>
            </a:r>
            <a:r>
              <a:rPr lang="en-US" sz="2000" dirty="0"/>
              <a:t> measures how far a set of numbers is spread out.</a:t>
            </a:r>
          </a:p>
        </p:txBody>
      </p:sp>
      <p:pic>
        <p:nvPicPr>
          <p:cNvPr id="4" name="Picture 3" descr="variance-cal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46" y="4370760"/>
            <a:ext cx="62992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7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Standard Deviation</a:t>
            </a:r>
            <a:endParaRPr lang="en-US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standard deviation 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) expresses deviation from the mean in the same units as the scale of measurement for the sample</a:t>
            </a:r>
          </a:p>
          <a:p>
            <a:endParaRPr lang="en-US" dirty="0" smtClean="0"/>
          </a:p>
          <a:p>
            <a:r>
              <a:rPr lang="en-US" dirty="0" smtClean="0"/>
              <a:t>It is usually expressed as:</a:t>
            </a:r>
            <a:endParaRPr lang="en-US" dirty="0"/>
          </a:p>
        </p:txBody>
      </p:sp>
      <p:sp>
        <p:nvSpPr>
          <p:cNvPr id="7065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E80B68C0-347D-5A43-A600-744380942A2D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26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  <p:pic>
        <p:nvPicPr>
          <p:cNvPr id="5" name="Picture 4" descr="page725_standard eq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0" r="3046"/>
          <a:stretch/>
        </p:blipFill>
        <p:spPr>
          <a:xfrm>
            <a:off x="3801681" y="3880797"/>
            <a:ext cx="1540638" cy="578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52"/>
            <a:ext cx="8229600" cy="1143000"/>
          </a:xfrm>
        </p:spPr>
        <p:txBody>
          <a:bodyPr/>
          <a:lstStyle/>
          <a:p>
            <a:r>
              <a:rPr lang="en-US" dirty="0" smtClean="0"/>
              <a:t>Standard deviation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82621" y="2965288"/>
            <a:ext cx="8300538" cy="3564930"/>
            <a:chOff x="582621" y="2965288"/>
            <a:chExt cx="8300538" cy="3564930"/>
          </a:xfrm>
        </p:grpSpPr>
        <p:sp>
          <p:nvSpPr>
            <p:cNvPr id="3" name="TextBox 2"/>
            <p:cNvSpPr txBox="1"/>
            <p:nvPr/>
          </p:nvSpPr>
          <p:spPr>
            <a:xfrm>
              <a:off x="1646157" y="2965288"/>
              <a:ext cx="723700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The Standard </a:t>
              </a:r>
              <a:r>
                <a:rPr lang="en-US" sz="2000" dirty="0"/>
                <a:t>Deviation is just the square root of Variance, so</a:t>
              </a:r>
              <a:r>
                <a:rPr lang="en-US" sz="2000" dirty="0" smtClean="0"/>
                <a:t>:</a:t>
              </a:r>
            </a:p>
            <a:p>
              <a:endParaRPr lang="en-US" sz="2000" dirty="0"/>
            </a:p>
            <a:p>
              <a:r>
                <a:rPr lang="en-US" sz="2000" dirty="0"/>
                <a:t>Standard Deviation: </a:t>
              </a:r>
              <a:r>
                <a:rPr lang="en-US" sz="2000" b="1" dirty="0" err="1"/>
                <a:t>σ</a:t>
              </a:r>
              <a:r>
                <a:rPr lang="en-US" sz="2000" b="1" dirty="0"/>
                <a:t> = √21,704 = 147.32...</a:t>
              </a:r>
              <a:r>
                <a:rPr lang="en-US" sz="2000" dirty="0"/>
                <a:t> = </a:t>
              </a:r>
              <a:r>
                <a:rPr lang="en-US" sz="2000" b="1" dirty="0" smtClean="0"/>
                <a:t>147</a:t>
              </a:r>
              <a:endParaRPr lang="en-US" sz="2000" dirty="0"/>
            </a:p>
          </p:txBody>
        </p:sp>
        <p:pic>
          <p:nvPicPr>
            <p:cNvPr id="4" name="Picture 3" descr="statistics-standard-deviation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21" y="3888618"/>
              <a:ext cx="7886700" cy="26416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0" y="1593238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tandard </a:t>
            </a:r>
            <a:r>
              <a:rPr lang="en-US" sz="2000" dirty="0"/>
              <a:t>deviation or </a:t>
            </a:r>
            <a:r>
              <a:rPr lang="en-US" sz="2000" b="1" dirty="0"/>
              <a:t>s</a:t>
            </a:r>
            <a:r>
              <a:rPr lang="en-US" sz="2000" dirty="0"/>
              <a:t> for the sample standard </a:t>
            </a:r>
            <a:r>
              <a:rPr lang="en-US" sz="2000" dirty="0" smtClean="0"/>
              <a:t>deviation </a:t>
            </a:r>
            <a:r>
              <a:rPr lang="en-US" sz="2000" dirty="0"/>
              <a:t>is a measure that is used to quantify the amount of variation or </a:t>
            </a:r>
            <a:r>
              <a:rPr lang="en-US" sz="2000" dirty="0" smtClean="0"/>
              <a:t>dispersion of a set of data values.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402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Partitioning Phenotypic Variance</a:t>
            </a:r>
            <a:endParaRPr lang="en-US"/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key part of analyzing quantitative trait variation is to analyze the factors thought to contribute to phenotypic variance (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P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b="1" i="1" dirty="0" smtClean="0"/>
              <a:t>Phenotypic variance </a:t>
            </a:r>
            <a:r>
              <a:rPr lang="en-US" sz="2400" b="1" i="1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</a:rPr>
              <a:t>V</a:t>
            </a:r>
            <a:r>
              <a:rPr lang="en-US" sz="2400" b="1" i="1" baseline="-25000" dirty="0">
                <a:solidFill>
                  <a:srgbClr val="FF0000"/>
                </a:solidFill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/>
              <a:t>can </a:t>
            </a:r>
            <a:r>
              <a:rPr lang="en-US" sz="2400" dirty="0" smtClean="0"/>
              <a:t>be divided into </a:t>
            </a:r>
            <a:r>
              <a:rPr lang="en-US" sz="2400" b="1" i="1" dirty="0" smtClean="0"/>
              <a:t>genetic variance</a:t>
            </a:r>
            <a:r>
              <a:rPr lang="en-US" sz="2400" i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</a:rPr>
              <a:t>V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/>
              <a:t>and </a:t>
            </a:r>
            <a:r>
              <a:rPr lang="en-US" sz="2400" b="1" i="1" dirty="0" smtClean="0"/>
              <a:t>environmental variance</a:t>
            </a:r>
            <a:r>
              <a:rPr lang="en-US" sz="2400" i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</a:rPr>
              <a:t>V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endParaRPr lang="en-US" sz="2400" dirty="0" smtClean="0"/>
          </a:p>
          <a:p>
            <a:r>
              <a:rPr lang="en-US" sz="2400" b="1" dirty="0" smtClean="0"/>
              <a:t>Genetic variance </a:t>
            </a:r>
            <a:r>
              <a:rPr lang="en-US" sz="2400" dirty="0" smtClean="0"/>
              <a:t>is the proportion of phenotypic variance due to genotype </a:t>
            </a:r>
            <a:r>
              <a:rPr lang="en-US" sz="2400" dirty="0" smtClean="0"/>
              <a:t>differences</a:t>
            </a:r>
          </a:p>
          <a:p>
            <a:endParaRPr lang="en-US" sz="2400" dirty="0"/>
          </a:p>
          <a:p>
            <a:r>
              <a:rPr lang="en-US" sz="2400" b="1" dirty="0"/>
              <a:t>Environmental variance</a:t>
            </a:r>
            <a:r>
              <a:rPr lang="en-US" sz="2400" dirty="0"/>
              <a:t> is the portion of the phenotypic variance due to variability in environment inhabited by individuals in a population</a:t>
            </a:r>
          </a:p>
          <a:p>
            <a:endParaRPr lang="en-US" sz="2400" dirty="0"/>
          </a:p>
        </p:txBody>
      </p:sp>
      <p:sp>
        <p:nvSpPr>
          <p:cNvPr id="7270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C6808618-052D-ED47-AB99-26154BC91EF7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28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Phenotypic Variance (continued)</a:t>
            </a:r>
            <a:endParaRPr lang="en-US" dirty="0"/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highly inbred populations (i.e., in the </a:t>
            </a:r>
            <a:r>
              <a:rPr lang="en-US" dirty="0" smtClean="0"/>
              <a:t>lab, no environmental effect) </a:t>
            </a:r>
            <a:r>
              <a:rPr lang="en-US" dirty="0" smtClean="0"/>
              <a:t>where all individuals are homozygous for alleles controlling a trait, </a:t>
            </a:r>
            <a:r>
              <a:rPr lang="en-US" i="1" dirty="0" smtClean="0"/>
              <a:t>V</a:t>
            </a:r>
            <a:r>
              <a:rPr lang="en-US" i="1" baseline="-25000" dirty="0" smtClean="0"/>
              <a:t>G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</a:t>
            </a:r>
            <a:r>
              <a:rPr lang="en-US" dirty="0" smtClean="0"/>
              <a:t> 0</a:t>
            </a:r>
          </a:p>
          <a:p>
            <a:pPr marL="25400" indent="0">
              <a:buNone/>
            </a:pPr>
            <a:endParaRPr lang="en-US" dirty="0" smtClean="0"/>
          </a:p>
          <a:p>
            <a:r>
              <a:rPr lang="en-US" dirty="0" smtClean="0"/>
              <a:t>Carefully controlled lab experiments can sometimes control all environmental variables so that </a:t>
            </a:r>
            <a:r>
              <a:rPr lang="en-US" i="1" dirty="0" smtClean="0"/>
              <a:t>V</a:t>
            </a:r>
            <a:r>
              <a:rPr lang="en-US" i="1" baseline="-25000" dirty="0" smtClean="0"/>
              <a:t>E</a:t>
            </a:r>
            <a:r>
              <a:rPr lang="en-US" dirty="0" smtClean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 smtClean="0"/>
              <a:t> 0; however, </a:t>
            </a:r>
            <a:r>
              <a:rPr lang="en-US" u="sng" dirty="0" smtClean="0"/>
              <a:t>in nature, neither </a:t>
            </a:r>
            <a:r>
              <a:rPr lang="en-US" i="1" u="sng" dirty="0" smtClean="0"/>
              <a:t>V</a:t>
            </a:r>
            <a:r>
              <a:rPr lang="en-US" i="1" u="sng" baseline="-25000" dirty="0" smtClean="0"/>
              <a:t>E</a:t>
            </a:r>
            <a:r>
              <a:rPr lang="en-US" u="sng" dirty="0" smtClean="0"/>
              <a:t> nor </a:t>
            </a:r>
            <a:r>
              <a:rPr lang="en-US" i="1" u="sng" dirty="0" smtClean="0"/>
              <a:t>V</a:t>
            </a:r>
            <a:r>
              <a:rPr lang="en-US" i="1" u="sng" baseline="-25000" dirty="0" smtClean="0"/>
              <a:t>G</a:t>
            </a:r>
            <a:r>
              <a:rPr lang="en-US" u="sng" dirty="0" smtClean="0"/>
              <a:t> is zero</a:t>
            </a:r>
            <a:endParaRPr lang="en-US" u="sng" dirty="0"/>
          </a:p>
        </p:txBody>
      </p:sp>
      <p:sp>
        <p:nvSpPr>
          <p:cNvPr id="7475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5D09C77C-EA69-714F-B15C-F6D582D77ABA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29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21.1 Quantitative Traits Display Continuous </a:t>
            </a:r>
            <a:br>
              <a:rPr lang="en-US" dirty="0" smtClean="0"/>
            </a:br>
            <a:r>
              <a:rPr lang="en-US" dirty="0" smtClean="0"/>
              <a:t>Phenotypic Variation</a:t>
            </a:r>
            <a:endParaRPr lang="en-US" dirty="0"/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phenotypes of single-gene traits commonly display </a:t>
            </a:r>
            <a:r>
              <a:rPr lang="en-US" b="1" dirty="0" smtClean="0"/>
              <a:t>discontinuous variation</a:t>
            </a:r>
            <a:r>
              <a:rPr lang="en-US" dirty="0" smtClean="0"/>
              <a:t>;</a:t>
            </a:r>
            <a:r>
              <a:rPr lang="en-US" b="1" dirty="0" smtClean="0"/>
              <a:t> </a:t>
            </a:r>
            <a:r>
              <a:rPr lang="en-US" dirty="0" smtClean="0"/>
              <a:t>organisms can be assigned to discrete, sharply distinguishable </a:t>
            </a:r>
            <a:r>
              <a:rPr lang="en-US" dirty="0" smtClean="0"/>
              <a:t>categories. Discontinuous </a:t>
            </a:r>
            <a:r>
              <a:rPr lang="en-US" dirty="0" smtClean="0"/>
              <a:t>patterns of variation lead to </a:t>
            </a:r>
            <a:r>
              <a:rPr lang="en-US" dirty="0" smtClean="0"/>
              <a:t>genetic </a:t>
            </a:r>
            <a:r>
              <a:rPr lang="en-US" dirty="0" smtClean="0"/>
              <a:t>ratios like the 3:1 ratio of F</a:t>
            </a:r>
            <a:r>
              <a:rPr lang="en-US" baseline="-25000" dirty="0" smtClean="0"/>
              <a:t>2</a:t>
            </a:r>
            <a:r>
              <a:rPr lang="en-US" dirty="0" smtClean="0"/>
              <a:t> offspring of </a:t>
            </a:r>
            <a:br>
              <a:rPr lang="en-US" dirty="0" smtClean="0"/>
            </a:br>
            <a:r>
              <a:rPr lang="en-US" dirty="0" smtClean="0"/>
              <a:t>self-fertilized F</a:t>
            </a:r>
            <a:r>
              <a:rPr lang="en-US" baseline="-25000" dirty="0" smtClean="0"/>
              <a:t>1</a:t>
            </a:r>
          </a:p>
          <a:p>
            <a:endParaRPr lang="en-US" sz="2400" dirty="0" smtClean="0"/>
          </a:p>
          <a:p>
            <a:r>
              <a:rPr lang="en-US" dirty="0" smtClean="0"/>
              <a:t>Polygenic and multifactorial traits usually show </a:t>
            </a:r>
            <a:r>
              <a:rPr lang="en-US" b="1" dirty="0" smtClean="0"/>
              <a:t>continuous variation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with a range of values in an uninterrupted continuum</a:t>
            </a:r>
            <a:endParaRPr lang="en-US" dirty="0"/>
          </a:p>
        </p:txBody>
      </p:sp>
      <p:sp>
        <p:nvSpPr>
          <p:cNvPr id="921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D2A28CDA-985A-8348-A790-C492D063943B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3</a:t>
            </a:fld>
            <a:endParaRPr lang="en-US" sz="1200" dirty="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 and Environmental Variability, Illustrated</a:t>
            </a:r>
            <a:endParaRPr lang="en-US"/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190643" y="1117600"/>
            <a:ext cx="4405089" cy="5260975"/>
          </a:xfrm>
        </p:spPr>
        <p:txBody>
          <a:bodyPr/>
          <a:lstStyle/>
          <a:p>
            <a:r>
              <a:rPr lang="en-US" sz="2400" dirty="0" smtClean="0"/>
              <a:t>If two different pure-breeding parental lines are </a:t>
            </a:r>
            <a:r>
              <a:rPr lang="en-US" sz="2400" u="sng" dirty="0" smtClean="0"/>
              <a:t>genetically uniform</a:t>
            </a:r>
            <a:r>
              <a:rPr lang="en-US" sz="2400" dirty="0" smtClean="0"/>
              <a:t>, </a:t>
            </a:r>
            <a:r>
              <a:rPr lang="en-US" sz="2400" b="1" i="1" dirty="0" smtClean="0"/>
              <a:t>V</a:t>
            </a:r>
            <a:r>
              <a:rPr lang="en-US" sz="2400" b="1" i="1" baseline="-25000" dirty="0" smtClean="0"/>
              <a:t>P</a:t>
            </a:r>
            <a:r>
              <a:rPr lang="en-US" sz="2400" b="1" dirty="0" smtClean="0"/>
              <a:t> </a:t>
            </a:r>
            <a:r>
              <a:rPr lang="en-US" sz="2400" b="1" dirty="0">
                <a:sym typeface="Symbol" panose="05050102010706020507" pitchFamily="18" charset="2"/>
              </a:rPr>
              <a:t></a:t>
            </a:r>
            <a:r>
              <a:rPr lang="en-US" sz="2400" b="1" dirty="0" smtClean="0"/>
              <a:t> </a:t>
            </a:r>
            <a:r>
              <a:rPr lang="en-US" sz="2400" b="1" i="1" dirty="0"/>
              <a:t>V</a:t>
            </a:r>
            <a:r>
              <a:rPr lang="en-US" sz="2400" b="1" i="1" baseline="-25000" dirty="0"/>
              <a:t>E</a:t>
            </a:r>
            <a:r>
              <a:rPr lang="en-US" sz="2400" b="1" dirty="0" smtClean="0"/>
              <a:t> </a:t>
            </a:r>
            <a:r>
              <a:rPr lang="en-US" sz="2400" dirty="0" smtClean="0"/>
              <a:t>in those lines</a:t>
            </a:r>
          </a:p>
          <a:p>
            <a:endParaRPr lang="en-US" sz="2400" dirty="0" smtClean="0"/>
          </a:p>
          <a:p>
            <a:r>
              <a:rPr lang="en-US" sz="2400" dirty="0" smtClean="0"/>
              <a:t>They can be crossed to produce genetically uniform 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where </a:t>
            </a:r>
            <a:r>
              <a:rPr lang="en-US" sz="2400" i="1" dirty="0"/>
              <a:t>V</a:t>
            </a:r>
            <a:r>
              <a:rPr lang="en-US" sz="2400" i="1" baseline="-25000" dirty="0"/>
              <a:t>P</a:t>
            </a:r>
            <a:r>
              <a:rPr lang="en-US" sz="2400" dirty="0" smtClean="0"/>
              <a:t> </a:t>
            </a:r>
            <a:r>
              <a:rPr lang="en-US" sz="2400" dirty="0">
                <a:sym typeface="Symbol" panose="05050102010706020507" pitchFamily="18" charset="2"/>
              </a:rPr>
              <a:t></a:t>
            </a:r>
            <a:r>
              <a:rPr lang="en-US" sz="2400" dirty="0" smtClean="0"/>
              <a:t> </a:t>
            </a:r>
            <a:r>
              <a:rPr lang="en-US" sz="2400" i="1" dirty="0"/>
              <a:t>V</a:t>
            </a:r>
            <a:r>
              <a:rPr lang="en-US" sz="2400" i="1" baseline="-25000" dirty="0"/>
              <a:t>E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If the 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are </a:t>
            </a:r>
            <a:r>
              <a:rPr lang="en-US" sz="2400" dirty="0" smtClean="0"/>
              <a:t>crossed, now there will be both genetic and environmental variability among the 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so, </a:t>
            </a:r>
            <a:br>
              <a:rPr lang="en-US" sz="2400" dirty="0" smtClean="0"/>
            </a:br>
            <a:r>
              <a:rPr lang="en-US" sz="2400" i="1" dirty="0"/>
              <a:t>V</a:t>
            </a:r>
            <a:r>
              <a:rPr lang="en-US" sz="2400" i="1" baseline="-25000" dirty="0"/>
              <a:t>P</a:t>
            </a:r>
            <a:r>
              <a:rPr lang="en-US" sz="2400" dirty="0" smtClean="0"/>
              <a:t> </a:t>
            </a:r>
            <a:r>
              <a:rPr lang="en-US" sz="2400" dirty="0">
                <a:sym typeface="Symbol" panose="05050102010706020507" pitchFamily="18" charset="2"/>
              </a:rPr>
              <a:t></a:t>
            </a:r>
            <a:r>
              <a:rPr lang="en-US" sz="2400" dirty="0" smtClean="0"/>
              <a:t> 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E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anose="05050102010706020507" pitchFamily="18" charset="2"/>
              </a:rPr>
              <a:t></a:t>
            </a:r>
            <a:r>
              <a:rPr lang="en-US" sz="2400" dirty="0" smtClean="0"/>
              <a:t> 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G</a:t>
            </a:r>
            <a:endParaRPr lang="en-US" sz="2400" dirty="0" smtClean="0"/>
          </a:p>
        </p:txBody>
      </p:sp>
      <p:sp>
        <p:nvSpPr>
          <p:cNvPr id="7680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15A5C606-0BB1-1547-A652-28AC44C1DE95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30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  <p:pic>
        <p:nvPicPr>
          <p:cNvPr id="6" name="Picture 5" descr="21_10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22" y="1204651"/>
            <a:ext cx="3831743" cy="519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Partitioning Genetic Variance</a:t>
            </a:r>
            <a:endParaRPr lang="en-US"/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variance can be partitioned into three different </a:t>
            </a:r>
            <a:r>
              <a:rPr lang="en-US" i="1" dirty="0" smtClean="0"/>
              <a:t>kinds</a:t>
            </a:r>
            <a:r>
              <a:rPr lang="en-US" dirty="0" smtClean="0"/>
              <a:t> of allelic effects:</a:t>
            </a:r>
          </a:p>
          <a:p>
            <a:pPr marL="914400" lvl="1" indent="-457200">
              <a:buFont typeface="+mj-lt"/>
              <a:buAutoNum type="arabicPeriod"/>
              <a:tabLst>
                <a:tab pos="971550" algn="l"/>
              </a:tabLst>
            </a:pPr>
            <a:r>
              <a:rPr lang="en-US" dirty="0" smtClean="0"/>
              <a:t> </a:t>
            </a:r>
            <a:r>
              <a:rPr lang="en-US" b="1" dirty="0" smtClean="0"/>
              <a:t>Additive variance </a:t>
            </a:r>
            <a:r>
              <a:rPr lang="en-US" dirty="0" smtClean="0"/>
              <a:t>(</a:t>
            </a:r>
            <a:r>
              <a:rPr lang="en-US" i="1" dirty="0" smtClean="0"/>
              <a:t>V</a:t>
            </a:r>
            <a:r>
              <a:rPr lang="en-US" i="1" baseline="-25000" dirty="0" smtClean="0"/>
              <a:t>A</a:t>
            </a:r>
            <a:r>
              <a:rPr lang="en-US" dirty="0" smtClean="0"/>
              <a:t>) derives from the added </a:t>
            </a:r>
            <a:r>
              <a:rPr lang="en-US" u="sng" dirty="0" smtClean="0"/>
              <a:t>effects </a:t>
            </a:r>
            <a:br>
              <a:rPr lang="en-US" u="sng" dirty="0" smtClean="0"/>
            </a:br>
            <a:r>
              <a:rPr lang="en-US" u="sng" dirty="0" smtClean="0"/>
              <a:t>	of all alleles contributing to the trait</a:t>
            </a:r>
          </a:p>
          <a:p>
            <a:pPr marL="914400" lvl="1" indent="-457200">
              <a:buFont typeface="+mj-lt"/>
              <a:buAutoNum type="arabicPeriod"/>
              <a:tabLst>
                <a:tab pos="971550" algn="l"/>
              </a:tabLst>
            </a:pPr>
            <a:r>
              <a:rPr lang="en-US" dirty="0" smtClean="0"/>
              <a:t> </a:t>
            </a:r>
            <a:r>
              <a:rPr lang="en-US" b="1" dirty="0" smtClean="0"/>
              <a:t>Dominance variance </a:t>
            </a:r>
            <a:r>
              <a:rPr lang="en-US" dirty="0" smtClean="0"/>
              <a:t>(</a:t>
            </a:r>
            <a:r>
              <a:rPr lang="en-US" i="1" dirty="0" smtClean="0"/>
              <a:t>V</a:t>
            </a:r>
            <a:r>
              <a:rPr lang="en-US" i="1" baseline="-25000" dirty="0" smtClean="0"/>
              <a:t>D</a:t>
            </a:r>
            <a:r>
              <a:rPr lang="en-US" dirty="0" smtClean="0"/>
              <a:t>) results from dominance </a:t>
            </a:r>
            <a:br>
              <a:rPr lang="en-US" dirty="0" smtClean="0"/>
            </a:br>
            <a:r>
              <a:rPr lang="en-US" dirty="0" smtClean="0"/>
              <a:t>	relationships in which </a:t>
            </a:r>
            <a:r>
              <a:rPr lang="en-US" u="sng" dirty="0" smtClean="0"/>
              <a:t>heterozygous individuals are not </a:t>
            </a:r>
            <a:br>
              <a:rPr lang="en-US" u="sng" dirty="0" smtClean="0"/>
            </a:br>
            <a:r>
              <a:rPr lang="en-US" u="sng" dirty="0" smtClean="0"/>
              <a:t>	intermediate between the two homozygous states</a:t>
            </a:r>
          </a:p>
          <a:p>
            <a:pPr marL="914400" lvl="1" indent="-457200">
              <a:buFont typeface="+mj-lt"/>
              <a:buAutoNum type="arabicPeriod"/>
              <a:tabLst>
                <a:tab pos="971550" algn="l"/>
              </a:tabLst>
            </a:pPr>
            <a:r>
              <a:rPr lang="en-US" dirty="0" smtClean="0"/>
              <a:t> </a:t>
            </a:r>
            <a:r>
              <a:rPr lang="en-US" b="1" dirty="0" smtClean="0"/>
              <a:t>Interactive variance </a:t>
            </a:r>
            <a:r>
              <a:rPr lang="en-US" dirty="0" smtClean="0"/>
              <a:t>(</a:t>
            </a:r>
            <a:r>
              <a:rPr lang="en-US" i="1" dirty="0" smtClean="0"/>
              <a:t>V</a:t>
            </a:r>
            <a:r>
              <a:rPr lang="en-US" i="1" baseline="-25000" dirty="0" smtClean="0"/>
              <a:t>I</a:t>
            </a:r>
            <a:r>
              <a:rPr lang="en-US" dirty="0" smtClean="0"/>
              <a:t>) derives from </a:t>
            </a:r>
            <a:r>
              <a:rPr lang="en-US" u="sng" dirty="0" err="1" smtClean="0"/>
              <a:t>epistatic</a:t>
            </a:r>
            <a:r>
              <a:rPr lang="en-US" u="sng" dirty="0" smtClean="0"/>
              <a:t> </a:t>
            </a:r>
            <a:br>
              <a:rPr lang="en-US" u="sng" dirty="0" smtClean="0"/>
            </a:br>
            <a:r>
              <a:rPr lang="en-US" u="sng" dirty="0" smtClean="0"/>
              <a:t>	interactions</a:t>
            </a:r>
            <a:r>
              <a:rPr lang="en-US" dirty="0" smtClean="0"/>
              <a:t> </a:t>
            </a:r>
            <a:r>
              <a:rPr lang="en-US" dirty="0" smtClean="0"/>
              <a:t>(effect of one gene being dependent on the presence of others) </a:t>
            </a:r>
            <a:r>
              <a:rPr lang="en-US" dirty="0" smtClean="0"/>
              <a:t>between </a:t>
            </a:r>
            <a:r>
              <a:rPr lang="en-US" dirty="0" smtClean="0"/>
              <a:t>alleles of genes contributing to a </a:t>
            </a:r>
            <a:r>
              <a:rPr lang="en-US" dirty="0" smtClean="0"/>
              <a:t>quantitative </a:t>
            </a:r>
            <a:r>
              <a:rPr lang="en-US" dirty="0" smtClean="0"/>
              <a:t>trait</a:t>
            </a:r>
            <a:endParaRPr lang="en-US" dirty="0"/>
          </a:p>
        </p:txBody>
      </p:sp>
      <p:sp>
        <p:nvSpPr>
          <p:cNvPr id="8089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2DCB0EBD-E422-A94E-9A80-AAFE12A42067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31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21.3 Heritability Measures the Genetic Component of Phenotypic Variation</a:t>
            </a:r>
            <a:endParaRPr lang="en-US"/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concept of </a:t>
            </a:r>
            <a:r>
              <a:rPr lang="en-US" b="1" dirty="0" smtClean="0"/>
              <a:t>heritability</a:t>
            </a:r>
            <a:r>
              <a:rPr lang="en-US" dirty="0" smtClean="0"/>
              <a:t> was developed to help measure the proportion of phenotypic variation that is due to genetic variation</a:t>
            </a:r>
          </a:p>
          <a:p>
            <a:endParaRPr lang="en-US" sz="2400" dirty="0" smtClean="0"/>
          </a:p>
          <a:p>
            <a:r>
              <a:rPr lang="en-US" dirty="0" smtClean="0"/>
              <a:t>Heritability differs from trait to trait; the phenotypic variation of a trait with </a:t>
            </a:r>
            <a:r>
              <a:rPr lang="en-US" u="sng" dirty="0" smtClean="0"/>
              <a:t>high heritability is largely the result of genetic variation</a:t>
            </a:r>
            <a:r>
              <a:rPr lang="en-US" dirty="0" smtClean="0"/>
              <a:t>, whereas only a small proportion of phenotypic variation of a trait with low heritability can be attributed to genetic variation</a:t>
            </a:r>
          </a:p>
          <a:p>
            <a:endParaRPr lang="en-US" sz="2400" dirty="0" smtClean="0"/>
          </a:p>
          <a:p>
            <a:r>
              <a:rPr lang="en-US" dirty="0" smtClean="0"/>
              <a:t>Heritability is an important measure of the potential responsiveness of a trait to selection</a:t>
            </a:r>
            <a:endParaRPr lang="en-US" dirty="0"/>
          </a:p>
        </p:txBody>
      </p:sp>
      <p:sp>
        <p:nvSpPr>
          <p:cNvPr id="8294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7100FCAB-51BD-1944-99C2-4F19B1FD8A01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32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75" y="0"/>
            <a:ext cx="8229600" cy="1143000"/>
          </a:xfrm>
        </p:spPr>
        <p:txBody>
          <a:bodyPr/>
          <a:lstStyle/>
          <a:p>
            <a:r>
              <a:rPr lang="en-US" dirty="0"/>
              <a:t>Heritability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129716"/>
            <a:ext cx="9030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Heritability</a:t>
            </a:r>
            <a:r>
              <a:rPr lang="en-US" sz="2000" dirty="0"/>
              <a:t> is a statistic used in breeding and genetics works that estimates how much of the genetic diversity of a phenotypic trait in a population is due to </a:t>
            </a:r>
            <a:r>
              <a:rPr lang="en-US" sz="2000" b="1" dirty="0"/>
              <a:t>genetic differences </a:t>
            </a:r>
            <a:r>
              <a:rPr lang="en-US" sz="2000" dirty="0"/>
              <a:t>in that </a:t>
            </a:r>
            <a:r>
              <a:rPr lang="en-US" sz="2000" dirty="0" smtClean="0"/>
              <a:t>population and not environmental effect. </a:t>
            </a:r>
            <a:r>
              <a:rPr lang="en-US" sz="2000" dirty="0"/>
              <a:t>Other causes of measured variation in a trait are characterized as environmental factors, including measurement error.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723" y="2791618"/>
            <a:ext cx="8993119" cy="4036522"/>
            <a:chOff x="867405" y="2788489"/>
            <a:chExt cx="8068866" cy="3218584"/>
          </a:xfrm>
        </p:grpSpPr>
        <p:pic>
          <p:nvPicPr>
            <p:cNvPr id="7" name="Picture 6" descr="tumblr_mbcid2UFBg1qzrgago1_50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08" y="4366746"/>
              <a:ext cx="2880582" cy="1624648"/>
            </a:xfrm>
            <a:prstGeom prst="rect">
              <a:avLst/>
            </a:prstGeom>
          </p:spPr>
        </p:pic>
        <p:pic>
          <p:nvPicPr>
            <p:cNvPr id="8" name="Picture 7" descr="terry-richardson-shoots-the-atl-twins-for-vice-magazine-04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741" y="2788489"/>
              <a:ext cx="2410042" cy="1609908"/>
            </a:xfrm>
            <a:prstGeom prst="rect">
              <a:avLst/>
            </a:prstGeom>
          </p:spPr>
        </p:pic>
        <p:pic>
          <p:nvPicPr>
            <p:cNvPr id="9" name="Picture 8" descr="BrownTwins--660x3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05" y="2788489"/>
              <a:ext cx="3506658" cy="1593936"/>
            </a:xfrm>
            <a:prstGeom prst="rect">
              <a:avLst/>
            </a:prstGeom>
          </p:spPr>
        </p:pic>
        <p:pic>
          <p:nvPicPr>
            <p:cNvPr id="10" name="Picture 9" descr="600_aging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018" y="4382718"/>
              <a:ext cx="3217352" cy="1608676"/>
            </a:xfrm>
            <a:prstGeom prst="rect">
              <a:avLst/>
            </a:prstGeom>
          </p:spPr>
        </p:pic>
        <p:pic>
          <p:nvPicPr>
            <p:cNvPr id="11" name="Picture 10" descr="tumblr_ngxdwi6qIk1u0a1f1o5_1280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370" y="2789721"/>
              <a:ext cx="2144901" cy="3217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278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Measures of Heritability</a:t>
            </a:r>
            <a:endParaRPr lang="en-US" dirty="0"/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Broad sense heritability </a:t>
            </a:r>
            <a:r>
              <a:rPr lang="en-US" dirty="0" smtClean="0"/>
              <a:t>(</a:t>
            </a:r>
            <a:r>
              <a:rPr lang="en-US" b="1" i="1" spc="300" dirty="0" smtClean="0"/>
              <a:t>H</a:t>
            </a:r>
            <a:r>
              <a:rPr lang="en-US" b="1" baseline="30000" dirty="0" smtClean="0"/>
              <a:t>2</a:t>
            </a:r>
            <a:r>
              <a:rPr lang="en-US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estimates the proportion of phenotypic variation that is due to total genetic variation </a:t>
            </a:r>
            <a:r>
              <a:rPr lang="en-US" b="1" dirty="0" smtClean="0"/>
              <a:t>(</a:t>
            </a:r>
            <a:r>
              <a:rPr lang="en-US" b="1" i="1" spc="300" dirty="0" smtClean="0"/>
              <a:t>H</a:t>
            </a:r>
            <a:r>
              <a:rPr lang="en-US" b="1" baseline="30000" dirty="0" smtClean="0"/>
              <a:t>2</a:t>
            </a:r>
            <a:r>
              <a:rPr lang="en-US" b="1" dirty="0" smtClean="0"/>
              <a:t> </a:t>
            </a:r>
            <a:r>
              <a:rPr lang="en-US" b="1" dirty="0">
                <a:sym typeface="Symbol" panose="05050102010706020507" pitchFamily="18" charset="2"/>
              </a:rPr>
              <a:t></a:t>
            </a:r>
            <a:r>
              <a:rPr lang="en-US" b="1" dirty="0" smtClean="0"/>
              <a:t> </a:t>
            </a:r>
            <a:r>
              <a:rPr lang="en-US" b="1" i="1" dirty="0" smtClean="0"/>
              <a:t>V</a:t>
            </a:r>
            <a:r>
              <a:rPr lang="en-US" b="1" i="1" baseline="-25000" dirty="0" smtClean="0"/>
              <a:t>G</a:t>
            </a:r>
            <a:r>
              <a:rPr lang="en-US" b="1" dirty="0" smtClean="0"/>
              <a:t> /</a:t>
            </a:r>
            <a:r>
              <a:rPr lang="en-US" b="1" i="1" dirty="0" smtClean="0"/>
              <a:t>V</a:t>
            </a:r>
            <a:r>
              <a:rPr lang="en-US" b="1" i="1" baseline="-25000" dirty="0" smtClean="0"/>
              <a:t>P</a:t>
            </a:r>
            <a:r>
              <a:rPr lang="en-US" b="1" dirty="0" smtClean="0"/>
              <a:t>)</a:t>
            </a:r>
          </a:p>
          <a:p>
            <a:endParaRPr lang="en-US" dirty="0" smtClean="0"/>
          </a:p>
          <a:p>
            <a:r>
              <a:rPr lang="en-US" b="1" dirty="0" smtClean="0"/>
              <a:t>Narrow sense heritability </a:t>
            </a:r>
            <a:r>
              <a:rPr lang="en-US" dirty="0" smtClean="0"/>
              <a:t>(</a:t>
            </a:r>
            <a:r>
              <a:rPr lang="en-US" b="1" i="1" dirty="0" smtClean="0"/>
              <a:t>h</a:t>
            </a:r>
            <a:r>
              <a:rPr lang="en-US" b="1" baseline="30000" dirty="0" smtClean="0"/>
              <a:t>2</a:t>
            </a:r>
            <a:r>
              <a:rPr lang="en-US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estimates the proportion of phenotypic variation that is due to additive genetic variation </a:t>
            </a:r>
            <a:r>
              <a:rPr lang="en-US" b="1" dirty="0" smtClean="0"/>
              <a:t>(</a:t>
            </a:r>
            <a:r>
              <a:rPr lang="en-US" b="1" i="1" dirty="0" smtClean="0"/>
              <a:t>h</a:t>
            </a:r>
            <a:r>
              <a:rPr lang="en-US" b="1" baseline="30000" dirty="0" smtClean="0"/>
              <a:t>2</a:t>
            </a:r>
            <a:r>
              <a:rPr lang="en-US" b="1" dirty="0" smtClean="0"/>
              <a:t> </a:t>
            </a:r>
            <a:r>
              <a:rPr lang="en-US" b="1" dirty="0">
                <a:sym typeface="Symbol" panose="05050102010706020507" pitchFamily="18" charset="2"/>
              </a:rPr>
              <a:t></a:t>
            </a:r>
            <a:r>
              <a:rPr lang="en-US" b="1" dirty="0" smtClean="0"/>
              <a:t> </a:t>
            </a:r>
            <a:r>
              <a:rPr lang="en-US" b="1" i="1" dirty="0" smtClean="0"/>
              <a:t>V</a:t>
            </a:r>
            <a:r>
              <a:rPr lang="en-US" b="1" i="1" baseline="-25000" dirty="0" smtClean="0"/>
              <a:t>A</a:t>
            </a:r>
            <a:r>
              <a:rPr lang="en-US" b="1" dirty="0" smtClean="0"/>
              <a:t> /</a:t>
            </a:r>
            <a:r>
              <a:rPr lang="en-US" b="1" i="1" dirty="0" smtClean="0"/>
              <a:t>V</a:t>
            </a:r>
            <a:r>
              <a:rPr lang="en-US" b="1" i="1" baseline="-25000" dirty="0" smtClean="0"/>
              <a:t>P</a:t>
            </a:r>
            <a:r>
              <a:rPr lang="en-US" b="1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Both are expressed as proportions ranging in magnitude from 0.0 to 1.0</a:t>
            </a:r>
            <a:endParaRPr lang="en-US" dirty="0"/>
          </a:p>
        </p:txBody>
      </p:sp>
      <p:sp>
        <p:nvSpPr>
          <p:cNvPr id="8499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F05B532C-AE04-C444-A9A5-094D0704CCA5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34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Heritability Is Easily Misunderstood</a:t>
            </a:r>
            <a:endParaRPr lang="en-US"/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attributes of heritability are central to its meaning:</a:t>
            </a:r>
          </a:p>
          <a:p>
            <a:endParaRPr lang="en-US" sz="1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It is a measure of the degree to which </a:t>
            </a:r>
            <a:r>
              <a:rPr lang="en-US" i="1" dirty="0" smtClean="0"/>
              <a:t>genetic differences </a:t>
            </a:r>
            <a:r>
              <a:rPr lang="en-US" dirty="0" smtClean="0"/>
              <a:t>contribute to </a:t>
            </a:r>
            <a:r>
              <a:rPr lang="en-US" i="1" dirty="0" smtClean="0"/>
              <a:t>phenotypic variation </a:t>
            </a:r>
            <a:r>
              <a:rPr lang="en-US" dirty="0" smtClean="0"/>
              <a:t>of a trait</a:t>
            </a:r>
          </a:p>
          <a:p>
            <a:pPr marL="914400" lvl="1" indent="-457200">
              <a:buFont typeface="+mj-lt"/>
              <a:buAutoNum type="arabicPeriod"/>
            </a:pPr>
            <a:endParaRPr lang="en-US" sz="1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Heritability values are accurate only for the environment and population in which they are measured</a:t>
            </a:r>
          </a:p>
          <a:p>
            <a:pPr marL="914400" lvl="1" indent="-457200">
              <a:buFont typeface="+mj-lt"/>
              <a:buAutoNum type="arabicPeriod"/>
            </a:pPr>
            <a:endParaRPr lang="en-US" sz="1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Heritability for a given trait in a population can change </a:t>
            </a:r>
          </a:p>
          <a:p>
            <a:pPr marL="914400" lvl="1" indent="-457200">
              <a:buFont typeface="+mj-lt"/>
              <a:buAutoNum type="arabicPeriod"/>
            </a:pPr>
            <a:endParaRPr lang="en-US" sz="1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High heritability does not preclude environmental factors</a:t>
            </a:r>
            <a:endParaRPr lang="en-US" dirty="0"/>
          </a:p>
        </p:txBody>
      </p:sp>
      <p:sp>
        <p:nvSpPr>
          <p:cNvPr id="8704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237E419A-7D72-CF4E-BD0E-BD94FE26C6DA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35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Twin Studies</a:t>
            </a:r>
            <a:endParaRPr lang="en-US"/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Heritability is very difficult to measure accurately in human populations; however, phenotypic variation in twins can provide some insights</a:t>
            </a:r>
          </a:p>
          <a:p>
            <a:endParaRPr lang="en-US" sz="2000" dirty="0" smtClean="0"/>
          </a:p>
          <a:p>
            <a:r>
              <a:rPr lang="en-US" dirty="0" smtClean="0"/>
              <a:t>Identical twins, or monozygotic (MZ) twins, share all of their alleles, so for MZ twins </a:t>
            </a:r>
            <a:r>
              <a:rPr lang="en-US" i="1" dirty="0" smtClean="0"/>
              <a:t>V</a:t>
            </a:r>
            <a:r>
              <a:rPr lang="en-US" i="1" baseline="-25000" dirty="0" smtClean="0"/>
              <a:t>P</a:t>
            </a:r>
            <a:r>
              <a:rPr lang="en-US" dirty="0" smtClean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 smtClean="0"/>
              <a:t> </a:t>
            </a:r>
            <a:r>
              <a:rPr lang="en-US" i="1" dirty="0" smtClean="0"/>
              <a:t>V</a:t>
            </a:r>
            <a:r>
              <a:rPr lang="en-US" i="1" baseline="-25000" dirty="0" smtClean="0"/>
              <a:t>E</a:t>
            </a:r>
          </a:p>
          <a:p>
            <a:endParaRPr lang="en-US" sz="2000" dirty="0" smtClean="0"/>
          </a:p>
          <a:p>
            <a:r>
              <a:rPr lang="en-US" dirty="0" smtClean="0"/>
              <a:t>Fraternal, or dizygotic (DZ), twins are no more closely related than any pair of siblings born at different times, with an average of 50% of their alleles in common, so in this case </a:t>
            </a:r>
            <a:r>
              <a:rPr lang="en-US" i="1" dirty="0" smtClean="0"/>
              <a:t>V</a:t>
            </a:r>
            <a:r>
              <a:rPr lang="en-US" i="1" baseline="-25000" dirty="0" smtClean="0"/>
              <a:t>P</a:t>
            </a:r>
            <a:r>
              <a:rPr lang="en-US" dirty="0" smtClean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 smtClean="0"/>
              <a:t> </a:t>
            </a:r>
            <a:r>
              <a:rPr lang="en-US" i="1" dirty="0" smtClean="0"/>
              <a:t>V</a:t>
            </a:r>
            <a:r>
              <a:rPr lang="en-US" i="1" baseline="-25000" dirty="0" smtClean="0"/>
              <a:t>E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</a:t>
            </a:r>
            <a:r>
              <a:rPr lang="en-US" dirty="0" smtClean="0"/>
              <a:t> ½</a:t>
            </a:r>
            <a:r>
              <a:rPr lang="en-US" i="1" dirty="0" smtClean="0"/>
              <a:t>V</a:t>
            </a:r>
            <a:r>
              <a:rPr lang="en-US" i="1" baseline="-25000" dirty="0" smtClean="0"/>
              <a:t>G</a:t>
            </a:r>
            <a:endParaRPr lang="en-US" i="1" baseline="-25000" dirty="0"/>
          </a:p>
        </p:txBody>
      </p:sp>
      <p:sp>
        <p:nvSpPr>
          <p:cNvPr id="9318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89F265E5-1E45-C14B-B349-F51807BC58C8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36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Concordance and Discordance</a:t>
            </a:r>
            <a:endParaRPr lang="en-US"/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identical twins </a:t>
            </a:r>
            <a:r>
              <a:rPr lang="en-US" dirty="0" smtClean="0"/>
              <a:t>(MZ) reared </a:t>
            </a:r>
            <a:r>
              <a:rPr lang="en-US" dirty="0" smtClean="0"/>
              <a:t>together versus those reared apart is an alternative approach to estimating the influence of genes on phenotypic variation</a:t>
            </a:r>
          </a:p>
          <a:p>
            <a:endParaRPr lang="en-US" sz="1200" dirty="0" smtClean="0"/>
          </a:p>
          <a:p>
            <a:r>
              <a:rPr lang="en-US" b="1" dirty="0" smtClean="0"/>
              <a:t>Concordance</a:t>
            </a:r>
            <a:r>
              <a:rPr lang="en-US" dirty="0" smtClean="0"/>
              <a:t> is the percentage of twin pairs in which both have the same phenotype for a trait</a:t>
            </a:r>
          </a:p>
          <a:p>
            <a:endParaRPr lang="en-US" sz="1200" dirty="0" smtClean="0"/>
          </a:p>
          <a:p>
            <a:r>
              <a:rPr lang="en-US" b="1" dirty="0" smtClean="0"/>
              <a:t>Discordance</a:t>
            </a:r>
            <a:r>
              <a:rPr lang="en-US" dirty="0" smtClean="0"/>
              <a:t> is the percentage of twins pairs in which the twins have a dissimilar phenotype</a:t>
            </a:r>
          </a:p>
          <a:p>
            <a:endParaRPr lang="en-US" sz="1200" dirty="0" smtClean="0"/>
          </a:p>
          <a:p>
            <a:r>
              <a:rPr lang="en-US" dirty="0" smtClean="0"/>
              <a:t>If phenotype is 100% genetically determined, concordance would be 100%</a:t>
            </a:r>
            <a:endParaRPr lang="en-US" dirty="0"/>
          </a:p>
        </p:txBody>
      </p:sp>
      <p:sp>
        <p:nvSpPr>
          <p:cNvPr id="9933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354BB545-B268-7847-BB03-3B4A43543DA6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37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_03Tabl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52" y="210312"/>
            <a:ext cx="5949696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21.3 Concordance Values for </a:t>
            </a:r>
            <a:r>
              <a:rPr lang="en-US" dirty="0" smtClean="0"/>
              <a:t>Common Threshold </a:t>
            </a:r>
            <a:r>
              <a:rPr lang="en-US" dirty="0"/>
              <a:t>Conditions in Humans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98989"/>
                </a:solidFill>
                <a:latin typeface="Tahoma" charset="0"/>
                <a:cs typeface="Arial" charset="0"/>
              </a:rPr>
              <a:t>48</a:t>
            </a:r>
            <a:endParaRPr lang="en-US" sz="1200" dirty="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3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Narrow Sense Heritability and Artificial Selection</a:t>
            </a:r>
            <a:endParaRPr lang="en-US"/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Estimates of phenotypic variation that is due to the effects of alleles of additive genes are particularly useful in </a:t>
            </a:r>
            <a:r>
              <a:rPr lang="en-US" sz="2000" dirty="0" smtClean="0"/>
              <a:t>agriculture. </a:t>
            </a:r>
            <a:r>
              <a:rPr lang="en-US" sz="2000" dirty="0" smtClean="0"/>
              <a:t>You can select particular strains.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High narrow sense heritability values </a:t>
            </a:r>
            <a:r>
              <a:rPr lang="en-US" sz="2000" dirty="0" smtClean="0"/>
              <a:t>(= largely due to genetic variation) correlate </a:t>
            </a:r>
            <a:r>
              <a:rPr lang="en-US" sz="2000" dirty="0" smtClean="0"/>
              <a:t>with a greater degree of response to selection</a:t>
            </a:r>
          </a:p>
          <a:p>
            <a:endParaRPr lang="en-US" sz="2000" dirty="0" smtClean="0"/>
          </a:p>
          <a:p>
            <a:r>
              <a:rPr lang="en-US" sz="2000" u="sng" dirty="0" smtClean="0"/>
              <a:t>Estimating the potential response to selection for a trait</a:t>
            </a:r>
            <a:r>
              <a:rPr lang="en-US" sz="2000" dirty="0" smtClean="0"/>
              <a:t> begins with calculation of a </a:t>
            </a:r>
            <a:r>
              <a:rPr lang="en-US" sz="2000" b="1" dirty="0" smtClean="0"/>
              <a:t>selection differential </a:t>
            </a:r>
            <a:r>
              <a:rPr lang="en-US" sz="2000" dirty="0" smtClean="0"/>
              <a:t>(</a:t>
            </a:r>
            <a:r>
              <a:rPr lang="en-US" sz="2000" b="1" i="1" dirty="0" smtClean="0"/>
              <a:t>S</a:t>
            </a:r>
            <a:r>
              <a:rPr lang="en-US" sz="2000" dirty="0" smtClean="0"/>
              <a:t>),</a:t>
            </a:r>
            <a:r>
              <a:rPr lang="en-US" sz="2000" b="1" dirty="0" smtClean="0"/>
              <a:t> </a:t>
            </a:r>
            <a:r>
              <a:rPr lang="en-US" sz="2000" dirty="0" smtClean="0"/>
              <a:t>the </a:t>
            </a:r>
            <a:r>
              <a:rPr lang="en-US" sz="2000" u="sng" dirty="0" smtClean="0"/>
              <a:t>difference between the means of the whole population and the breeding </a:t>
            </a:r>
            <a:r>
              <a:rPr lang="en-US" sz="2000" u="sng" dirty="0" smtClean="0"/>
              <a:t>population</a:t>
            </a:r>
          </a:p>
          <a:p>
            <a:endParaRPr lang="en-US" sz="2000" u="sng" dirty="0"/>
          </a:p>
          <a:p>
            <a:r>
              <a:rPr lang="en-US" sz="2000" dirty="0"/>
              <a:t>The </a:t>
            </a:r>
            <a:r>
              <a:rPr lang="en-US" sz="2000" b="1" dirty="0"/>
              <a:t>response to selection </a:t>
            </a:r>
            <a:r>
              <a:rPr lang="en-US" sz="2000" dirty="0"/>
              <a:t>(</a:t>
            </a:r>
            <a:r>
              <a:rPr lang="en-US" sz="2000" b="1" i="1" dirty="0"/>
              <a:t>R</a:t>
            </a:r>
            <a:r>
              <a:rPr lang="en-US" sz="2000" dirty="0"/>
              <a:t>)</a:t>
            </a:r>
            <a:r>
              <a:rPr lang="en-US" sz="2000" b="1" dirty="0"/>
              <a:t> </a:t>
            </a:r>
            <a:r>
              <a:rPr lang="en-US" sz="2000" dirty="0"/>
              <a:t>depends on the extent to which the difference between the population mean and the mean of the mating individuals can be passed on to progeny: </a:t>
            </a:r>
            <a:r>
              <a:rPr lang="en-US" sz="2000" i="1" dirty="0"/>
              <a:t>R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</a:t>
            </a:r>
            <a:r>
              <a:rPr lang="en-US" sz="2000" dirty="0"/>
              <a:t> </a:t>
            </a:r>
            <a:r>
              <a:rPr lang="en-US" sz="2000" i="1" dirty="0"/>
              <a:t>S</a:t>
            </a:r>
            <a:r>
              <a:rPr lang="en-US" sz="2000" dirty="0"/>
              <a:t>(</a:t>
            </a:r>
            <a:r>
              <a:rPr lang="en-US" sz="2000" i="1" dirty="0"/>
              <a:t>h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</a:p>
          <a:p>
            <a:endParaRPr lang="en-US" sz="2000" u="sng" dirty="0"/>
          </a:p>
        </p:txBody>
      </p:sp>
      <p:sp>
        <p:nvSpPr>
          <p:cNvPr id="10342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B57383A4-C035-2C4D-997D-FE7DF5C7082F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39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5800" y="51560"/>
            <a:ext cx="5190746" cy="707886"/>
            <a:chOff x="381001" y="914400"/>
            <a:chExt cx="5190746" cy="707886"/>
          </a:xfrm>
        </p:grpSpPr>
        <p:sp>
          <p:nvSpPr>
            <p:cNvPr id="7" name="Rectangle 6"/>
            <p:cNvSpPr/>
            <p:nvPr/>
          </p:nvSpPr>
          <p:spPr>
            <a:xfrm>
              <a:off x="3429000" y="914400"/>
              <a:ext cx="2142746" cy="70788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001" y="914400"/>
              <a:ext cx="5190746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Discontinuous </a:t>
              </a:r>
              <a:r>
                <a:rPr lang="en-US" sz="4000" dirty="0" smtClean="0">
                  <a:solidFill>
                    <a:schemeClr val="bg1"/>
                  </a:solidFill>
                </a:rPr>
                <a:t>variation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661012" y="2718120"/>
            <a:ext cx="4572000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ontinuous </a:t>
            </a:r>
            <a:r>
              <a:rPr lang="en-US" sz="4000" dirty="0" smtClean="0">
                <a:solidFill>
                  <a:schemeClr val="bg1"/>
                </a:solidFill>
              </a:rPr>
              <a:t>variation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0849" y="759446"/>
            <a:ext cx="5194206" cy="1698853"/>
            <a:chOff x="706385" y="759446"/>
            <a:chExt cx="5168670" cy="1698853"/>
          </a:xfrm>
        </p:grpSpPr>
        <p:pic>
          <p:nvPicPr>
            <p:cNvPr id="2" name="Picture 1" descr="Rolled_tongue_flikr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385" y="759447"/>
              <a:ext cx="2555265" cy="1698852"/>
            </a:xfrm>
            <a:prstGeom prst="rect">
              <a:avLst/>
            </a:prstGeom>
          </p:spPr>
        </p:pic>
        <p:pic>
          <p:nvPicPr>
            <p:cNvPr id="3" name="Picture 2" descr="silly-fac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75" y="759446"/>
              <a:ext cx="2548280" cy="1698853"/>
            </a:xfrm>
            <a:prstGeom prst="rect">
              <a:avLst/>
            </a:prstGeom>
          </p:spPr>
        </p:pic>
      </p:grpSp>
      <p:pic>
        <p:nvPicPr>
          <p:cNvPr id="6" name="Picture 5" descr="article-2502477-195A9F1500000578-323_964x74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12" y="3426006"/>
            <a:ext cx="4572000" cy="3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3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Modes of Selection</a:t>
            </a:r>
            <a:endParaRPr lang="en-US"/>
          </a:p>
        </p:txBody>
      </p:sp>
      <p:sp>
        <p:nvSpPr>
          <p:cNvPr id="1095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Selection response is expected to be greatest when </a:t>
            </a:r>
            <a:r>
              <a:rPr lang="en-US" sz="2000" i="1" dirty="0" smtClean="0"/>
              <a:t>h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>
                <a:sym typeface="Symbol" panose="05050102010706020507" pitchFamily="18" charset="2"/>
              </a:rPr>
              <a:t></a:t>
            </a:r>
            <a:r>
              <a:rPr lang="en-US" sz="2000" dirty="0" smtClean="0"/>
              <a:t> </a:t>
            </a:r>
            <a:r>
              <a:rPr lang="en-US" sz="2000" dirty="0" smtClean="0"/>
              <a:t>1.0. Selection </a:t>
            </a:r>
            <a:r>
              <a:rPr lang="en-US" sz="2000" dirty="0" smtClean="0"/>
              <a:t>operating over many generations has three possible modes that each affect mean and variance in the populations</a:t>
            </a:r>
          </a:p>
          <a:p>
            <a:endParaRPr lang="en-US" sz="2000" dirty="0" smtClean="0"/>
          </a:p>
          <a:p>
            <a:r>
              <a:rPr lang="en-US" sz="2000" b="1" dirty="0" smtClean="0"/>
              <a:t>Directional selection </a:t>
            </a:r>
            <a:r>
              <a:rPr lang="en-US" sz="2000" dirty="0" smtClean="0"/>
              <a:t>is when the mean is shifted in one direction because one extreme of the phenotype distribution is favored; the phenotypic range is narrowed and variance is </a:t>
            </a:r>
            <a:r>
              <a:rPr lang="en-US" sz="2000" dirty="0" smtClean="0"/>
              <a:t>reduced</a:t>
            </a:r>
          </a:p>
          <a:p>
            <a:endParaRPr lang="en-US" sz="2000" dirty="0" smtClean="0"/>
          </a:p>
          <a:p>
            <a:r>
              <a:rPr lang="en-US" sz="2000" b="1" dirty="0"/>
              <a:t>Stabilizing selection </a:t>
            </a:r>
            <a:r>
              <a:rPr lang="en-US" sz="2000" dirty="0"/>
              <a:t>favors an intermediate phenotype over extremes, and phenotypic variance is reduced</a:t>
            </a:r>
          </a:p>
          <a:p>
            <a:endParaRPr lang="en-US" sz="2000" dirty="0"/>
          </a:p>
          <a:p>
            <a:r>
              <a:rPr lang="en-US" sz="2000" b="1" dirty="0"/>
              <a:t>Disruptive selection </a:t>
            </a:r>
            <a:r>
              <a:rPr lang="en-US" sz="2000" dirty="0"/>
              <a:t>occurs when the extreme phenotypes are favored over the intermediate </a:t>
            </a:r>
            <a:r>
              <a:rPr lang="en-US" sz="2000" dirty="0" smtClean="0"/>
              <a:t>phenotypes. In </a:t>
            </a:r>
            <a:r>
              <a:rPr lang="en-US" sz="2000" dirty="0"/>
              <a:t>disruptive selection, the phenotypic variance is increased and a phenotypic split may occur within the population</a:t>
            </a:r>
          </a:p>
          <a:p>
            <a:endParaRPr lang="en-US" sz="2000" dirty="0"/>
          </a:p>
        </p:txBody>
      </p:sp>
      <p:sp>
        <p:nvSpPr>
          <p:cNvPr id="10957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E7F64D8F-7F1B-3A41-AFC5-8C99516ADE5E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40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_11FigureB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61" y="235714"/>
            <a:ext cx="7816077" cy="61595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21.11b </a:t>
            </a:r>
            <a:r>
              <a:rPr lang="en-US" dirty="0"/>
              <a:t>Response to artificial and natural selection.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98989"/>
                </a:solidFill>
                <a:latin typeface="Tahoma" charset="0"/>
                <a:cs typeface="Arial" charset="0"/>
              </a:rPr>
              <a:t>55</a:t>
            </a:r>
            <a:endParaRPr lang="en-US" sz="1200" dirty="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6870" y="1152275"/>
            <a:ext cx="418984" cy="320803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69546" y="1134452"/>
            <a:ext cx="418984" cy="320803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02629" y="1082076"/>
            <a:ext cx="418984" cy="320803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06063" y="1068982"/>
            <a:ext cx="418984" cy="320803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4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" y="209914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dirty="0"/>
              <a:t> </a:t>
            </a:r>
            <a:r>
              <a:rPr lang="en-US" sz="4800" dirty="0" smtClean="0"/>
              <a:t>  </a:t>
            </a:r>
            <a:r>
              <a:rPr lang="en-US" sz="4800" b="1" dirty="0" smtClean="0"/>
              <a:t>Quantitative </a:t>
            </a:r>
            <a:r>
              <a:rPr lang="en-US" sz="4800" b="1" dirty="0" smtClean="0"/>
              <a:t>Trait Loci</a:t>
            </a:r>
            <a:endParaRPr lang="en-US" sz="4800" b="1" dirty="0"/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35" y="235340"/>
            <a:ext cx="2540000" cy="1473200"/>
          </a:xfrm>
          <a:prstGeom prst="rect">
            <a:avLst/>
          </a:prstGeom>
        </p:spPr>
      </p:pic>
      <p:pic>
        <p:nvPicPr>
          <p:cNvPr id="5" name="Picture 4" descr="GW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60" y="2326345"/>
            <a:ext cx="5976996" cy="44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6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ck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68" y="264072"/>
            <a:ext cx="5028532" cy="5638241"/>
          </a:xfrm>
          <a:prstGeom prst="rect">
            <a:avLst/>
          </a:prstGeom>
        </p:spPr>
      </p:pic>
      <p:pic>
        <p:nvPicPr>
          <p:cNvPr id="6" name="Picture 5" descr="jiang_image3_700p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731"/>
            <a:ext cx="3960619" cy="44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21.4 Quantitative Trait Loci Are the Genes That Contribute to Quantitative Traits</a:t>
            </a:r>
            <a:endParaRPr lang="en-US" dirty="0"/>
          </a:p>
        </p:txBody>
      </p:sp>
      <p:sp>
        <p:nvSpPr>
          <p:cNvPr id="1177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Quantitative trait loci </a:t>
            </a:r>
            <a:r>
              <a:rPr lang="en-US" dirty="0" smtClean="0"/>
              <a:t>(</a:t>
            </a:r>
            <a:r>
              <a:rPr lang="en-US" b="1" dirty="0" smtClean="0"/>
              <a:t>QTLs</a:t>
            </a:r>
            <a:r>
              <a:rPr lang="en-US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are genes that contribute to phenotypic variation in quantitative traits</a:t>
            </a:r>
          </a:p>
          <a:p>
            <a:endParaRPr lang="en-US" sz="1200" dirty="0" smtClean="0"/>
          </a:p>
          <a:p>
            <a:r>
              <a:rPr lang="en-US" dirty="0" smtClean="0"/>
              <a:t>Individually, one such gene is called a </a:t>
            </a:r>
            <a:r>
              <a:rPr lang="en-US" b="1" dirty="0" smtClean="0"/>
              <a:t>quantitative trait locus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dirty="0" smtClean="0"/>
              <a:t>Special statistical methods must be </a:t>
            </a:r>
            <a:r>
              <a:rPr lang="en-US" dirty="0" smtClean="0"/>
              <a:t>used to identify them</a:t>
            </a:r>
            <a:endParaRPr lang="en-US" dirty="0"/>
          </a:p>
        </p:txBody>
      </p:sp>
      <p:sp>
        <p:nvSpPr>
          <p:cNvPr id="11776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700C6E04-CDAE-8840-9B89-B7C9F53AF6AC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44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14" y="183683"/>
            <a:ext cx="8229600" cy="1143000"/>
          </a:xfrm>
        </p:spPr>
        <p:txBody>
          <a:bodyPr/>
          <a:lstStyle/>
          <a:p>
            <a:r>
              <a:rPr lang="en-US" dirty="0" smtClean="0"/>
              <a:t>QTL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421" y="1407857"/>
            <a:ext cx="901857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Quantitative trait locus (QTL) analysis is a statistical method that links two types of </a:t>
            </a:r>
            <a:r>
              <a:rPr lang="en-US" sz="2000" dirty="0" smtClean="0"/>
              <a:t>information: </a:t>
            </a:r>
            <a:r>
              <a:rPr lang="en-US" sz="2000" b="1" dirty="0" smtClean="0"/>
              <a:t>phenotypic </a:t>
            </a:r>
            <a:r>
              <a:rPr lang="en-US" sz="2000" b="1" dirty="0"/>
              <a:t>data </a:t>
            </a:r>
            <a:r>
              <a:rPr lang="en-US" sz="2000" dirty="0"/>
              <a:t>(trait measurements) and </a:t>
            </a:r>
            <a:r>
              <a:rPr lang="en-US" sz="2000" b="1" dirty="0"/>
              <a:t>genotypic data </a:t>
            </a:r>
            <a:r>
              <a:rPr lang="en-US" sz="2000" dirty="0"/>
              <a:t>(usually molecular markers)—in an attempt to explain the genetic basis of variation in complex </a:t>
            </a:r>
            <a:r>
              <a:rPr lang="en-US" sz="2000" dirty="0" smtClean="0"/>
              <a:t>traits.</a:t>
            </a:r>
          </a:p>
          <a:p>
            <a:r>
              <a:rPr lang="en-US" sz="2000" dirty="0"/>
              <a:t>The goal of this process is to identify the </a:t>
            </a:r>
            <a:r>
              <a:rPr lang="en-US" sz="2000" b="1" dirty="0"/>
              <a:t>action</a:t>
            </a:r>
            <a:r>
              <a:rPr lang="en-US" sz="2000" b="1" dirty="0" smtClean="0"/>
              <a:t>, interaction, </a:t>
            </a:r>
            <a:r>
              <a:rPr lang="en-US" sz="2000" b="1" dirty="0"/>
              <a:t>number, and precise location of these regions</a:t>
            </a:r>
            <a:r>
              <a:rPr lang="en-US" sz="2000" b="1" dirty="0" smtClean="0"/>
              <a:t>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founder of QTL analysis is Ronald Fisher, which show that genes display an additive effect and that are also influenced by the environment.  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25421" y="3454736"/>
            <a:ext cx="8857884" cy="3043109"/>
            <a:chOff x="941049" y="3399127"/>
            <a:chExt cx="7696231" cy="2430240"/>
          </a:xfrm>
        </p:grpSpPr>
        <p:pic>
          <p:nvPicPr>
            <p:cNvPr id="5" name="Picture 4" descr="images-3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299" y="3399127"/>
              <a:ext cx="5582981" cy="2430239"/>
            </a:xfrm>
            <a:prstGeom prst="rect">
              <a:avLst/>
            </a:prstGeom>
          </p:spPr>
        </p:pic>
        <p:pic>
          <p:nvPicPr>
            <p:cNvPr id="6" name="Picture 5" descr="mixed_rac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049" y="3399128"/>
              <a:ext cx="2113251" cy="2430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004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QTL Mapping</a:t>
            </a:r>
            <a:endParaRPr lang="en-US"/>
          </a:p>
        </p:txBody>
      </p:sp>
      <p:sp>
        <p:nvSpPr>
          <p:cNvPr id="1198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specialized statistical methods used to detect and map QTLs is called </a:t>
            </a:r>
            <a:r>
              <a:rPr lang="en-US" sz="2400" b="1" dirty="0" smtClean="0"/>
              <a:t>QTL mapping</a:t>
            </a:r>
          </a:p>
          <a:p>
            <a:endParaRPr lang="en-US" sz="2400" dirty="0" smtClean="0"/>
          </a:p>
          <a:p>
            <a:r>
              <a:rPr lang="en-US" sz="2400" dirty="0" smtClean="0"/>
              <a:t>It involves identifying regions of chromosomes that are likely to contain QTLs</a:t>
            </a:r>
          </a:p>
          <a:p>
            <a:endParaRPr lang="en-US" sz="2400" dirty="0" smtClean="0"/>
          </a:p>
          <a:p>
            <a:r>
              <a:rPr lang="en-US" sz="2400" dirty="0" smtClean="0"/>
              <a:t>The chromosome regions are identified by frequent co-occurrence of a genetic marker, such as a SNP, in organisms with a particular </a:t>
            </a:r>
            <a:r>
              <a:rPr lang="en-US" sz="2400" dirty="0" smtClean="0"/>
              <a:t>phenotype</a:t>
            </a:r>
            <a:endParaRPr lang="en-US" sz="2400" dirty="0"/>
          </a:p>
          <a:p>
            <a:pPr marL="25400" indent="0">
              <a:buNone/>
            </a:pPr>
            <a:endParaRPr lang="en-US" sz="2400" dirty="0"/>
          </a:p>
          <a:p>
            <a:r>
              <a:rPr lang="en-US" sz="2400" dirty="0"/>
              <a:t>QTL analysis can lead to identification of the potential </a:t>
            </a:r>
            <a:r>
              <a:rPr lang="en-US" sz="2400" i="1" dirty="0"/>
              <a:t>chromosome location </a:t>
            </a:r>
            <a:r>
              <a:rPr lang="en-US" sz="2400" dirty="0"/>
              <a:t>of a QTL, but does not identify the molecular basis of action of the QTL; other genetic methods are used for this</a:t>
            </a:r>
          </a:p>
          <a:p>
            <a:endParaRPr lang="en-US" sz="2400" dirty="0"/>
          </a:p>
        </p:txBody>
      </p:sp>
      <p:sp>
        <p:nvSpPr>
          <p:cNvPr id="11981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210DB4B2-A60D-8B4C-BCC0-0D015E6881E3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46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_12FigureA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329184"/>
            <a:ext cx="8546592" cy="61996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21.12a </a:t>
            </a:r>
            <a:r>
              <a:rPr lang="en-US" dirty="0"/>
              <a:t>Quantitative trait locus (QTL) detection </a:t>
            </a:r>
            <a:r>
              <a:rPr lang="en-US" dirty="0" smtClean="0"/>
              <a:t>and mapping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98989"/>
                </a:solidFill>
                <a:latin typeface="Tahoma" charset="0"/>
                <a:cs typeface="Arial" charset="0"/>
              </a:rPr>
              <a:t>60</a:t>
            </a:r>
            <a:endParaRPr lang="en-US" sz="1200" dirty="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8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Tomato Fruit Size</a:t>
            </a:r>
            <a:endParaRPr lang="en-US"/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large-fruited (</a:t>
            </a:r>
            <a:r>
              <a:rPr lang="en-US" i="1" dirty="0" smtClean="0"/>
              <a:t>LL;</a:t>
            </a:r>
            <a:r>
              <a:rPr lang="en-US" dirty="0" smtClean="0"/>
              <a:t> 100 g) and small-fruited (</a:t>
            </a:r>
            <a:r>
              <a:rPr lang="en-US" i="1" dirty="0" smtClean="0"/>
              <a:t>SS;</a:t>
            </a:r>
            <a:r>
              <a:rPr lang="en-US" dirty="0" smtClean="0"/>
              <a:t> 10 g) tomatoes are crossed (</a:t>
            </a:r>
            <a:r>
              <a:rPr lang="en-US" i="1" dirty="0" smtClean="0"/>
              <a:t>LL</a:t>
            </a:r>
            <a:r>
              <a:rPr lang="en-US" dirty="0" smtClean="0"/>
              <a:t> </a:t>
            </a:r>
            <a:r>
              <a:rPr lang="en-US" dirty="0" smtClean="0">
                <a:sym typeface="Symbol" charset="0"/>
              </a:rPr>
              <a:t>×</a:t>
            </a:r>
            <a:r>
              <a:rPr lang="en-US" dirty="0" smtClean="0"/>
              <a:t> </a:t>
            </a:r>
            <a:r>
              <a:rPr lang="en-US" i="1" dirty="0" smtClean="0"/>
              <a:t>SS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The F</a:t>
            </a:r>
            <a:r>
              <a:rPr lang="en-US" baseline="-25000" dirty="0" smtClean="0"/>
              <a:t>1</a:t>
            </a:r>
            <a:r>
              <a:rPr lang="en-US" dirty="0" smtClean="0"/>
              <a:t> are heterozygous for each marker and intermediate in size (</a:t>
            </a:r>
            <a:r>
              <a:rPr lang="en-US" i="1" dirty="0" smtClean="0"/>
              <a:t>LS; </a:t>
            </a:r>
            <a:r>
              <a:rPr lang="en-US" dirty="0" smtClean="0"/>
              <a:t>60 g)</a:t>
            </a:r>
          </a:p>
          <a:p>
            <a:endParaRPr lang="en-US" dirty="0" smtClean="0"/>
          </a:p>
          <a:p>
            <a:r>
              <a:rPr lang="en-US" dirty="0" smtClean="0"/>
              <a:t>When backcrossed to the </a:t>
            </a:r>
            <a:r>
              <a:rPr lang="en-US" i="1" dirty="0" smtClean="0"/>
              <a:t>LL</a:t>
            </a:r>
            <a:r>
              <a:rPr lang="en-US" dirty="0" smtClean="0"/>
              <a:t> parent, the F</a:t>
            </a:r>
            <a:r>
              <a:rPr lang="en-US" baseline="-25000" dirty="0" smtClean="0"/>
              <a:t>1</a:t>
            </a:r>
            <a:r>
              <a:rPr lang="en-US" dirty="0" smtClean="0"/>
              <a:t> produce F</a:t>
            </a:r>
            <a:r>
              <a:rPr lang="en-US" baseline="-25000" dirty="0" smtClean="0"/>
              <a:t>2</a:t>
            </a:r>
            <a:r>
              <a:rPr lang="en-US" dirty="0" smtClean="0"/>
              <a:t> that varied in weight from 80 to 88 g; average tomato weight is compared for </a:t>
            </a:r>
            <a:r>
              <a:rPr lang="en-US" i="1" dirty="0" smtClean="0"/>
              <a:t>LL</a:t>
            </a:r>
            <a:r>
              <a:rPr lang="en-US" dirty="0" smtClean="0"/>
              <a:t> plants versus </a:t>
            </a:r>
            <a:r>
              <a:rPr lang="en-US" i="1" dirty="0" smtClean="0"/>
              <a:t>LS</a:t>
            </a:r>
            <a:r>
              <a:rPr lang="en-US" dirty="0" smtClean="0"/>
              <a:t> plants for each marker</a:t>
            </a:r>
            <a:endParaRPr lang="en-US" dirty="0"/>
          </a:p>
        </p:txBody>
      </p:sp>
      <p:sp>
        <p:nvSpPr>
          <p:cNvPr id="12800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5946B1AC-BD13-4244-8B1B-2A48A4A074A5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48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_05Tabl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44" y="210312"/>
            <a:ext cx="5468112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21.5 QTL Analysis of Tomato </a:t>
            </a:r>
            <a:r>
              <a:rPr lang="en-US" dirty="0" smtClean="0"/>
              <a:t>Weight in </a:t>
            </a:r>
            <a:r>
              <a:rPr lang="en-US" dirty="0"/>
              <a:t>Backcross Progeny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98989"/>
                </a:solidFill>
                <a:latin typeface="Tahoma" charset="0"/>
                <a:cs typeface="Arial" charset="0"/>
              </a:rPr>
              <a:t>62</a:t>
            </a:r>
            <a:endParaRPr lang="en-US" sz="1200" dirty="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7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_base6470c579335f0cd99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462" y="1019192"/>
            <a:ext cx="9582520" cy="460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1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Tomato Fruit Size (continued)</a:t>
            </a:r>
            <a:endParaRPr lang="en-US" dirty="0"/>
          </a:p>
        </p:txBody>
      </p:sp>
      <p:sp>
        <p:nvSpPr>
          <p:cNvPr id="1320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almost no difference in average weight for marker </a:t>
            </a:r>
            <a:r>
              <a:rPr lang="en-US" i="1" dirty="0" smtClean="0"/>
              <a:t>M</a:t>
            </a:r>
            <a:r>
              <a:rPr lang="en-US" i="1" baseline="-25000" dirty="0" smtClean="0"/>
              <a:t>A</a:t>
            </a:r>
          </a:p>
          <a:p>
            <a:endParaRPr lang="en-US" dirty="0" smtClean="0"/>
          </a:p>
          <a:p>
            <a:r>
              <a:rPr lang="en-US" dirty="0" smtClean="0"/>
              <a:t>However, there is a greater difference between the average weights of tomatoes from plants carrying the </a:t>
            </a:r>
            <a:r>
              <a:rPr lang="en-US" i="1" dirty="0" smtClean="0"/>
              <a:t>M</a:t>
            </a:r>
            <a:r>
              <a:rPr lang="en-US" i="1" baseline="-25000" dirty="0" smtClean="0"/>
              <a:t>B</a:t>
            </a:r>
            <a:r>
              <a:rPr lang="en-US" dirty="0" smtClean="0"/>
              <a:t> marker</a:t>
            </a:r>
          </a:p>
          <a:p>
            <a:endParaRPr lang="en-US" dirty="0" smtClean="0"/>
          </a:p>
          <a:p>
            <a:r>
              <a:rPr lang="en-US" dirty="0" smtClean="0"/>
              <a:t>This may suggest that a QTL residing near </a:t>
            </a:r>
            <a:r>
              <a:rPr lang="en-US" i="1" dirty="0" smtClean="0"/>
              <a:t>M</a:t>
            </a:r>
            <a:r>
              <a:rPr lang="en-US" i="1" baseline="-25000" dirty="0" smtClean="0"/>
              <a:t>B</a:t>
            </a:r>
            <a:r>
              <a:rPr lang="en-US" dirty="0" smtClean="0"/>
              <a:t> contributes to fruit weight</a:t>
            </a:r>
          </a:p>
          <a:p>
            <a:endParaRPr lang="en-US" dirty="0" smtClean="0"/>
          </a:p>
          <a:p>
            <a:r>
              <a:rPr lang="en-US" dirty="0" smtClean="0"/>
              <a:t>To test this statistically, a </a:t>
            </a:r>
            <a:r>
              <a:rPr lang="en-US" dirty="0" err="1" smtClean="0"/>
              <a:t>lod</a:t>
            </a:r>
            <a:r>
              <a:rPr lang="en-US" dirty="0" smtClean="0"/>
              <a:t> score is calculated</a:t>
            </a:r>
            <a:endParaRPr lang="en-US" dirty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88C61C65-1693-7A43-B6AA-708BFBA5F7C6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50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_12FigureB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67512"/>
            <a:ext cx="8546592" cy="55229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21.12b </a:t>
            </a:r>
            <a:r>
              <a:rPr lang="en-US" dirty="0"/>
              <a:t>Quantitative trait locus (QTL) detection </a:t>
            </a:r>
            <a:r>
              <a:rPr lang="en-US" dirty="0" smtClean="0"/>
              <a:t>and mapping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98989"/>
                </a:solidFill>
                <a:latin typeface="Tahoma" charset="0"/>
                <a:cs typeface="Arial" charset="0"/>
              </a:rPr>
              <a:t>65</a:t>
            </a:r>
            <a:endParaRPr lang="en-US" sz="1200" dirty="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34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256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dirty="0" smtClean="0"/>
              <a:t>butterfly wing color pattern</a:t>
            </a:r>
            <a:endParaRPr lang="en-US" dirty="0"/>
          </a:p>
        </p:txBody>
      </p:sp>
      <p:pic>
        <p:nvPicPr>
          <p:cNvPr id="4" name="Picture 3" descr="Screen Shot 2015-10-07 at 10.3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424"/>
            <a:ext cx="9144000" cy="2524167"/>
          </a:xfrm>
          <a:prstGeom prst="rect">
            <a:avLst/>
          </a:prstGeom>
        </p:spPr>
      </p:pic>
      <p:pic>
        <p:nvPicPr>
          <p:cNvPr id="5" name="Picture 4" descr="Screen Shot 2015-10-07 at 10.41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" y="3139252"/>
            <a:ext cx="4844399" cy="3624669"/>
          </a:xfrm>
          <a:prstGeom prst="rect">
            <a:avLst/>
          </a:prstGeom>
        </p:spPr>
      </p:pic>
      <p:pic>
        <p:nvPicPr>
          <p:cNvPr id="6" name="Picture 5" descr="Screen Shot 2015-10-07 at 10.44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312" y="3049591"/>
            <a:ext cx="3417731" cy="377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5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416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Example: butterfly wing color pattern</a:t>
            </a:r>
          </a:p>
        </p:txBody>
      </p:sp>
      <p:pic>
        <p:nvPicPr>
          <p:cNvPr id="4" name="Picture 3" descr="Screen Shot 2015-10-07 at 10.45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54" y="872580"/>
            <a:ext cx="6900837" cy="59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7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7 at 10.4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494240"/>
            <a:ext cx="8864600" cy="5816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35256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dirty="0" smtClean="0"/>
              <a:t>butterfly wing color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6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Genome-Wide Association Studies</a:t>
            </a:r>
            <a:endParaRPr lang="en-US"/>
          </a:p>
        </p:txBody>
      </p:sp>
      <p:sp>
        <p:nvSpPr>
          <p:cNvPr id="148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Genome-wide association studies </a:t>
            </a:r>
            <a:r>
              <a:rPr lang="en-US" dirty="0" smtClean="0"/>
              <a:t>(</a:t>
            </a:r>
            <a:r>
              <a:rPr lang="en-US" b="1" dirty="0" smtClean="0"/>
              <a:t>GWAS</a:t>
            </a:r>
            <a:r>
              <a:rPr lang="en-US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seek to tie the presence of a particular sequence variant with a QTL influencing a specific phenotype</a:t>
            </a:r>
          </a:p>
          <a:p>
            <a:endParaRPr lang="en-US" dirty="0" smtClean="0"/>
          </a:p>
          <a:p>
            <a:r>
              <a:rPr lang="en-US" dirty="0" smtClean="0"/>
              <a:t>GWAS allows scanning of an entire genome by statistically testing for marker variants associated with phenotypic variation</a:t>
            </a:r>
          </a:p>
          <a:p>
            <a:endParaRPr lang="en-US" dirty="0" smtClean="0"/>
          </a:p>
          <a:p>
            <a:r>
              <a:rPr lang="en-US" dirty="0" smtClean="0"/>
              <a:t>Chromosome regions can be identified and inspected more closely for candidate genes</a:t>
            </a:r>
            <a:endParaRPr lang="en-US" dirty="0"/>
          </a:p>
        </p:txBody>
      </p:sp>
      <p:sp>
        <p:nvSpPr>
          <p:cNvPr id="14848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0304A944-7CBC-E04F-A7DB-01D109032739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55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Genome-Wide Association Studies (continued)</a:t>
            </a:r>
            <a:endParaRPr lang="en-US" dirty="0"/>
          </a:p>
        </p:txBody>
      </p:sp>
      <p:sp>
        <p:nvSpPr>
          <p:cNvPr id="150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GWAS can use DNA from organisms in random mating, so that extensive controlled crosses are not needed</a:t>
            </a:r>
          </a:p>
          <a:p>
            <a:endParaRPr lang="en-US" sz="1200" dirty="0" smtClean="0"/>
          </a:p>
          <a:p>
            <a:r>
              <a:rPr lang="en-US" dirty="0" smtClean="0"/>
              <a:t>It takes advantage of the tendency of alleles of closely linked genetic markers to display linkage disequilibrium</a:t>
            </a:r>
          </a:p>
          <a:p>
            <a:endParaRPr lang="en-US" sz="1200" dirty="0" smtClean="0"/>
          </a:p>
          <a:p>
            <a:r>
              <a:rPr lang="en-US" dirty="0" smtClean="0"/>
              <a:t>If a group of closely linked SNPs forms a haplotype, it can be correlated with the presence or absence of a certain phenotype; the statistical test for association between a trait and a SNP is similar to the chi-square test</a:t>
            </a:r>
            <a:endParaRPr lang="en-US" dirty="0"/>
          </a:p>
        </p:txBody>
      </p:sp>
      <p:sp>
        <p:nvSpPr>
          <p:cNvPr id="15053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676F0240-2F8C-A442-B4A3-ED3D1271671E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56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_15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210312"/>
            <a:ext cx="8357616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</a:t>
            </a:r>
            <a:r>
              <a:rPr lang="en-US" dirty="0"/>
              <a:t>21.15 Manhattan plots of the results of a genome-wide association study of seven </a:t>
            </a:r>
            <a:r>
              <a:rPr lang="en-US" dirty="0" smtClean="0"/>
              <a:t>common diseases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2015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98989"/>
                </a:solidFill>
                <a:latin typeface="Tahoma" charset="0"/>
                <a:cs typeface="Arial" charset="0"/>
              </a:rPr>
              <a:t>75</a:t>
            </a:r>
            <a:endParaRPr lang="en-US" sz="1200" dirty="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GWAS Analyses</a:t>
            </a:r>
            <a:endParaRPr lang="en-US"/>
          </a:p>
        </p:txBody>
      </p:sp>
      <p:sp>
        <p:nvSpPr>
          <p:cNvPr id="158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Hundreds of new genes contributing to disease risk have been identified; new therapies are being developed to target these genes</a:t>
            </a:r>
          </a:p>
          <a:p>
            <a:endParaRPr lang="en-US" dirty="0" smtClean="0"/>
          </a:p>
          <a:p>
            <a:r>
              <a:rPr lang="en-US" dirty="0" smtClean="0"/>
              <a:t>To date, only a small percentage of the inherited variation thought to exist has been detected, possibly because each individual susceptibility allele is rare</a:t>
            </a:r>
            <a:endParaRPr lang="en-US" dirty="0"/>
          </a:p>
        </p:txBody>
      </p:sp>
      <p:sp>
        <p:nvSpPr>
          <p:cNvPr id="15872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B9923A66-A8AB-AE40-83B7-2824247FFB28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58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was-late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54" y="1128141"/>
            <a:ext cx="7192719" cy="5993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38" y="303758"/>
            <a:ext cx="825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Human disease map from QTLs studies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21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 Potential</a:t>
            </a:r>
            <a:endParaRPr lang="en-US"/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height is an example of a multifactorial trait with continuous variation</a:t>
            </a:r>
          </a:p>
          <a:p>
            <a:endParaRPr lang="en-US" dirty="0" smtClean="0"/>
          </a:p>
          <a:p>
            <a:r>
              <a:rPr lang="en-US" dirty="0" smtClean="0"/>
              <a:t>Adult height is influenced by multiple genes</a:t>
            </a:r>
          </a:p>
          <a:p>
            <a:endParaRPr lang="en-US" dirty="0" smtClean="0"/>
          </a:p>
          <a:p>
            <a:r>
              <a:rPr lang="en-US" dirty="0" smtClean="0"/>
              <a:t>Phenotypes are also influenced by environmental factors, such as nutrition </a:t>
            </a:r>
          </a:p>
          <a:p>
            <a:endParaRPr lang="en-US" dirty="0" smtClean="0"/>
          </a:p>
          <a:p>
            <a:r>
              <a:rPr lang="en-US" dirty="0" smtClean="0"/>
              <a:t>Parents transmit a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genetic potential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to offspring that may or may not be met, depending on environment</a:t>
            </a:r>
            <a:endParaRPr lang="en-US" dirty="0"/>
          </a:p>
        </p:txBody>
      </p:sp>
      <p:sp>
        <p:nvSpPr>
          <p:cNvPr id="1126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4250F62F-1DE1-424A-B84D-15313ACF7A92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6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Asthma</a:t>
            </a:r>
            <a:endParaRPr lang="en-US" dirty="0"/>
          </a:p>
        </p:txBody>
      </p:sp>
      <p:pic>
        <p:nvPicPr>
          <p:cNvPr id="3" name="Picture 2" descr="ni.2937-F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460"/>
            <a:ext cx="5125103" cy="5688540"/>
          </a:xfrm>
          <a:prstGeom prst="rect">
            <a:avLst/>
          </a:prstGeom>
        </p:spPr>
      </p:pic>
      <p:pic>
        <p:nvPicPr>
          <p:cNvPr id="4" name="Picture 3" descr="ni.2937-F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48" y="1204651"/>
            <a:ext cx="3856275" cy="55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2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Major Genes and Additive Gene Effects</a:t>
            </a:r>
            <a:endParaRPr lang="en-US"/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/>
              <a:t>Continuous variation </a:t>
            </a:r>
            <a:r>
              <a:rPr lang="en-US" sz="2400" dirty="0" smtClean="0"/>
              <a:t>of polygenic traits </a:t>
            </a:r>
            <a:r>
              <a:rPr lang="en-US" sz="2400" u="sng" dirty="0" smtClean="0"/>
              <a:t>results from effects of multiple genes</a:t>
            </a:r>
            <a:r>
              <a:rPr lang="en-US" sz="2400" dirty="0" smtClean="0"/>
              <a:t> that may exert </a:t>
            </a:r>
            <a:r>
              <a:rPr lang="en-US" sz="2400" u="sng" dirty="0" smtClean="0"/>
              <a:t>different amounts of influence</a:t>
            </a:r>
          </a:p>
          <a:p>
            <a:endParaRPr lang="en-US" sz="2400" dirty="0" smtClean="0"/>
          </a:p>
          <a:p>
            <a:r>
              <a:rPr lang="en-US" sz="2400" dirty="0" smtClean="0">
                <a:sym typeface="Symbol" charset="0"/>
              </a:rPr>
              <a:t>For example,</a:t>
            </a:r>
            <a:r>
              <a:rPr lang="en-US" sz="2400" dirty="0" smtClean="0"/>
              <a:t> the human </a:t>
            </a:r>
            <a:r>
              <a:rPr lang="en-US" sz="2400" i="1" dirty="0" smtClean="0"/>
              <a:t>OCA2 </a:t>
            </a:r>
            <a:r>
              <a:rPr lang="en-US" sz="2400" dirty="0" smtClean="0"/>
              <a:t>gene has several alleles that strongly influence eye color, and is called a </a:t>
            </a:r>
            <a:r>
              <a:rPr lang="en-US" sz="2400" b="1" dirty="0" smtClean="0"/>
              <a:t>major </a:t>
            </a:r>
            <a:r>
              <a:rPr lang="en-US" sz="2400" b="1" dirty="0" smtClean="0"/>
              <a:t>gene. </a:t>
            </a:r>
            <a:r>
              <a:rPr lang="en-US" sz="2400" dirty="0" smtClean="0"/>
              <a:t>Eye </a:t>
            </a:r>
            <a:r>
              <a:rPr lang="en-US" sz="2400" dirty="0" smtClean="0"/>
              <a:t>color is influenced by other genes to a lesser degree, and these are called </a:t>
            </a:r>
            <a:r>
              <a:rPr lang="en-US" sz="2400" b="1" dirty="0" smtClean="0"/>
              <a:t>modifier genes</a:t>
            </a:r>
            <a:endParaRPr lang="en-US" sz="2400" b="1" dirty="0"/>
          </a:p>
        </p:txBody>
      </p:sp>
      <p:sp>
        <p:nvSpPr>
          <p:cNvPr id="1331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C1D026FD-74E0-724C-AC02-A7880548D0CA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7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  <p:pic>
        <p:nvPicPr>
          <p:cNvPr id="6" name="Picture 5" descr="f-d-35dab30d70ef1364bfbb6a7597c130816c99e1f23e6fed45628859d1+IMAGE+IMAGE.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23" y="3941304"/>
            <a:ext cx="5328396" cy="2497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Additive Effects</a:t>
            </a:r>
            <a:endParaRPr lang="en-US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some polygenic traits, the continuous distribution of phenotype results from </a:t>
            </a:r>
            <a:r>
              <a:rPr lang="en-US" b="1" u="sng" dirty="0" smtClean="0"/>
              <a:t>incremental contributions by multiple genes</a:t>
            </a:r>
          </a:p>
          <a:p>
            <a:endParaRPr lang="en-US" dirty="0" smtClean="0"/>
          </a:p>
          <a:p>
            <a:r>
              <a:rPr lang="en-US" dirty="0" smtClean="0"/>
              <a:t>These are called </a:t>
            </a:r>
            <a:r>
              <a:rPr lang="en-US" b="1" dirty="0" smtClean="0"/>
              <a:t>additive genes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and each can be assigned a value that indicates its contribution to the polygenic trait, called an </a:t>
            </a:r>
            <a:r>
              <a:rPr lang="en-US" b="1" dirty="0" smtClean="0"/>
              <a:t>additive trait</a:t>
            </a:r>
          </a:p>
          <a:p>
            <a:endParaRPr lang="en-US" dirty="0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D62810CC-FAFB-B948-85E3-FC98F3A161BB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8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Multiple-Gene Hypothesis</a:t>
            </a:r>
            <a:endParaRPr lang="en-US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early 1900s, geneticists began to investigate the idea that segregation of alleles of multiple genes played a role in phenotypic variation of certain traits</a:t>
            </a:r>
          </a:p>
          <a:p>
            <a:endParaRPr lang="en-US" dirty="0" smtClean="0"/>
          </a:p>
          <a:p>
            <a:r>
              <a:rPr lang="en-US" dirty="0" smtClean="0"/>
              <a:t>This was called the </a:t>
            </a:r>
            <a:r>
              <a:rPr lang="en-US" b="1" dirty="0" smtClean="0"/>
              <a:t>multiple-gene hypothesis</a:t>
            </a:r>
          </a:p>
          <a:p>
            <a:endParaRPr lang="en-US" dirty="0" smtClean="0"/>
          </a:p>
          <a:p>
            <a:r>
              <a:rPr lang="en-US" dirty="0" smtClean="0"/>
              <a:t>It was used by Nilsson-</a:t>
            </a:r>
            <a:r>
              <a:rPr lang="en-US" dirty="0" err="1" smtClean="0"/>
              <a:t>Ehle</a:t>
            </a:r>
            <a:r>
              <a:rPr lang="en-US" dirty="0" smtClean="0"/>
              <a:t> to describe genetic control of kernel color in wheat</a:t>
            </a:r>
          </a:p>
          <a:p>
            <a:endParaRPr lang="en-US" dirty="0" smtClean="0"/>
          </a:p>
          <a:p>
            <a:r>
              <a:rPr lang="en-US" dirty="0" smtClean="0"/>
              <a:t>Kernel color ranges from deep red to white and is influenced by alleles of two genes,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1A394944-F3A5-A84B-A0D8-B0DC7E92CFC6}" type="slidenum">
              <a:rPr lang="en-US" sz="1200">
                <a:solidFill>
                  <a:srgbClr val="898989"/>
                </a:solidFill>
                <a:latin typeface="Tahoma" charset="0"/>
                <a:cs typeface="Arial" charset="0"/>
              </a:rPr>
              <a:pPr algn="r" eaLnBrk="1" hangingPunct="1"/>
              <a:t>9</a:t>
            </a:fld>
            <a:endParaRPr lang="en-US" sz="1200">
              <a:solidFill>
                <a:srgbClr val="898989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Lecture_Sanders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anders_Lecture_Template" id="{85EEF466-5D75-4776-86D2-ABEC47E3BDC8}" vid="{FD00B0E4-F978-44A6-9AC0-2D8174A12A01}"/>
    </a:ext>
  </a:extLst>
</a:theme>
</file>

<file path=ppt/theme/theme10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6892</TotalTime>
  <Words>3080</Words>
  <Application>Microsoft Macintosh PowerPoint</Application>
  <PresentationFormat>On-screen Show (4:3)</PresentationFormat>
  <Paragraphs>379</Paragraphs>
  <Slides>60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60</vt:i4>
      </vt:variant>
    </vt:vector>
  </HeadingPairs>
  <TitlesOfParts>
    <vt:vector size="73" baseType="lpstr">
      <vt:lpstr>Lecture_Sanders</vt:lpstr>
      <vt:lpstr>Office Theme</vt:lpstr>
      <vt:lpstr>4_Office Theme</vt:lpstr>
      <vt:lpstr>6_Office Theme</vt:lpstr>
      <vt:lpstr>7_Office Theme</vt:lpstr>
      <vt:lpstr>9_Office Theme</vt:lpstr>
      <vt:lpstr>10_Office Theme</vt:lpstr>
      <vt:lpstr>14_Office Theme</vt:lpstr>
      <vt:lpstr>17_Office Theme</vt:lpstr>
      <vt:lpstr>18_Office Theme</vt:lpstr>
      <vt:lpstr>19_Office Theme</vt:lpstr>
      <vt:lpstr>21_Office Theme</vt:lpstr>
      <vt:lpstr>23_Office Theme</vt:lpstr>
      <vt:lpstr>PowerPoint Presentation</vt:lpstr>
      <vt:lpstr>Chapter 21 Opener</vt:lpstr>
      <vt:lpstr>21.1 Quantitative Traits Display Continuous  Phenotypic Variation</vt:lpstr>
      <vt:lpstr>PowerPoint Presentation</vt:lpstr>
      <vt:lpstr>PowerPoint Presentation</vt:lpstr>
      <vt:lpstr>Genetic Potential</vt:lpstr>
      <vt:lpstr>Major Genes and Additive Gene Effects</vt:lpstr>
      <vt:lpstr>Additive Effects</vt:lpstr>
      <vt:lpstr>Multiple-Gene Hypothesis</vt:lpstr>
      <vt:lpstr>Multiple-Gene Hypothesis to Explain Kernel Color in Wheat</vt:lpstr>
      <vt:lpstr>Additive Genes and Continuous Variation</vt:lpstr>
      <vt:lpstr>Continuous Phenotypic Variation from Multiple Additive Genes</vt:lpstr>
      <vt:lpstr>PowerPoint Presentation</vt:lpstr>
      <vt:lpstr>Effects of Environmental Factors on Phenotypic Variation</vt:lpstr>
      <vt:lpstr>Figure 21.5 The effect of gene–environment interaction.</vt:lpstr>
      <vt:lpstr>Threshold Traits</vt:lpstr>
      <vt:lpstr>Figure 21.6 Threshold traits.</vt:lpstr>
      <vt:lpstr>Nongenetic Factors </vt:lpstr>
      <vt:lpstr>21.2 Quantitative Trait Analysis Is Statistical</vt:lpstr>
      <vt:lpstr>Figure 21.8a Adult height.</vt:lpstr>
      <vt:lpstr>Figure 21.8b Adult height.</vt:lpstr>
      <vt:lpstr>Next Steps</vt:lpstr>
      <vt:lpstr>PowerPoint Presentation</vt:lpstr>
      <vt:lpstr>Variance</vt:lpstr>
      <vt:lpstr>Variance</vt:lpstr>
      <vt:lpstr>Standard Deviation</vt:lpstr>
      <vt:lpstr>Standard deviation</vt:lpstr>
      <vt:lpstr>Partitioning Phenotypic Variance</vt:lpstr>
      <vt:lpstr>Partitioning Phenotypic Variance (continued)</vt:lpstr>
      <vt:lpstr>Genetic and Environmental Variability, Illustrated</vt:lpstr>
      <vt:lpstr>Partitioning Genetic Variance</vt:lpstr>
      <vt:lpstr>21.3 Heritability Measures the Genetic Component of Phenotypic Variation</vt:lpstr>
      <vt:lpstr>Heritability</vt:lpstr>
      <vt:lpstr>Two Measures of Heritability</vt:lpstr>
      <vt:lpstr>Heritability Is Easily Misunderstood</vt:lpstr>
      <vt:lpstr>Twin Studies</vt:lpstr>
      <vt:lpstr>Concordance and Discordance</vt:lpstr>
      <vt:lpstr>Table 21.3 Concordance Values for Common Threshold Conditions in Humans</vt:lpstr>
      <vt:lpstr>Narrow Sense Heritability and Artificial Selection</vt:lpstr>
      <vt:lpstr>Modes of Selection</vt:lpstr>
      <vt:lpstr>Figure 21.11b Response to artificial and natural selection.</vt:lpstr>
      <vt:lpstr>     Quantitative Trait Loci</vt:lpstr>
      <vt:lpstr>PowerPoint Presentation</vt:lpstr>
      <vt:lpstr>21.4 Quantitative Trait Loci Are the Genes That Contribute to Quantitative Traits</vt:lpstr>
      <vt:lpstr>QTL</vt:lpstr>
      <vt:lpstr>QTL Mapping</vt:lpstr>
      <vt:lpstr>Figure 21.12a Quantitative trait locus (QTL) detection and mapping.</vt:lpstr>
      <vt:lpstr>Example: Tomato Fruit Size</vt:lpstr>
      <vt:lpstr>Table 21.5 QTL Analysis of Tomato Weight in Backcross Progeny</vt:lpstr>
      <vt:lpstr>Example: Tomato Fruit Size (continued)</vt:lpstr>
      <vt:lpstr>Figure 21.12b Quantitative trait locus (QTL) detection and mapping.</vt:lpstr>
      <vt:lpstr>Example: butterfly wing color pattern</vt:lpstr>
      <vt:lpstr>Example: butterfly wing color pattern</vt:lpstr>
      <vt:lpstr>Example: butterfly wing color pattern</vt:lpstr>
      <vt:lpstr>Genome-Wide Association Studies</vt:lpstr>
      <vt:lpstr>Genome-Wide Association Studies (continued)</vt:lpstr>
      <vt:lpstr>Figure 21.15 Manhattan plots of the results of a genome-wide association study of seven common diseases.</vt:lpstr>
      <vt:lpstr>Impact of GWAS Analyses</vt:lpstr>
      <vt:lpstr>PowerPoint Presentation</vt:lpstr>
      <vt:lpstr>Asthma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Riccardo Papa</cp:lastModifiedBy>
  <cp:revision>395</cp:revision>
  <cp:lastPrinted>2005-03-24T12:52:04Z</cp:lastPrinted>
  <dcterms:created xsi:type="dcterms:W3CDTF">2010-10-31T21:38:30Z</dcterms:created>
  <dcterms:modified xsi:type="dcterms:W3CDTF">2016-11-23T18:10:06Z</dcterms:modified>
</cp:coreProperties>
</file>