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lt2"/>
                </a:solidFill>
                <a:latin typeface="Roboto"/>
                <a:ea typeface="Roboto"/>
                <a:cs typeface="Roboto"/>
                <a:sym typeface="Roboto"/>
              </a:rPr>
              <a:t>‹#›</a:t>
            </a:fld>
            <a:endParaRPr lang="en-GB"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36850" y="-128850"/>
            <a:ext cx="8222100" cy="2097900"/>
          </a:xfrm>
          <a:prstGeom prst="rect">
            <a:avLst/>
          </a:prstGeom>
        </p:spPr>
        <p:txBody>
          <a:bodyPr lIns="91425" tIns="91425" rIns="91425" bIns="91425" anchor="b" anchorCtr="0">
            <a:noAutofit/>
          </a:bodyPr>
          <a:lstStyle/>
          <a:p>
            <a:pPr lvl="0">
              <a:spcBef>
                <a:spcPts val="0"/>
              </a:spcBef>
              <a:buNone/>
            </a:pPr>
            <a:r>
              <a:rPr lang="en-GB" sz="3600">
                <a:latin typeface="Arial"/>
                <a:ea typeface="Arial"/>
                <a:cs typeface="Arial"/>
                <a:sym typeface="Arial"/>
              </a:rPr>
              <a:t>Impacto de la eutanasia y la medicina paliativa en el comportamiento de familiares y pacientes.</a:t>
            </a:r>
          </a:p>
        </p:txBody>
      </p:sp>
      <p:sp>
        <p:nvSpPr>
          <p:cNvPr id="68" name="Shape 68"/>
          <p:cNvSpPr txBox="1">
            <a:spLocks noGrp="1"/>
          </p:cNvSpPr>
          <p:nvPr>
            <p:ph type="subTitle" idx="1"/>
          </p:nvPr>
        </p:nvSpPr>
        <p:spPr>
          <a:xfrm>
            <a:off x="336850" y="3594357"/>
            <a:ext cx="8222100" cy="620700"/>
          </a:xfrm>
          <a:prstGeom prst="rect">
            <a:avLst/>
          </a:prstGeom>
        </p:spPr>
        <p:txBody>
          <a:bodyPr lIns="91425" tIns="91425" rIns="91425" bIns="91425" anchor="t" anchorCtr="0">
            <a:noAutofit/>
          </a:bodyPr>
          <a:lstStyle/>
          <a:p>
            <a:pPr lvl="0">
              <a:spcBef>
                <a:spcPts val="0"/>
              </a:spcBef>
              <a:buNone/>
            </a:pPr>
            <a:r>
              <a:rPr lang="en-GB" dirty="0"/>
              <a:t>Eraysy </a:t>
            </a:r>
            <a:r>
              <a:rPr lang="en-GB" dirty="0" err="1"/>
              <a:t>Machín</a:t>
            </a:r>
            <a:r>
              <a:rPr lang="en-GB" dirty="0"/>
              <a:t> Martinez</a:t>
            </a:r>
          </a:p>
          <a:p>
            <a:pPr lvl="0">
              <a:spcBef>
                <a:spcPts val="0"/>
              </a:spcBef>
              <a:buNone/>
            </a:pPr>
            <a:r>
              <a:rPr lang="en-GB" dirty="0"/>
              <a:t>Bryan Colón Morales</a:t>
            </a:r>
          </a:p>
          <a:p>
            <a:pPr lvl="0">
              <a:spcBef>
                <a:spcPts val="0"/>
              </a:spcBef>
              <a:buNone/>
            </a:pPr>
            <a:r>
              <a:rPr lang="en-GB" dirty="0"/>
              <a:t>CIBI 4105</a:t>
            </a:r>
          </a:p>
          <a:p>
            <a:pPr lvl="0">
              <a:spcBef>
                <a:spcPts val="0"/>
              </a:spcBef>
              <a:buNone/>
            </a:pPr>
            <a:r>
              <a:rPr lang="en-GB" dirty="0" err="1"/>
              <a:t>Profesora</a:t>
            </a:r>
            <a:r>
              <a:rPr lang="en-GB" dirty="0"/>
              <a:t>: Yazmin Nieves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Segundo Artículo </a:t>
            </a:r>
          </a:p>
        </p:txBody>
      </p:sp>
      <p:sp>
        <p:nvSpPr>
          <p:cNvPr id="122" name="Shape 122"/>
          <p:cNvSpPr txBox="1">
            <a:spLocks noGrp="1"/>
          </p:cNvSpPr>
          <p:nvPr>
            <p:ph type="body" idx="1"/>
          </p:nvPr>
        </p:nvSpPr>
        <p:spPr>
          <a:xfrm>
            <a:off x="460950" y="1901405"/>
            <a:ext cx="8222100" cy="2710200"/>
          </a:xfrm>
          <a:prstGeom prst="rect">
            <a:avLst/>
          </a:prstGeom>
        </p:spPr>
        <p:txBody>
          <a:bodyPr lIns="91425" tIns="91425" rIns="91425" bIns="91425" anchor="t" anchorCtr="0">
            <a:noAutofit/>
          </a:bodyPr>
          <a:lstStyle/>
          <a:p>
            <a:pPr lvl="0">
              <a:spcBef>
                <a:spcPts val="0"/>
              </a:spcBef>
              <a:buNone/>
            </a:pPr>
            <a:r>
              <a:rPr lang="en-GB" sz="1700">
                <a:solidFill>
                  <a:schemeClr val="dk2"/>
                </a:solidFill>
              </a:rPr>
              <a:t>Bregje D Onwuteaka-Philipsen, Arianne Brinkman-Stoppelenburg</a:t>
            </a:r>
            <a:r>
              <a:rPr lang="en-GB">
                <a:solidFill>
                  <a:schemeClr val="dk2"/>
                </a:solidFill>
              </a:rPr>
              <a:t>. Trends in end-of-life practices before and after the enactment of the euthanasia law in the Netherlands from 1990 to 2010: a repeated cross-sectional survey.</a:t>
            </a:r>
          </a:p>
          <a:p>
            <a:pPr lvl="0">
              <a:spcBef>
                <a:spcPts val="0"/>
              </a:spcBef>
              <a:buNone/>
            </a:pPr>
            <a:r>
              <a:rPr lang="en-GB">
                <a:solidFill>
                  <a:schemeClr val="dk2"/>
                </a:solidFill>
              </a:rPr>
              <a:t>VU University Medical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Objetivo</a:t>
            </a:r>
          </a:p>
        </p:txBody>
      </p:sp>
      <p:sp>
        <p:nvSpPr>
          <p:cNvPr id="128" name="Shape 128"/>
          <p:cNvSpPr txBox="1">
            <a:spLocks noGrp="1"/>
          </p:cNvSpPr>
          <p:nvPr>
            <p:ph type="body" idx="1"/>
          </p:nvPr>
        </p:nvSpPr>
        <p:spPr>
          <a:xfrm>
            <a:off x="471900" y="1936744"/>
            <a:ext cx="8222100" cy="2710200"/>
          </a:xfrm>
          <a:prstGeom prst="rect">
            <a:avLst/>
          </a:prstGeom>
        </p:spPr>
        <p:txBody>
          <a:bodyPr lIns="91425" tIns="91425" rIns="91425" bIns="91425" anchor="t" anchorCtr="0">
            <a:noAutofit/>
          </a:bodyPr>
          <a:lstStyle/>
          <a:p>
            <a:pPr marL="457200" lvl="0" indent="-228600">
              <a:spcBef>
                <a:spcPts val="0"/>
              </a:spcBef>
              <a:buClr>
                <a:schemeClr val="dk2"/>
              </a:buClr>
              <a:buChar char="-"/>
            </a:pPr>
            <a:r>
              <a:rPr lang="en-GB">
                <a:solidFill>
                  <a:schemeClr val="dk2"/>
                </a:solidFill>
              </a:rPr>
              <a:t>En 2002, la ley de eutanasia entró en vigor en los Países Bajos, a la que siguió una leve disminución de la frecuencia de la eutanasia. Evaluamos la frecuencia y las características de la eutanasia, el suicidio asistido por médico y otras prácticas de fin de la vida en 2010, y se evaluaron las tendencias desde 1990.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a:t>
            </a:r>
          </a:p>
        </p:txBody>
      </p:sp>
      <p:sp>
        <p:nvSpPr>
          <p:cNvPr id="134" name="Shape 134"/>
          <p:cNvSpPr txBox="1">
            <a:spLocks noGrp="1"/>
          </p:cNvSpPr>
          <p:nvPr>
            <p:ph type="body" idx="1"/>
          </p:nvPr>
        </p:nvSpPr>
        <p:spPr>
          <a:xfrm>
            <a:off x="460950" y="1913101"/>
            <a:ext cx="8222100" cy="2710200"/>
          </a:xfrm>
          <a:prstGeom prst="rect">
            <a:avLst/>
          </a:prstGeom>
        </p:spPr>
        <p:txBody>
          <a:bodyPr lIns="91425" tIns="91425" rIns="91425" bIns="91425" anchor="t" anchorCtr="0">
            <a:noAutofit/>
          </a:bodyPr>
          <a:lstStyle/>
          <a:p>
            <a:pPr marL="457200" lvl="0" indent="-228600">
              <a:spcBef>
                <a:spcPts val="0"/>
              </a:spcBef>
              <a:buClr>
                <a:schemeClr val="dk2"/>
              </a:buClr>
              <a:buChar char="-"/>
            </a:pPr>
            <a:r>
              <a:rPr lang="en-GB" dirty="0" err="1">
                <a:solidFill>
                  <a:schemeClr val="dk2"/>
                </a:solidFill>
              </a:rPr>
              <a:t>En</a:t>
            </a:r>
            <a:r>
              <a:rPr lang="en-GB" dirty="0">
                <a:solidFill>
                  <a:schemeClr val="dk2"/>
                </a:solidFill>
              </a:rPr>
              <a:t> 1990, 1995, 2001, 2005, y 2010 </a:t>
            </a:r>
            <a:r>
              <a:rPr lang="en-GB" dirty="0" err="1">
                <a:solidFill>
                  <a:schemeClr val="dk2"/>
                </a:solidFill>
              </a:rPr>
              <a:t>hicieron</a:t>
            </a:r>
            <a:r>
              <a:rPr lang="en-GB" dirty="0">
                <a:solidFill>
                  <a:schemeClr val="dk2"/>
                </a:solidFill>
              </a:rPr>
              <a:t> </a:t>
            </a:r>
            <a:r>
              <a:rPr lang="en-GB" dirty="0" err="1">
                <a:solidFill>
                  <a:schemeClr val="dk2"/>
                </a:solidFill>
              </a:rPr>
              <a:t>estudios</a:t>
            </a:r>
            <a:r>
              <a:rPr lang="en-GB" dirty="0">
                <a:solidFill>
                  <a:schemeClr val="dk2"/>
                </a:solidFill>
              </a:rPr>
              <a:t> </a:t>
            </a:r>
            <a:r>
              <a:rPr lang="en-GB" dirty="0" err="1">
                <a:solidFill>
                  <a:schemeClr val="dk2"/>
                </a:solidFill>
              </a:rPr>
              <a:t>en</a:t>
            </a:r>
            <a:r>
              <a:rPr lang="en-GB" dirty="0">
                <a:solidFill>
                  <a:schemeClr val="dk2"/>
                </a:solidFill>
              </a:rPr>
              <a:t> </a:t>
            </a:r>
            <a:r>
              <a:rPr lang="en-GB" dirty="0" err="1">
                <a:solidFill>
                  <a:schemeClr val="dk2"/>
                </a:solidFill>
              </a:rPr>
              <a:t>Holanda</a:t>
            </a:r>
            <a:r>
              <a:rPr lang="en-GB" dirty="0">
                <a:solidFill>
                  <a:schemeClr val="dk2"/>
                </a:solidFill>
              </a:rPr>
              <a:t> de </a:t>
            </a:r>
            <a:r>
              <a:rPr lang="en-GB" dirty="0" err="1">
                <a:solidFill>
                  <a:schemeClr val="dk2"/>
                </a:solidFill>
              </a:rPr>
              <a:t>una</a:t>
            </a:r>
            <a:r>
              <a:rPr lang="en-GB" dirty="0">
                <a:solidFill>
                  <a:schemeClr val="dk2"/>
                </a:solidFill>
              </a:rPr>
              <a:t> </a:t>
            </a:r>
            <a:r>
              <a:rPr lang="en-GB" dirty="0" err="1">
                <a:solidFill>
                  <a:schemeClr val="dk2"/>
                </a:solidFill>
              </a:rPr>
              <a:t>muestra</a:t>
            </a:r>
            <a:r>
              <a:rPr lang="en-GB" dirty="0">
                <a:solidFill>
                  <a:schemeClr val="dk2"/>
                </a:solidFill>
              </a:rPr>
              <a:t> </a:t>
            </a:r>
            <a:r>
              <a:rPr lang="en-GB" dirty="0" err="1">
                <a:solidFill>
                  <a:schemeClr val="dk2"/>
                </a:solidFill>
              </a:rPr>
              <a:t>estratificada</a:t>
            </a:r>
            <a:r>
              <a:rPr lang="en-GB" dirty="0">
                <a:solidFill>
                  <a:schemeClr val="dk2"/>
                </a:solidFill>
              </a:rPr>
              <a:t> del </a:t>
            </a:r>
            <a:r>
              <a:rPr lang="en-GB" dirty="0" err="1">
                <a:solidFill>
                  <a:schemeClr val="dk2"/>
                </a:solidFill>
              </a:rPr>
              <a:t>registro</a:t>
            </a:r>
            <a:r>
              <a:rPr lang="en-GB" dirty="0">
                <a:solidFill>
                  <a:schemeClr val="dk2"/>
                </a:solidFill>
              </a:rPr>
              <a:t> de </a:t>
            </a:r>
            <a:r>
              <a:rPr lang="en-GB" dirty="0" err="1">
                <a:solidFill>
                  <a:schemeClr val="dk2"/>
                </a:solidFill>
              </a:rPr>
              <a:t>muertes</a:t>
            </a:r>
            <a:r>
              <a:rPr lang="en-GB" dirty="0">
                <a:solidFill>
                  <a:schemeClr val="dk2"/>
                </a:solidFill>
              </a:rPr>
              <a:t> de </a:t>
            </a:r>
            <a:r>
              <a:rPr lang="en-GB" dirty="0" err="1">
                <a:solidFill>
                  <a:schemeClr val="dk2"/>
                </a:solidFill>
              </a:rPr>
              <a:t>Statisctics</a:t>
            </a:r>
            <a:r>
              <a:rPr lang="en-GB" dirty="0">
                <a:solidFill>
                  <a:schemeClr val="dk2"/>
                </a:solidFill>
              </a:rPr>
              <a:t> Netherlands, a la que se </a:t>
            </a:r>
            <a:r>
              <a:rPr lang="en-GB" dirty="0" err="1">
                <a:solidFill>
                  <a:schemeClr val="dk2"/>
                </a:solidFill>
              </a:rPr>
              <a:t>informó</a:t>
            </a:r>
            <a:r>
              <a:rPr lang="en-GB" dirty="0">
                <a:solidFill>
                  <a:schemeClr val="dk2"/>
                </a:solidFill>
              </a:rPr>
              <a:t> y </a:t>
            </a:r>
            <a:r>
              <a:rPr lang="en-GB" dirty="0" err="1">
                <a:solidFill>
                  <a:schemeClr val="dk2"/>
                </a:solidFill>
              </a:rPr>
              <a:t>reporto</a:t>
            </a:r>
            <a:r>
              <a:rPr lang="en-GB" dirty="0">
                <a:solidFill>
                  <a:schemeClr val="dk2"/>
                </a:solidFill>
              </a:rPr>
              <a:t> de </a:t>
            </a:r>
            <a:r>
              <a:rPr lang="en-GB" dirty="0" err="1">
                <a:solidFill>
                  <a:schemeClr val="dk2"/>
                </a:solidFill>
              </a:rPr>
              <a:t>todas</a:t>
            </a:r>
            <a:r>
              <a:rPr lang="en-GB" dirty="0">
                <a:solidFill>
                  <a:schemeClr val="dk2"/>
                </a:solidFill>
              </a:rPr>
              <a:t> las </a:t>
            </a:r>
            <a:r>
              <a:rPr lang="en-GB" dirty="0" err="1">
                <a:solidFill>
                  <a:schemeClr val="dk2"/>
                </a:solidFill>
              </a:rPr>
              <a:t>muertes</a:t>
            </a:r>
            <a:r>
              <a:rPr lang="en-GB" dirty="0">
                <a:solidFill>
                  <a:schemeClr val="dk2"/>
                </a:solidFill>
              </a:rPr>
              <a:t> y las </a:t>
            </a:r>
            <a:r>
              <a:rPr lang="en-GB" dirty="0" err="1">
                <a:solidFill>
                  <a:schemeClr val="dk2"/>
                </a:solidFill>
              </a:rPr>
              <a:t>causas</a:t>
            </a:r>
            <a:r>
              <a:rPr lang="en-GB" dirty="0">
                <a:solidFill>
                  <a:schemeClr val="dk2"/>
                </a:solidFill>
              </a:rPr>
              <a:t>. Se </a:t>
            </a:r>
            <a:r>
              <a:rPr lang="en-GB" dirty="0" err="1">
                <a:solidFill>
                  <a:schemeClr val="dk2"/>
                </a:solidFill>
              </a:rPr>
              <a:t>enviaron</a:t>
            </a:r>
            <a:r>
              <a:rPr lang="en-GB" dirty="0">
                <a:solidFill>
                  <a:schemeClr val="dk2"/>
                </a:solidFill>
              </a:rPr>
              <a:t> </a:t>
            </a:r>
            <a:r>
              <a:rPr lang="en-GB" dirty="0" err="1">
                <a:solidFill>
                  <a:schemeClr val="dk2"/>
                </a:solidFill>
              </a:rPr>
              <a:t>cuestionarios</a:t>
            </a:r>
            <a:r>
              <a:rPr lang="en-GB" dirty="0">
                <a:solidFill>
                  <a:schemeClr val="dk2"/>
                </a:solidFill>
              </a:rPr>
              <a:t> a </a:t>
            </a:r>
            <a:r>
              <a:rPr lang="en-GB" dirty="0" err="1">
                <a:solidFill>
                  <a:schemeClr val="dk2"/>
                </a:solidFill>
              </a:rPr>
              <a:t>los</a:t>
            </a:r>
            <a:r>
              <a:rPr lang="en-GB" dirty="0">
                <a:solidFill>
                  <a:schemeClr val="dk2"/>
                </a:solidFill>
              </a:rPr>
              <a:t> </a:t>
            </a:r>
            <a:r>
              <a:rPr lang="en-GB" dirty="0" err="1">
                <a:solidFill>
                  <a:schemeClr val="dk2"/>
                </a:solidFill>
              </a:rPr>
              <a:t>médicos</a:t>
            </a:r>
            <a:r>
              <a:rPr lang="en-GB" dirty="0">
                <a:solidFill>
                  <a:schemeClr val="dk2"/>
                </a:solidFill>
              </a:rPr>
              <a:t> que </a:t>
            </a:r>
            <a:r>
              <a:rPr lang="en-GB" dirty="0" err="1">
                <a:solidFill>
                  <a:schemeClr val="dk2"/>
                </a:solidFill>
              </a:rPr>
              <a:t>asistieron</a:t>
            </a:r>
            <a:r>
              <a:rPr lang="en-GB" dirty="0">
                <a:solidFill>
                  <a:schemeClr val="dk2"/>
                </a:solidFill>
              </a:rPr>
              <a:t> a </a:t>
            </a:r>
            <a:r>
              <a:rPr lang="en-GB" dirty="0" err="1">
                <a:solidFill>
                  <a:schemeClr val="dk2"/>
                </a:solidFill>
              </a:rPr>
              <a:t>estas</a:t>
            </a:r>
            <a:r>
              <a:rPr lang="en-GB" dirty="0">
                <a:solidFill>
                  <a:schemeClr val="dk2"/>
                </a:solidFill>
              </a:rPr>
              <a:t> </a:t>
            </a:r>
            <a:r>
              <a:rPr lang="en-GB" dirty="0" err="1">
                <a:solidFill>
                  <a:schemeClr val="dk2"/>
                </a:solidFill>
              </a:rPr>
              <a:t>muertes</a:t>
            </a:r>
            <a:r>
              <a:rPr lang="en-GB" dirty="0">
                <a:solidFill>
                  <a:schemeClr val="dk2"/>
                </a:solidFill>
              </a:rPr>
              <a:t>. </a:t>
            </a:r>
            <a:r>
              <a:rPr lang="en-GB" dirty="0" err="1">
                <a:solidFill>
                  <a:schemeClr val="dk2"/>
                </a:solidFill>
              </a:rPr>
              <a:t>Todos</a:t>
            </a:r>
            <a:r>
              <a:rPr lang="en-GB" dirty="0">
                <a:solidFill>
                  <a:schemeClr val="dk2"/>
                </a:solidFill>
              </a:rPr>
              <a:t> </a:t>
            </a:r>
            <a:r>
              <a:rPr lang="en-GB" dirty="0" err="1">
                <a:solidFill>
                  <a:schemeClr val="dk2"/>
                </a:solidFill>
              </a:rPr>
              <a:t>los</a:t>
            </a:r>
            <a:r>
              <a:rPr lang="en-GB" dirty="0">
                <a:solidFill>
                  <a:schemeClr val="dk2"/>
                </a:solidFill>
              </a:rPr>
              <a:t> </a:t>
            </a:r>
            <a:r>
              <a:rPr lang="en-GB" dirty="0" err="1">
                <a:solidFill>
                  <a:schemeClr val="dk2"/>
                </a:solidFill>
              </a:rPr>
              <a:t>casos</a:t>
            </a:r>
            <a:r>
              <a:rPr lang="en-GB" dirty="0">
                <a:solidFill>
                  <a:schemeClr val="dk2"/>
                </a:solidFill>
              </a:rPr>
              <a:t> </a:t>
            </a:r>
            <a:r>
              <a:rPr lang="en-GB" dirty="0" err="1">
                <a:solidFill>
                  <a:schemeClr val="dk2"/>
                </a:solidFill>
              </a:rPr>
              <a:t>fueron</a:t>
            </a:r>
            <a:r>
              <a:rPr lang="en-GB" dirty="0">
                <a:solidFill>
                  <a:schemeClr val="dk2"/>
                </a:solidFill>
              </a:rPr>
              <a:t> </a:t>
            </a:r>
            <a:r>
              <a:rPr lang="en-GB" dirty="0" err="1">
                <a:solidFill>
                  <a:schemeClr val="dk2"/>
                </a:solidFill>
              </a:rPr>
              <a:t>ponderados</a:t>
            </a:r>
            <a:r>
              <a:rPr lang="en-GB" dirty="0">
                <a:solidFill>
                  <a:schemeClr val="dk2"/>
                </a:solidFill>
              </a:rPr>
              <a:t> para </a:t>
            </a:r>
            <a:r>
              <a:rPr lang="en-GB" dirty="0" err="1">
                <a:solidFill>
                  <a:schemeClr val="dk2"/>
                </a:solidFill>
              </a:rPr>
              <a:t>ajustarse</a:t>
            </a:r>
            <a:r>
              <a:rPr lang="en-GB" dirty="0">
                <a:solidFill>
                  <a:schemeClr val="dk2"/>
                </a:solidFill>
              </a:rPr>
              <a:t> al </a:t>
            </a:r>
            <a:r>
              <a:rPr lang="en-GB" dirty="0" err="1">
                <a:solidFill>
                  <a:schemeClr val="dk2"/>
                </a:solidFill>
              </a:rPr>
              <a:t>procedimiento</a:t>
            </a:r>
            <a:r>
              <a:rPr lang="en-GB" dirty="0">
                <a:solidFill>
                  <a:schemeClr val="dk2"/>
                </a:solidFill>
              </a:rPr>
              <a:t> de </a:t>
            </a:r>
            <a:r>
              <a:rPr lang="en-GB" dirty="0" err="1">
                <a:solidFill>
                  <a:schemeClr val="dk2"/>
                </a:solidFill>
              </a:rPr>
              <a:t>estratificación</a:t>
            </a:r>
            <a:r>
              <a:rPr lang="en-GB" dirty="0">
                <a:solidFill>
                  <a:schemeClr val="dk2"/>
                </a:solidFill>
              </a:rPr>
              <a:t> y las </a:t>
            </a:r>
            <a:r>
              <a:rPr lang="en-GB" dirty="0" err="1">
                <a:solidFill>
                  <a:schemeClr val="dk2"/>
                </a:solidFill>
              </a:rPr>
              <a:t>diferencias</a:t>
            </a:r>
            <a:r>
              <a:rPr lang="en-GB" dirty="0">
                <a:solidFill>
                  <a:schemeClr val="dk2"/>
                </a:solidFill>
              </a:rPr>
              <a:t> </a:t>
            </a:r>
            <a:r>
              <a:rPr lang="en-GB" dirty="0" err="1">
                <a:solidFill>
                  <a:schemeClr val="dk2"/>
                </a:solidFill>
              </a:rPr>
              <a:t>en</a:t>
            </a:r>
            <a:r>
              <a:rPr lang="en-GB" dirty="0">
                <a:solidFill>
                  <a:schemeClr val="dk2"/>
                </a:solidFill>
              </a:rPr>
              <a:t> las </a:t>
            </a:r>
            <a:r>
              <a:rPr lang="en-GB" dirty="0" err="1">
                <a:solidFill>
                  <a:schemeClr val="dk2"/>
                </a:solidFill>
              </a:rPr>
              <a:t>tasas</a:t>
            </a:r>
            <a:r>
              <a:rPr lang="en-GB" dirty="0">
                <a:solidFill>
                  <a:schemeClr val="dk2"/>
                </a:solidFill>
              </a:rPr>
              <a:t> de </a:t>
            </a:r>
            <a:r>
              <a:rPr lang="en-GB" dirty="0" err="1">
                <a:solidFill>
                  <a:schemeClr val="dk2"/>
                </a:solidFill>
              </a:rPr>
              <a:t>respuesta</a:t>
            </a:r>
            <a:r>
              <a:rPr lang="en-GB" dirty="0">
                <a:solidFill>
                  <a:schemeClr val="dk2"/>
                </a:solidFill>
              </a:rPr>
              <a:t> </a:t>
            </a:r>
            <a:r>
              <a:rPr lang="en-GB" dirty="0" err="1">
                <a:solidFill>
                  <a:schemeClr val="dk2"/>
                </a:solidFill>
              </a:rPr>
              <a:t>en</a:t>
            </a:r>
            <a:r>
              <a:rPr lang="en-GB" dirty="0">
                <a:solidFill>
                  <a:schemeClr val="dk2"/>
                </a:solidFill>
              </a:rPr>
              <a:t> </a:t>
            </a:r>
            <a:r>
              <a:rPr lang="en-GB" dirty="0" err="1">
                <a:solidFill>
                  <a:schemeClr val="dk2"/>
                </a:solidFill>
              </a:rPr>
              <a:t>relación</a:t>
            </a:r>
            <a:r>
              <a:rPr lang="en-GB" dirty="0">
                <a:solidFill>
                  <a:schemeClr val="dk2"/>
                </a:solidFill>
              </a:rPr>
              <a:t> con la </a:t>
            </a:r>
            <a:r>
              <a:rPr lang="en-GB" dirty="0" err="1">
                <a:solidFill>
                  <a:schemeClr val="dk2"/>
                </a:solidFill>
              </a:rPr>
              <a:t>edad</a:t>
            </a:r>
            <a:r>
              <a:rPr lang="en-GB" dirty="0">
                <a:solidFill>
                  <a:schemeClr val="dk2"/>
                </a:solidFill>
              </a:rPr>
              <a:t>, el </a:t>
            </a:r>
            <a:r>
              <a:rPr lang="en-GB" dirty="0" err="1">
                <a:solidFill>
                  <a:schemeClr val="dk2"/>
                </a:solidFill>
              </a:rPr>
              <a:t>sexo</a:t>
            </a:r>
            <a:r>
              <a:rPr lang="en-GB" dirty="0">
                <a:solidFill>
                  <a:schemeClr val="dk2"/>
                </a:solidFill>
              </a:rPr>
              <a:t>, el </a:t>
            </a:r>
            <a:r>
              <a:rPr lang="en-GB" dirty="0" err="1">
                <a:solidFill>
                  <a:schemeClr val="dk2"/>
                </a:solidFill>
              </a:rPr>
              <a:t>estado</a:t>
            </a:r>
            <a:r>
              <a:rPr lang="en-GB" dirty="0">
                <a:solidFill>
                  <a:schemeClr val="dk2"/>
                </a:solidFill>
              </a:rPr>
              <a:t> civil, la </a:t>
            </a:r>
            <a:r>
              <a:rPr lang="en-GB" dirty="0" err="1">
                <a:solidFill>
                  <a:schemeClr val="dk2"/>
                </a:solidFill>
              </a:rPr>
              <a:t>región</a:t>
            </a:r>
            <a:r>
              <a:rPr lang="en-GB" dirty="0">
                <a:solidFill>
                  <a:schemeClr val="dk2"/>
                </a:solidFill>
              </a:rPr>
              <a:t> de </a:t>
            </a:r>
            <a:r>
              <a:rPr lang="en-GB" dirty="0" err="1">
                <a:solidFill>
                  <a:schemeClr val="dk2"/>
                </a:solidFill>
              </a:rPr>
              <a:t>residencia</a:t>
            </a:r>
            <a:r>
              <a:rPr lang="en-GB" dirty="0">
                <a:solidFill>
                  <a:schemeClr val="dk2"/>
                </a:solidFill>
              </a:rPr>
              <a:t>, y causa y </a:t>
            </a:r>
            <a:r>
              <a:rPr lang="en-GB" dirty="0" err="1">
                <a:solidFill>
                  <a:schemeClr val="dk2"/>
                </a:solidFill>
              </a:rPr>
              <a:t>lugar</a:t>
            </a:r>
            <a:r>
              <a:rPr lang="en-GB" dirty="0">
                <a:solidFill>
                  <a:schemeClr val="dk2"/>
                </a:solidFill>
              </a:rPr>
              <a:t> de la </a:t>
            </a:r>
            <a:r>
              <a:rPr lang="en-GB" dirty="0" err="1">
                <a:solidFill>
                  <a:schemeClr val="dk2"/>
                </a:solidFill>
              </a:rPr>
              <a:t>muerte</a:t>
            </a:r>
            <a:r>
              <a:rPr lang="en-GB" dirty="0">
                <a:solidFill>
                  <a:schemeClr val="dk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140" name="Shape 140"/>
          <p:cNvSpPr txBox="1">
            <a:spLocks noGrp="1"/>
          </p:cNvSpPr>
          <p:nvPr>
            <p:ph type="body" idx="1"/>
          </p:nvPr>
        </p:nvSpPr>
        <p:spPr>
          <a:xfrm>
            <a:off x="471900" y="1714693"/>
            <a:ext cx="8222100" cy="2717100"/>
          </a:xfrm>
          <a:prstGeom prst="rect">
            <a:avLst/>
          </a:prstGeom>
        </p:spPr>
        <p:txBody>
          <a:bodyPr lIns="91425" tIns="91425" rIns="91425" bIns="91425" anchor="t" anchorCtr="0">
            <a:noAutofit/>
          </a:bodyPr>
          <a:lstStyle/>
          <a:p>
            <a:pPr marL="457200" lvl="0" indent="-228600" rtl="0">
              <a:spcBef>
                <a:spcPts val="0"/>
              </a:spcBef>
              <a:buChar char="-"/>
            </a:pPr>
            <a:r>
              <a:rPr lang="en-GB">
                <a:solidFill>
                  <a:schemeClr val="dk2"/>
                </a:solidFill>
              </a:rPr>
              <a:t>En 2010, de todas las muertes en los Países Bajos, el 2.8% fueron el resultado de la eutanasia. Esta tasa es superior al 1.7% en 2005, pero comparable a la de 2001(2.6%) y 1995(2.4%). </a:t>
            </a:r>
          </a:p>
          <a:p>
            <a:pPr marL="457200" lvl="0" indent="-228600" rtl="0">
              <a:spcBef>
                <a:spcPts val="0"/>
              </a:spcBef>
              <a:buClr>
                <a:schemeClr val="dk2"/>
              </a:buClr>
              <a:buChar char="-"/>
            </a:pPr>
            <a:r>
              <a:rPr lang="en-GB">
                <a:solidFill>
                  <a:schemeClr val="dk2"/>
                </a:solidFill>
              </a:rPr>
              <a:t>Entre personas menores de 65 años de edad la terminación de la vida sin una solicitud explícita de los pacientes en 2010 ocurrió con menos frecuencia que en 2005, 2001, 1995 y 1990.</a:t>
            </a:r>
          </a:p>
          <a:p>
            <a:pPr marL="457200" lvl="0" indent="-228600">
              <a:spcBef>
                <a:spcPts val="0"/>
              </a:spcBef>
              <a:buClr>
                <a:schemeClr val="dk2"/>
              </a:buClr>
              <a:buChar char="-"/>
            </a:pPr>
            <a:r>
              <a:rPr lang="en-GB">
                <a:solidFill>
                  <a:schemeClr val="dk2"/>
                </a:solidFill>
              </a:rPr>
              <a:t>La sedación profunda continua hasta la muerte ocurrió con más frecuencia en 2010 que en 2005.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pic>
        <p:nvPicPr>
          <p:cNvPr id="146" name="Shape 146"/>
          <p:cNvPicPr preferRelativeResize="0"/>
          <p:nvPr/>
        </p:nvPicPr>
        <p:blipFill>
          <a:blip r:embed="rId3">
            <a:alphaModFix/>
          </a:blip>
          <a:stretch>
            <a:fillRect/>
          </a:stretch>
        </p:blipFill>
        <p:spPr>
          <a:xfrm>
            <a:off x="471893" y="1837174"/>
            <a:ext cx="4604551" cy="3306325"/>
          </a:xfrm>
          <a:prstGeom prst="rect">
            <a:avLst/>
          </a:prstGeom>
          <a:noFill/>
          <a:ln>
            <a:noFill/>
          </a:ln>
        </p:spPr>
      </p:pic>
      <p:sp>
        <p:nvSpPr>
          <p:cNvPr id="147" name="Shape 147"/>
          <p:cNvSpPr txBox="1"/>
          <p:nvPr/>
        </p:nvSpPr>
        <p:spPr>
          <a:xfrm>
            <a:off x="5076449" y="2107100"/>
            <a:ext cx="3846600" cy="2822700"/>
          </a:xfrm>
          <a:prstGeom prst="rect">
            <a:avLst/>
          </a:prstGeom>
          <a:noFill/>
          <a:ln>
            <a:noFill/>
          </a:ln>
        </p:spPr>
        <p:txBody>
          <a:bodyPr lIns="91425" tIns="91425" rIns="91425" bIns="91425" anchor="t" anchorCtr="0">
            <a:noAutofit/>
          </a:bodyPr>
          <a:lstStyle/>
          <a:p>
            <a:pPr marL="457200" lvl="0" indent="-228600">
              <a:spcBef>
                <a:spcPts val="0"/>
              </a:spcBef>
              <a:buChar char="-"/>
            </a:pPr>
            <a:r>
              <a:rPr lang="en-GB"/>
              <a:t>La figura muestra que el aumento del número de casos de eutanasia está relacionado tanto con un aumento en el número de solicitudes explícitas de eutanasia (de 503 en el 2005 a 766 en el 2010) y la proporción de solicitudes concedidas (del 37% al 45% de las solicitudes).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153" name="Shape 15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a:spcBef>
                <a:spcPts val="0"/>
              </a:spcBef>
              <a:buChar char="-"/>
            </a:pPr>
            <a:r>
              <a:rPr lang="en-GB">
                <a:solidFill>
                  <a:schemeClr val="dk2"/>
                </a:solidFill>
              </a:rPr>
              <a:t>En 2010, otros análisis mostraron que 7 de 6861 de todas las muertes, los pacientes habían dejado de comer y beber intencionalmente después de una solicitud de eutanasia no otorgada. Además, 13 de 6861 se había suicidado con drogas u otro método después de una solicitud de eutanasia no concedida. Así, en el 7% (20 de 270) de las muertes en las que el paciente había hecho una solicitud de eutanasia no concedida, el paciente se apresuraba a morir.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Conclusión</a:t>
            </a:r>
          </a:p>
        </p:txBody>
      </p:sp>
      <p:sp>
        <p:nvSpPr>
          <p:cNvPr id="159" name="Shape 159"/>
          <p:cNvSpPr txBox="1">
            <a:spLocks noGrp="1"/>
          </p:cNvSpPr>
          <p:nvPr>
            <p:ph type="body" idx="1"/>
          </p:nvPr>
        </p:nvSpPr>
        <p:spPr>
          <a:xfrm>
            <a:off x="471900" y="1919075"/>
            <a:ext cx="8222100" cy="32244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Luego de que hubo una disminución modesta en los casos de eutanasia, 3 años después de que se promulgó la ley de la eutanasia, se observó un aumento 8 años después de que se promulgó.</a:t>
            </a:r>
          </a:p>
          <a:p>
            <a:pPr marL="457200" lvl="0" indent="-228600" rtl="0">
              <a:spcBef>
                <a:spcPts val="0"/>
              </a:spcBef>
              <a:buClr>
                <a:schemeClr val="dk2"/>
              </a:buClr>
              <a:buChar char="-"/>
            </a:pPr>
            <a:r>
              <a:rPr lang="en-GB">
                <a:solidFill>
                  <a:schemeClr val="dk2"/>
                </a:solidFill>
              </a:rPr>
              <a:t>Hemos observado que en casi la mitad de los pacientes que intencionalmente dejaron de comer y beber, habían hecho una solicitud de eutanasia que no se concedió. Si bien esta proporción es sustancial, es una minoría de todos los pacientes fallecidos cuya solicitud no dio lugar a la eutanasia. Un grupo aún más pequeño cometió suicidio después de que su solicitud de eutanasia no fue concedida.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Conclusión</a:t>
            </a:r>
          </a:p>
        </p:txBody>
      </p:sp>
      <p:sp>
        <p:nvSpPr>
          <p:cNvPr id="165" name="Shape 16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a:spcBef>
                <a:spcPts val="0"/>
              </a:spcBef>
              <a:buClr>
                <a:schemeClr val="dk2"/>
              </a:buClr>
              <a:buChar char="-"/>
            </a:pPr>
            <a:r>
              <a:rPr lang="en-GB">
                <a:solidFill>
                  <a:schemeClr val="dk2"/>
                </a:solidFill>
              </a:rPr>
              <a:t>La eutanasia y el suicidio asistido por el médico no se desplazaron a diferentes grupos de pacientes y la frecuencia de finalización de la vida sin una solicitud explícita continuó disminuyendo. Aunque traducir estos resultados a otros países no es sencillo, pueden informar el debate sobre la legalización de la eutanasia o el suicidio asistido por médicos en otros países.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Tercer artículo.</a:t>
            </a:r>
          </a:p>
        </p:txBody>
      </p:sp>
      <p:sp>
        <p:nvSpPr>
          <p:cNvPr id="171" name="Shape 17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GB">
                <a:solidFill>
                  <a:schemeClr val="dk2"/>
                </a:solidFill>
              </a:rPr>
              <a:t>Lieve Thienpont, Monica Verhofstadt(2016). Euthanasia requests, procedures and outcomes for 100 Belgian patients suffering from psychiatric disorders: a retrospective, descriptive study.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Ley de Eutanasia de Bélgica</a:t>
            </a:r>
          </a:p>
        </p:txBody>
      </p:sp>
      <p:sp>
        <p:nvSpPr>
          <p:cNvPr id="177" name="Shape 177"/>
          <p:cNvSpPr txBox="1">
            <a:spLocks noGrp="1"/>
          </p:cNvSpPr>
          <p:nvPr>
            <p:ph type="body" idx="1"/>
          </p:nvPr>
        </p:nvSpPr>
        <p:spPr>
          <a:xfrm>
            <a:off x="471900" y="1919075"/>
            <a:ext cx="8222100" cy="3367800"/>
          </a:xfrm>
          <a:prstGeom prst="rect">
            <a:avLst/>
          </a:prstGeom>
        </p:spPr>
        <p:txBody>
          <a:bodyPr lIns="91425" tIns="91425" rIns="91425" bIns="91425" anchor="t" anchorCtr="0">
            <a:noAutofit/>
          </a:bodyPr>
          <a:lstStyle/>
          <a:p>
            <a:pPr marL="457200" lvl="0" indent="-228600">
              <a:spcBef>
                <a:spcPts val="0"/>
              </a:spcBef>
              <a:buChar char="-"/>
            </a:pPr>
            <a:r>
              <a:rPr lang="en-GB" dirty="0">
                <a:solidFill>
                  <a:schemeClr val="bg2"/>
                </a:solidFill>
              </a:rPr>
              <a:t>La ley de </a:t>
            </a:r>
            <a:r>
              <a:rPr lang="en-GB" dirty="0" err="1">
                <a:solidFill>
                  <a:schemeClr val="bg2"/>
                </a:solidFill>
              </a:rPr>
              <a:t>eutanasia</a:t>
            </a:r>
            <a:r>
              <a:rPr lang="en-GB" dirty="0">
                <a:solidFill>
                  <a:schemeClr val="bg2"/>
                </a:solidFill>
              </a:rPr>
              <a:t> de </a:t>
            </a:r>
            <a:r>
              <a:rPr lang="en-GB" dirty="0" err="1">
                <a:solidFill>
                  <a:schemeClr val="bg2"/>
                </a:solidFill>
              </a:rPr>
              <a:t>Bélgica</a:t>
            </a:r>
            <a:r>
              <a:rPr lang="en-GB" dirty="0">
                <a:solidFill>
                  <a:schemeClr val="bg2"/>
                </a:solidFill>
              </a:rPr>
              <a:t> (2002) define la </a:t>
            </a:r>
            <a:r>
              <a:rPr lang="en-GB" dirty="0" err="1">
                <a:solidFill>
                  <a:schemeClr val="bg2"/>
                </a:solidFill>
              </a:rPr>
              <a:t>eutanasia</a:t>
            </a:r>
            <a:r>
              <a:rPr lang="en-GB" dirty="0">
                <a:solidFill>
                  <a:schemeClr val="bg2"/>
                </a:solidFill>
              </a:rPr>
              <a:t> </a:t>
            </a:r>
            <a:r>
              <a:rPr lang="en-GB" dirty="0" err="1">
                <a:solidFill>
                  <a:schemeClr val="bg2"/>
                </a:solidFill>
              </a:rPr>
              <a:t>como</a:t>
            </a:r>
            <a:r>
              <a:rPr lang="en-GB" dirty="0">
                <a:solidFill>
                  <a:schemeClr val="bg2"/>
                </a:solidFill>
              </a:rPr>
              <a:t> el </a:t>
            </a:r>
            <a:r>
              <a:rPr lang="en-GB" dirty="0" err="1">
                <a:solidFill>
                  <a:schemeClr val="bg2"/>
                </a:solidFill>
              </a:rPr>
              <a:t>acto</a:t>
            </a:r>
            <a:r>
              <a:rPr lang="en-GB" dirty="0">
                <a:solidFill>
                  <a:schemeClr val="bg2"/>
                </a:solidFill>
              </a:rPr>
              <a:t> </a:t>
            </a:r>
            <a:r>
              <a:rPr lang="en-GB" dirty="0" err="1">
                <a:solidFill>
                  <a:schemeClr val="bg2"/>
                </a:solidFill>
              </a:rPr>
              <a:t>deliberado</a:t>
            </a:r>
            <a:r>
              <a:rPr lang="en-GB" dirty="0">
                <a:solidFill>
                  <a:schemeClr val="bg2"/>
                </a:solidFill>
              </a:rPr>
              <a:t> del </a:t>
            </a:r>
            <a:r>
              <a:rPr lang="en-GB" dirty="0" err="1">
                <a:solidFill>
                  <a:schemeClr val="bg2"/>
                </a:solidFill>
              </a:rPr>
              <a:t>médico</a:t>
            </a:r>
            <a:r>
              <a:rPr lang="en-GB" dirty="0">
                <a:solidFill>
                  <a:schemeClr val="bg2"/>
                </a:solidFill>
              </a:rPr>
              <a:t> de </a:t>
            </a:r>
            <a:r>
              <a:rPr lang="en-GB" dirty="0" err="1">
                <a:solidFill>
                  <a:schemeClr val="bg2"/>
                </a:solidFill>
              </a:rPr>
              <a:t>acabar</a:t>
            </a:r>
            <a:r>
              <a:rPr lang="en-GB" dirty="0">
                <a:solidFill>
                  <a:schemeClr val="bg2"/>
                </a:solidFill>
              </a:rPr>
              <a:t> con la </a:t>
            </a:r>
            <a:r>
              <a:rPr lang="en-GB" dirty="0" err="1">
                <a:solidFill>
                  <a:schemeClr val="bg2"/>
                </a:solidFill>
              </a:rPr>
              <a:t>vida</a:t>
            </a:r>
            <a:r>
              <a:rPr lang="en-GB" dirty="0">
                <a:solidFill>
                  <a:schemeClr val="bg2"/>
                </a:solidFill>
              </a:rPr>
              <a:t> de un </a:t>
            </a:r>
            <a:r>
              <a:rPr lang="en-GB" dirty="0" err="1">
                <a:solidFill>
                  <a:schemeClr val="bg2"/>
                </a:solidFill>
              </a:rPr>
              <a:t>paciente</a:t>
            </a:r>
            <a:r>
              <a:rPr lang="en-GB" dirty="0">
                <a:solidFill>
                  <a:schemeClr val="bg2"/>
                </a:solidFill>
              </a:rPr>
              <a:t> a </a:t>
            </a:r>
            <a:r>
              <a:rPr lang="en-GB" dirty="0" err="1">
                <a:solidFill>
                  <a:schemeClr val="bg2"/>
                </a:solidFill>
              </a:rPr>
              <a:t>petición</a:t>
            </a:r>
            <a:r>
              <a:rPr lang="en-GB" dirty="0">
                <a:solidFill>
                  <a:schemeClr val="bg2"/>
                </a:solidFill>
              </a:rPr>
              <a:t> de </a:t>
            </a:r>
            <a:r>
              <a:rPr lang="en-GB" dirty="0" err="1">
                <a:solidFill>
                  <a:schemeClr val="bg2"/>
                </a:solidFill>
              </a:rPr>
              <a:t>este</a:t>
            </a:r>
            <a:r>
              <a:rPr lang="en-GB" dirty="0">
                <a:solidFill>
                  <a:schemeClr val="bg2"/>
                </a:solidFill>
              </a:rPr>
              <a:t>, </a:t>
            </a:r>
            <a:r>
              <a:rPr lang="en-GB" dirty="0" err="1">
                <a:solidFill>
                  <a:schemeClr val="bg2"/>
                </a:solidFill>
              </a:rPr>
              <a:t>mediante</a:t>
            </a:r>
            <a:r>
              <a:rPr lang="en-GB" dirty="0">
                <a:solidFill>
                  <a:schemeClr val="bg2"/>
                </a:solidFill>
              </a:rPr>
              <a:t> la </a:t>
            </a:r>
            <a:r>
              <a:rPr lang="en-GB" dirty="0" err="1">
                <a:solidFill>
                  <a:schemeClr val="bg2"/>
                </a:solidFill>
              </a:rPr>
              <a:t>administración</a:t>
            </a:r>
            <a:r>
              <a:rPr lang="en-GB" dirty="0">
                <a:solidFill>
                  <a:schemeClr val="bg2"/>
                </a:solidFill>
              </a:rPr>
              <a:t> de </a:t>
            </a:r>
            <a:r>
              <a:rPr lang="en-GB" dirty="0" err="1">
                <a:solidFill>
                  <a:schemeClr val="bg2"/>
                </a:solidFill>
              </a:rPr>
              <a:t>fármacos</a:t>
            </a:r>
            <a:r>
              <a:rPr lang="en-GB" dirty="0">
                <a:solidFill>
                  <a:schemeClr val="bg2"/>
                </a:solidFill>
              </a:rPr>
              <a:t>. </a:t>
            </a:r>
            <a:r>
              <a:rPr lang="en-GB" dirty="0" err="1">
                <a:solidFill>
                  <a:schemeClr val="bg2"/>
                </a:solidFill>
              </a:rPr>
              <a:t>También</a:t>
            </a:r>
            <a:r>
              <a:rPr lang="en-GB" dirty="0">
                <a:solidFill>
                  <a:schemeClr val="bg2"/>
                </a:solidFill>
              </a:rPr>
              <a:t> </a:t>
            </a:r>
            <a:r>
              <a:rPr lang="en-GB" dirty="0" err="1">
                <a:solidFill>
                  <a:schemeClr val="bg2"/>
                </a:solidFill>
              </a:rPr>
              <a:t>esta</a:t>
            </a:r>
            <a:r>
              <a:rPr lang="en-GB" dirty="0">
                <a:solidFill>
                  <a:schemeClr val="bg2"/>
                </a:solidFill>
              </a:rPr>
              <a:t> ley </a:t>
            </a:r>
            <a:r>
              <a:rPr lang="en-GB" dirty="0" err="1">
                <a:solidFill>
                  <a:schemeClr val="bg2"/>
                </a:solidFill>
              </a:rPr>
              <a:t>indica</a:t>
            </a:r>
            <a:r>
              <a:rPr lang="en-GB" dirty="0">
                <a:solidFill>
                  <a:schemeClr val="bg2"/>
                </a:solidFill>
              </a:rPr>
              <a:t> </a:t>
            </a:r>
            <a:r>
              <a:rPr lang="en-GB" dirty="0" err="1">
                <a:solidFill>
                  <a:schemeClr val="bg2"/>
                </a:solidFill>
              </a:rPr>
              <a:t>explícitamente</a:t>
            </a:r>
            <a:r>
              <a:rPr lang="en-GB" dirty="0">
                <a:solidFill>
                  <a:schemeClr val="bg2"/>
                </a:solidFill>
              </a:rPr>
              <a:t> que las solicitudes de </a:t>
            </a:r>
            <a:r>
              <a:rPr lang="en-GB" dirty="0" err="1">
                <a:solidFill>
                  <a:schemeClr val="bg2"/>
                </a:solidFill>
              </a:rPr>
              <a:t>eutanasia</a:t>
            </a:r>
            <a:r>
              <a:rPr lang="en-GB" dirty="0">
                <a:solidFill>
                  <a:schemeClr val="bg2"/>
                </a:solidFill>
              </a:rPr>
              <a:t> de </a:t>
            </a:r>
            <a:r>
              <a:rPr lang="en-GB" dirty="0" err="1">
                <a:solidFill>
                  <a:schemeClr val="bg2"/>
                </a:solidFill>
              </a:rPr>
              <a:t>los</a:t>
            </a:r>
            <a:r>
              <a:rPr lang="en-GB" dirty="0">
                <a:solidFill>
                  <a:schemeClr val="bg2"/>
                </a:solidFill>
              </a:rPr>
              <a:t> </a:t>
            </a:r>
            <a:r>
              <a:rPr lang="en-GB" dirty="0" err="1">
                <a:solidFill>
                  <a:schemeClr val="bg2"/>
                </a:solidFill>
              </a:rPr>
              <a:t>adultos</a:t>
            </a:r>
            <a:r>
              <a:rPr lang="en-GB" dirty="0">
                <a:solidFill>
                  <a:schemeClr val="bg2"/>
                </a:solidFill>
              </a:rPr>
              <a:t> no </a:t>
            </a:r>
            <a:r>
              <a:rPr lang="en-GB" dirty="0" err="1">
                <a:solidFill>
                  <a:schemeClr val="bg2"/>
                </a:solidFill>
              </a:rPr>
              <a:t>enfermos</a:t>
            </a:r>
            <a:r>
              <a:rPr lang="en-GB" dirty="0">
                <a:solidFill>
                  <a:schemeClr val="bg2"/>
                </a:solidFill>
              </a:rPr>
              <a:t> </a:t>
            </a:r>
            <a:r>
              <a:rPr lang="en-GB" dirty="0" err="1">
                <a:solidFill>
                  <a:schemeClr val="bg2"/>
                </a:solidFill>
              </a:rPr>
              <a:t>terminales</a:t>
            </a:r>
            <a:r>
              <a:rPr lang="en-GB" dirty="0">
                <a:solidFill>
                  <a:schemeClr val="bg2"/>
                </a:solidFill>
              </a:rPr>
              <a:t> o </a:t>
            </a:r>
            <a:r>
              <a:rPr lang="en-GB" dirty="0" err="1">
                <a:solidFill>
                  <a:schemeClr val="bg2"/>
                </a:solidFill>
              </a:rPr>
              <a:t>menores</a:t>
            </a:r>
            <a:r>
              <a:rPr lang="en-GB" dirty="0">
                <a:solidFill>
                  <a:schemeClr val="bg2"/>
                </a:solidFill>
              </a:rPr>
              <a:t> </a:t>
            </a:r>
            <a:r>
              <a:rPr lang="en-GB" dirty="0" err="1">
                <a:solidFill>
                  <a:schemeClr val="bg2"/>
                </a:solidFill>
              </a:rPr>
              <a:t>emancipados</a:t>
            </a:r>
            <a:r>
              <a:rPr lang="en-GB" dirty="0">
                <a:solidFill>
                  <a:schemeClr val="bg2"/>
                </a:solidFill>
              </a:rPr>
              <a:t>(</a:t>
            </a:r>
            <a:r>
              <a:rPr lang="en-GB" dirty="0" err="1">
                <a:solidFill>
                  <a:schemeClr val="bg2"/>
                </a:solidFill>
              </a:rPr>
              <a:t>es</a:t>
            </a:r>
            <a:r>
              <a:rPr lang="en-GB" dirty="0">
                <a:solidFill>
                  <a:schemeClr val="bg2"/>
                </a:solidFill>
              </a:rPr>
              <a:t> </a:t>
            </a:r>
            <a:r>
              <a:rPr lang="en-GB" dirty="0" err="1">
                <a:solidFill>
                  <a:schemeClr val="bg2"/>
                </a:solidFill>
              </a:rPr>
              <a:t>decir</a:t>
            </a:r>
            <a:r>
              <a:rPr lang="en-GB" dirty="0">
                <a:solidFill>
                  <a:schemeClr val="bg2"/>
                </a:solidFill>
              </a:rPr>
              <a:t>, </a:t>
            </a:r>
            <a:r>
              <a:rPr lang="en-GB" dirty="0" err="1">
                <a:solidFill>
                  <a:schemeClr val="bg2"/>
                </a:solidFill>
              </a:rPr>
              <a:t>menores</a:t>
            </a:r>
            <a:r>
              <a:rPr lang="en-GB" dirty="0">
                <a:solidFill>
                  <a:schemeClr val="bg2"/>
                </a:solidFill>
              </a:rPr>
              <a:t> de </a:t>
            </a:r>
            <a:r>
              <a:rPr lang="en-GB" dirty="0" err="1">
                <a:solidFill>
                  <a:schemeClr val="bg2"/>
                </a:solidFill>
              </a:rPr>
              <a:t>edad</a:t>
            </a:r>
            <a:r>
              <a:rPr lang="en-GB" dirty="0">
                <a:solidFill>
                  <a:schemeClr val="bg2"/>
                </a:solidFill>
              </a:rPr>
              <a:t> que </a:t>
            </a:r>
            <a:r>
              <a:rPr lang="en-GB" dirty="0" err="1">
                <a:solidFill>
                  <a:schemeClr val="bg2"/>
                </a:solidFill>
              </a:rPr>
              <a:t>están</a:t>
            </a:r>
            <a:r>
              <a:rPr lang="en-GB" dirty="0">
                <a:solidFill>
                  <a:schemeClr val="bg2"/>
                </a:solidFill>
              </a:rPr>
              <a:t> </a:t>
            </a:r>
            <a:r>
              <a:rPr lang="en-GB" dirty="0" err="1">
                <a:solidFill>
                  <a:schemeClr val="bg2"/>
                </a:solidFill>
              </a:rPr>
              <a:t>legalmente</a:t>
            </a:r>
            <a:r>
              <a:rPr lang="en-GB" dirty="0">
                <a:solidFill>
                  <a:schemeClr val="bg2"/>
                </a:solidFill>
              </a:rPr>
              <a:t> </a:t>
            </a:r>
            <a:r>
              <a:rPr lang="en-GB" dirty="0" err="1">
                <a:solidFill>
                  <a:schemeClr val="bg2"/>
                </a:solidFill>
              </a:rPr>
              <a:t>independiente</a:t>
            </a:r>
            <a:r>
              <a:rPr lang="en-GB" dirty="0">
                <a:solidFill>
                  <a:schemeClr val="bg2"/>
                </a:solidFill>
              </a:rPr>
              <a:t> de sus padres) que </a:t>
            </a:r>
            <a:r>
              <a:rPr lang="en-GB" dirty="0" err="1">
                <a:solidFill>
                  <a:schemeClr val="bg2"/>
                </a:solidFill>
              </a:rPr>
              <a:t>sufren</a:t>
            </a:r>
            <a:r>
              <a:rPr lang="en-GB" dirty="0">
                <a:solidFill>
                  <a:schemeClr val="bg2"/>
                </a:solidFill>
              </a:rPr>
              <a:t> de </a:t>
            </a:r>
            <a:r>
              <a:rPr lang="en-GB" dirty="0" err="1">
                <a:solidFill>
                  <a:schemeClr val="bg2"/>
                </a:solidFill>
              </a:rPr>
              <a:t>trastornos</a:t>
            </a:r>
            <a:r>
              <a:rPr lang="en-GB" dirty="0">
                <a:solidFill>
                  <a:schemeClr val="bg2"/>
                </a:solidFill>
              </a:rPr>
              <a:t> </a:t>
            </a:r>
            <a:r>
              <a:rPr lang="en-GB" dirty="0" err="1">
                <a:solidFill>
                  <a:schemeClr val="bg2"/>
                </a:solidFill>
              </a:rPr>
              <a:t>somáticos</a:t>
            </a:r>
            <a:r>
              <a:rPr lang="en-GB" dirty="0">
                <a:solidFill>
                  <a:schemeClr val="bg2"/>
                </a:solidFill>
              </a:rPr>
              <a:t> </a:t>
            </a:r>
            <a:r>
              <a:rPr lang="en-GB" dirty="0" err="1">
                <a:solidFill>
                  <a:schemeClr val="bg2"/>
                </a:solidFill>
              </a:rPr>
              <a:t>insoportables</a:t>
            </a:r>
            <a:r>
              <a:rPr lang="en-GB" dirty="0">
                <a:solidFill>
                  <a:schemeClr val="bg2"/>
                </a:solidFill>
              </a:rPr>
              <a:t> y no </a:t>
            </a:r>
            <a:r>
              <a:rPr lang="en-GB" dirty="0" err="1">
                <a:solidFill>
                  <a:schemeClr val="bg2"/>
                </a:solidFill>
              </a:rPr>
              <a:t>tratables</a:t>
            </a:r>
            <a:r>
              <a:rPr lang="en-GB" dirty="0">
                <a:solidFill>
                  <a:schemeClr val="bg2"/>
                </a:solidFill>
              </a:rPr>
              <a:t>, y </a:t>
            </a:r>
            <a:r>
              <a:rPr lang="en-GB" dirty="0" err="1">
                <a:solidFill>
                  <a:schemeClr val="bg2"/>
                </a:solidFill>
              </a:rPr>
              <a:t>psiquiátricos</a:t>
            </a:r>
            <a:r>
              <a:rPr lang="en-GB" dirty="0">
                <a:solidFill>
                  <a:schemeClr val="bg2"/>
                </a:solidFill>
              </a:rPr>
              <a:t> </a:t>
            </a:r>
            <a:r>
              <a:rPr lang="en-GB" dirty="0" err="1">
                <a:solidFill>
                  <a:schemeClr val="bg2"/>
                </a:solidFill>
              </a:rPr>
              <a:t>pueden</a:t>
            </a:r>
            <a:r>
              <a:rPr lang="en-GB" dirty="0">
                <a:solidFill>
                  <a:schemeClr val="bg2"/>
                </a:solidFill>
              </a:rPr>
              <a:t> </a:t>
            </a:r>
            <a:r>
              <a:rPr lang="en-GB" dirty="0" err="1">
                <a:solidFill>
                  <a:schemeClr val="bg2"/>
                </a:solidFill>
              </a:rPr>
              <a:t>ser</a:t>
            </a:r>
            <a:r>
              <a:rPr lang="en-GB" dirty="0">
                <a:solidFill>
                  <a:schemeClr val="bg2"/>
                </a:solidFill>
              </a:rPr>
              <a:t> </a:t>
            </a:r>
            <a:r>
              <a:rPr lang="en-GB" dirty="0" err="1">
                <a:solidFill>
                  <a:schemeClr val="bg2"/>
                </a:solidFill>
              </a:rPr>
              <a:t>concedidos</a:t>
            </a:r>
            <a:r>
              <a:rPr lang="en-GB" dirty="0">
                <a:solidFill>
                  <a:schemeClr val="bg2"/>
                </a:solidFill>
              </a:rPr>
              <a:t>, </a:t>
            </a:r>
            <a:r>
              <a:rPr lang="en-GB" dirty="0" err="1">
                <a:solidFill>
                  <a:schemeClr val="bg2"/>
                </a:solidFill>
              </a:rPr>
              <a:t>así</a:t>
            </a:r>
            <a:r>
              <a:rPr lang="en-GB" dirty="0">
                <a:solidFill>
                  <a:schemeClr val="bg2"/>
                </a:solidFill>
              </a:rPr>
              <a:t> </a:t>
            </a:r>
            <a:r>
              <a:rPr lang="en-GB" dirty="0" err="1">
                <a:solidFill>
                  <a:schemeClr val="bg2"/>
                </a:solidFill>
              </a:rPr>
              <a:t>como</a:t>
            </a:r>
            <a:r>
              <a:rPr lang="en-GB" dirty="0">
                <a:solidFill>
                  <a:schemeClr val="bg2"/>
                </a:solidFill>
              </a:rPr>
              <a:t> </a:t>
            </a:r>
            <a:r>
              <a:rPr lang="en-GB" dirty="0" err="1">
                <a:solidFill>
                  <a:schemeClr val="bg2"/>
                </a:solidFill>
              </a:rPr>
              <a:t>los</a:t>
            </a:r>
            <a:r>
              <a:rPr lang="en-GB" dirty="0">
                <a:solidFill>
                  <a:schemeClr val="bg2"/>
                </a:solidFill>
              </a:rPr>
              <a:t> de </a:t>
            </a:r>
            <a:r>
              <a:rPr lang="en-GB" dirty="0" err="1">
                <a:solidFill>
                  <a:schemeClr val="bg2"/>
                </a:solidFill>
              </a:rPr>
              <a:t>los</a:t>
            </a:r>
            <a:r>
              <a:rPr lang="en-GB" dirty="0">
                <a:solidFill>
                  <a:schemeClr val="bg2"/>
                </a:solidFill>
              </a:rPr>
              <a:t> </a:t>
            </a:r>
            <a:r>
              <a:rPr lang="en-GB" dirty="0" err="1">
                <a:solidFill>
                  <a:schemeClr val="bg2"/>
                </a:solidFill>
              </a:rPr>
              <a:t>pacientes</a:t>
            </a:r>
            <a:r>
              <a:rPr lang="en-GB" dirty="0">
                <a:solidFill>
                  <a:schemeClr val="bg2"/>
                </a:solidFill>
              </a:rPr>
              <a:t> con </a:t>
            </a:r>
            <a:r>
              <a:rPr lang="en-GB" dirty="0" err="1">
                <a:solidFill>
                  <a:schemeClr val="bg2"/>
                </a:solidFill>
              </a:rPr>
              <a:t>enfermedades</a:t>
            </a:r>
            <a:r>
              <a:rPr lang="en-GB" dirty="0">
                <a:solidFill>
                  <a:schemeClr val="bg2"/>
                </a:solidFill>
              </a:rPr>
              <a:t> </a:t>
            </a:r>
            <a:r>
              <a:rPr lang="en-GB" dirty="0" err="1">
                <a:solidFill>
                  <a:schemeClr val="bg2"/>
                </a:solidFill>
              </a:rPr>
              <a:t>terminales</a:t>
            </a:r>
            <a:r>
              <a:rPr lang="en-GB" dirty="0">
                <a:solidFill>
                  <a:schemeClr val="bg2"/>
                </a:solidFill>
              </a:rPr>
              <a:t>.</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390525" y="230050"/>
            <a:ext cx="8222100" cy="933600"/>
          </a:xfrm>
          <a:prstGeom prst="rect">
            <a:avLst/>
          </a:prstGeom>
        </p:spPr>
        <p:txBody>
          <a:bodyPr lIns="91425" tIns="91425" rIns="91425" bIns="91425" anchor="b" anchorCtr="0">
            <a:noAutofit/>
          </a:bodyPr>
          <a:lstStyle/>
          <a:p>
            <a:pPr lvl="0">
              <a:spcBef>
                <a:spcPts val="0"/>
              </a:spcBef>
              <a:buNone/>
            </a:pPr>
            <a:r>
              <a:rPr lang="en-GB"/>
              <a:t>Introducción</a:t>
            </a:r>
          </a:p>
        </p:txBody>
      </p:sp>
      <p:sp>
        <p:nvSpPr>
          <p:cNvPr id="74" name="Shape 74"/>
          <p:cNvSpPr txBox="1">
            <a:spLocks noGrp="1"/>
          </p:cNvSpPr>
          <p:nvPr>
            <p:ph type="subTitle" idx="1"/>
          </p:nvPr>
        </p:nvSpPr>
        <p:spPr>
          <a:xfrm>
            <a:off x="390525" y="1185149"/>
            <a:ext cx="8222100" cy="3690000"/>
          </a:xfrm>
          <a:prstGeom prst="rect">
            <a:avLst/>
          </a:prstGeom>
        </p:spPr>
        <p:txBody>
          <a:bodyPr lIns="91425" tIns="91425" rIns="91425" bIns="91425" anchor="t" anchorCtr="0">
            <a:noAutofit/>
          </a:bodyPr>
          <a:lstStyle/>
          <a:p>
            <a:pPr lvl="0">
              <a:spcBef>
                <a:spcPts val="0"/>
              </a:spcBef>
              <a:buNone/>
            </a:pPr>
            <a:r>
              <a:rPr lang="en-GB"/>
              <a:t>¿Cual es la controversia?</a:t>
            </a:r>
          </a:p>
          <a:p>
            <a:pPr lvl="0">
              <a:spcBef>
                <a:spcPts val="0"/>
              </a:spcBef>
              <a:buNone/>
            </a:pPr>
            <a:endParaRPr/>
          </a:p>
          <a:p>
            <a:pPr lvl="0">
              <a:spcBef>
                <a:spcPts val="0"/>
              </a:spcBef>
              <a:buNone/>
            </a:pPr>
            <a:r>
              <a:rPr lang="en-GB"/>
              <a:t>Discusión en torno a la misión de la medicina.</a:t>
            </a:r>
          </a:p>
          <a:p>
            <a:pPr lvl="0">
              <a:spcBef>
                <a:spcPts val="0"/>
              </a:spcBef>
              <a:buNone/>
            </a:pPr>
            <a:endParaRPr/>
          </a:p>
          <a:p>
            <a:pPr lvl="0">
              <a:spcBef>
                <a:spcPts val="0"/>
              </a:spcBef>
              <a:buNone/>
            </a:pPr>
            <a:r>
              <a:rPr lang="en-GB"/>
              <a:t>¿Debería ser la autonomía del paciente lo primordial en estas circunstancias?</a:t>
            </a:r>
          </a:p>
          <a:p>
            <a:pPr lvl="0">
              <a:spcBef>
                <a:spcPts val="0"/>
              </a:spcBef>
              <a:buNone/>
            </a:pPr>
            <a:endParaRPr/>
          </a:p>
          <a:p>
            <a:pPr lvl="0">
              <a:spcBef>
                <a:spcPts val="0"/>
              </a:spcBef>
              <a:buNone/>
            </a:pPr>
            <a:r>
              <a:rPr lang="en-GB"/>
              <a:t>¿El paciente debería escoger el ambiente en el que se llevará acabo su terminación de vida? O es una obligación médica crear el mejor ambiente posible?</a:t>
            </a:r>
          </a:p>
          <a:p>
            <a:pPr lvl="0">
              <a:spcBef>
                <a:spcPts val="0"/>
              </a:spcBef>
              <a:buNone/>
            </a:pPr>
            <a:endParaRPr/>
          </a:p>
          <a:p>
            <a:pPr lvl="0">
              <a:spcBef>
                <a:spcPts val="0"/>
              </a:spcBef>
              <a:buNone/>
            </a:pPr>
            <a:r>
              <a:rPr lang="en-GB"/>
              <a:t>¿Cómo afecta dicho ambiente el comportamiento de los pacientes y familiares?</a:t>
            </a: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5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5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5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5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500"/>
                                        <p:tgtEl>
                                          <p:spTgt spid="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xEl>
                                              <p:pRg st="6" end="6"/>
                                            </p:txEl>
                                          </p:spTgt>
                                        </p:tgtEl>
                                        <p:attrNameLst>
                                          <p:attrName>style.visibility</p:attrName>
                                        </p:attrNameLst>
                                      </p:cBhvr>
                                      <p:to>
                                        <p:strVal val="visible"/>
                                      </p:to>
                                    </p:set>
                                    <p:animEffect transition="in" filter="fade">
                                      <p:cBhvr>
                                        <p:cTn id="37" dur="1500"/>
                                        <p:tgtEl>
                                          <p:spTgt spid="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4">
                                            <p:txEl>
                                              <p:pRg st="7" end="7"/>
                                            </p:txEl>
                                          </p:spTgt>
                                        </p:tgtEl>
                                        <p:attrNameLst>
                                          <p:attrName>style.visibility</p:attrName>
                                        </p:attrNameLst>
                                      </p:cBhvr>
                                      <p:to>
                                        <p:strVal val="visible"/>
                                      </p:to>
                                    </p:set>
                                    <p:animEffect transition="in" filter="fade">
                                      <p:cBhvr>
                                        <p:cTn id="42" dur="1500"/>
                                        <p:tgtEl>
                                          <p:spTgt spid="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
                                            <p:txEl>
                                              <p:pRg st="8" end="8"/>
                                            </p:txEl>
                                          </p:spTgt>
                                        </p:tgtEl>
                                        <p:attrNameLst>
                                          <p:attrName>style.visibility</p:attrName>
                                        </p:attrNameLst>
                                      </p:cBhvr>
                                      <p:to>
                                        <p:strVal val="visible"/>
                                      </p:to>
                                    </p:set>
                                    <p:animEffect transition="in" filter="fade">
                                      <p:cBhvr>
                                        <p:cTn id="47" dur="1500"/>
                                        <p:tgtEl>
                                          <p:spTgt spid="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
                                            <p:txEl>
                                              <p:pRg st="9" end="9"/>
                                            </p:txEl>
                                          </p:spTgt>
                                        </p:tgtEl>
                                        <p:attrNameLst>
                                          <p:attrName>style.visibility</p:attrName>
                                        </p:attrNameLst>
                                      </p:cBhvr>
                                      <p:to>
                                        <p:strVal val="visible"/>
                                      </p:to>
                                    </p:set>
                                    <p:animEffect transition="in" filter="fade">
                                      <p:cBhvr>
                                        <p:cTn id="52" dur="1500"/>
                                        <p:tgtEl>
                                          <p:spTgt spid="7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4">
                                            <p:txEl>
                                              <p:pRg st="10" end="10"/>
                                            </p:txEl>
                                          </p:spTgt>
                                        </p:tgtEl>
                                        <p:attrNameLst>
                                          <p:attrName>style.visibility</p:attrName>
                                        </p:attrNameLst>
                                      </p:cBhvr>
                                      <p:to>
                                        <p:strVal val="visible"/>
                                      </p:to>
                                    </p:set>
                                    <p:animEffect transition="in" filter="fade">
                                      <p:cBhvr>
                                        <p:cTn id="57" dur="1500"/>
                                        <p:tgtEl>
                                          <p:spTgt spid="7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Debate Ético</a:t>
            </a:r>
          </a:p>
        </p:txBody>
      </p:sp>
      <p:sp>
        <p:nvSpPr>
          <p:cNvPr id="183" name="Shape 183"/>
          <p:cNvSpPr txBox="1">
            <a:spLocks noGrp="1"/>
          </p:cNvSpPr>
          <p:nvPr>
            <p:ph type="body" idx="1"/>
          </p:nvPr>
        </p:nvSpPr>
        <p:spPr>
          <a:xfrm>
            <a:off x="460950" y="1871284"/>
            <a:ext cx="8222100" cy="2710200"/>
          </a:xfrm>
          <a:prstGeom prst="rect">
            <a:avLst/>
          </a:prstGeom>
        </p:spPr>
        <p:txBody>
          <a:bodyPr lIns="91425" tIns="91425" rIns="91425" bIns="91425" anchor="t" anchorCtr="0">
            <a:noAutofit/>
          </a:bodyPr>
          <a:lstStyle/>
          <a:p>
            <a:pPr marL="457200" lvl="0" indent="-228600">
              <a:spcBef>
                <a:spcPts val="0"/>
              </a:spcBef>
              <a:buClr>
                <a:schemeClr val="dk2"/>
              </a:buClr>
              <a:buChar char="-"/>
            </a:pPr>
            <a:r>
              <a:rPr lang="en-GB">
                <a:solidFill>
                  <a:schemeClr val="dk2"/>
                </a:solidFill>
              </a:rPr>
              <a:t>La eutanasia para pacientes con sufrimiento insoportable somático es objeto de debate ético, y el debate es aún más fuerte en los casos de sufrimiento psíquico insoportable. El principal argumento a favor de la eutanasia a los pacientes psiquiátricos es que su sufrimiento puede ser igualmente insoportable como el sufrimiento somático de otros pacientes. El argumento principal en contra de prestar la asistencia que es prevención del suicidio es un objetivo principal de la asistencia psiquiátrica y un elemento clave de la formación de los psiquiatras.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Objetivo</a:t>
            </a:r>
          </a:p>
        </p:txBody>
      </p:sp>
      <p:sp>
        <p:nvSpPr>
          <p:cNvPr id="189" name="Shape 18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Los objetivos generales de este estudio son: </a:t>
            </a:r>
          </a:p>
          <a:p>
            <a:pPr marL="457200" lvl="0" indent="-228600" rtl="0">
              <a:spcBef>
                <a:spcPts val="0"/>
              </a:spcBef>
              <a:buClr>
                <a:schemeClr val="dk2"/>
              </a:buClr>
              <a:buChar char="-"/>
            </a:pPr>
            <a:r>
              <a:rPr lang="en-GB">
                <a:solidFill>
                  <a:schemeClr val="dk2"/>
                </a:solidFill>
              </a:rPr>
              <a:t>En primer lugar, informar sobre las características de los pacientes psiquiátricos que solicitan la eutanasia debido al sufrimiento psicológico;</a:t>
            </a:r>
          </a:p>
          <a:p>
            <a:pPr marL="457200" lvl="0" indent="-228600">
              <a:spcBef>
                <a:spcPts val="0"/>
              </a:spcBef>
              <a:buClr>
                <a:schemeClr val="dk2"/>
              </a:buClr>
              <a:buChar char="-"/>
            </a:pPr>
            <a:r>
              <a:rPr lang="en-GB">
                <a:solidFill>
                  <a:schemeClr val="dk2"/>
                </a:solidFill>
              </a:rPr>
              <a:t>Segundo, describir los procedimientos formales de evaluación y los resultados de las solicitudes de eutanasia.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a:t>
            </a:r>
          </a:p>
        </p:txBody>
      </p:sp>
      <p:sp>
        <p:nvSpPr>
          <p:cNvPr id="195" name="Shape 195"/>
          <p:cNvSpPr txBox="1">
            <a:spLocks noGrp="1"/>
          </p:cNvSpPr>
          <p:nvPr>
            <p:ph type="body" idx="1"/>
          </p:nvPr>
        </p:nvSpPr>
        <p:spPr>
          <a:xfrm>
            <a:off x="471900" y="1722000"/>
            <a:ext cx="8222100" cy="34215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Se hizo un análisis retrospectivo de la data obtenida a través del estudio de archivos médicos de los primeros 100 pacientes consecutivos que pidieron la eutanasia debido a sufrimiento psicológico desde octubre de 2007 hasta diciembre 2011. Se midió en este estudio: características sociodemográficas de los pacientes; diagnósticos; las decisiones sobre las solicitudes de eutanasia; circunstancias de proceder a la eutanasia; resultados de los pacientes durante el seguimiento.</a:t>
            </a:r>
          </a:p>
          <a:p>
            <a:pPr marL="457200" lvl="0" indent="-228600">
              <a:spcBef>
                <a:spcPts val="0"/>
              </a:spcBef>
              <a:buClr>
                <a:schemeClr val="dk2"/>
              </a:buClr>
              <a:buChar char="-"/>
            </a:pPr>
            <a:r>
              <a:rPr lang="en-GB">
                <a:solidFill>
                  <a:schemeClr val="dk2"/>
                </a:solidFill>
              </a:rPr>
              <a:t>Los diagnósticos psiquiátricos se hicieron con referencia del Diagnostic and Statistical Manual of Mental Disorders, 4th Edition (DSM-IV) classification.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201" name="Shape 201"/>
          <p:cNvSpPr txBox="1">
            <a:spLocks noGrp="1"/>
          </p:cNvSpPr>
          <p:nvPr>
            <p:ph type="body" idx="1"/>
          </p:nvPr>
        </p:nvSpPr>
        <p:spPr>
          <a:xfrm>
            <a:off x="471900" y="1775702"/>
            <a:ext cx="8222100" cy="3224400"/>
          </a:xfrm>
          <a:prstGeom prst="rect">
            <a:avLst/>
          </a:prstGeom>
        </p:spPr>
        <p:txBody>
          <a:bodyPr lIns="91425" tIns="91425" rIns="91425" bIns="91425" anchor="t" anchorCtr="0">
            <a:noAutofit/>
          </a:bodyPr>
          <a:lstStyle/>
          <a:p>
            <a:pPr lvl="0" rtl="0">
              <a:spcBef>
                <a:spcPts val="0"/>
              </a:spcBef>
              <a:buNone/>
            </a:pPr>
            <a:r>
              <a:rPr lang="en-GB">
                <a:solidFill>
                  <a:schemeClr val="dk2"/>
                </a:solidFill>
              </a:rPr>
              <a:t>Sociodemográficos:</a:t>
            </a:r>
          </a:p>
          <a:p>
            <a:pPr marL="457200" lvl="0" indent="-228600" rtl="0">
              <a:spcBef>
                <a:spcPts val="0"/>
              </a:spcBef>
              <a:buClr>
                <a:schemeClr val="dk2"/>
              </a:buClr>
              <a:buChar char="-"/>
            </a:pPr>
            <a:r>
              <a:rPr lang="en-GB">
                <a:solidFill>
                  <a:schemeClr val="dk2"/>
                </a:solidFill>
              </a:rPr>
              <a:t>23 de los pacientes eran hombres y 77 mujeres con edades que se distribuyeron desde los 21 hasta los 80 años.</a:t>
            </a:r>
          </a:p>
          <a:p>
            <a:pPr lvl="0" rtl="0">
              <a:spcBef>
                <a:spcPts val="0"/>
              </a:spcBef>
              <a:buNone/>
            </a:pPr>
            <a:r>
              <a:rPr lang="en-GB">
                <a:solidFill>
                  <a:schemeClr val="dk2"/>
                </a:solidFill>
              </a:rPr>
              <a:t>Diagnósticos:</a:t>
            </a:r>
          </a:p>
          <a:p>
            <a:pPr marL="457200" lvl="0" indent="-228600">
              <a:spcBef>
                <a:spcPts val="0"/>
              </a:spcBef>
              <a:buClr>
                <a:schemeClr val="dk2"/>
              </a:buClr>
              <a:buChar char="-"/>
            </a:pPr>
            <a:r>
              <a:rPr lang="en-GB">
                <a:solidFill>
                  <a:schemeClr val="dk2"/>
                </a:solidFill>
              </a:rPr>
              <a:t>90 de los pacientes sufrían de más de un diagnóstico.Los diagnósticos más frecuentes fueron la depresión y el trastorno de la personalidad. Además, 23 pacientes también tenían enfermedades somáticas.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207" name="Shape 207"/>
          <p:cNvSpPr txBox="1">
            <a:spLocks noGrp="1"/>
          </p:cNvSpPr>
          <p:nvPr>
            <p:ph type="body" idx="1"/>
          </p:nvPr>
        </p:nvSpPr>
        <p:spPr>
          <a:xfrm>
            <a:off x="471900" y="1739848"/>
            <a:ext cx="8222100" cy="3403500"/>
          </a:xfrm>
          <a:prstGeom prst="rect">
            <a:avLst/>
          </a:prstGeom>
        </p:spPr>
        <p:txBody>
          <a:bodyPr lIns="91425" tIns="91425" rIns="91425" bIns="91425" anchor="t" anchorCtr="0">
            <a:noAutofit/>
          </a:bodyPr>
          <a:lstStyle/>
          <a:p>
            <a:pPr lvl="0">
              <a:spcBef>
                <a:spcPts val="0"/>
              </a:spcBef>
              <a:buNone/>
            </a:pPr>
            <a:r>
              <a:rPr lang="en-GB" dirty="0" err="1">
                <a:solidFill>
                  <a:schemeClr val="bg2"/>
                </a:solidFill>
              </a:rPr>
              <a:t>Respuestas</a:t>
            </a:r>
            <a:r>
              <a:rPr lang="en-GB" dirty="0">
                <a:solidFill>
                  <a:schemeClr val="bg2"/>
                </a:solidFill>
              </a:rPr>
              <a:t> a </a:t>
            </a:r>
            <a:r>
              <a:rPr lang="en-GB" dirty="0" err="1">
                <a:solidFill>
                  <a:schemeClr val="bg2"/>
                </a:solidFill>
              </a:rPr>
              <a:t>peticiones</a:t>
            </a:r>
            <a:r>
              <a:rPr lang="en-GB" dirty="0">
                <a:solidFill>
                  <a:schemeClr val="bg2"/>
                </a:solidFill>
              </a:rPr>
              <a:t> de </a:t>
            </a:r>
            <a:r>
              <a:rPr lang="en-GB" dirty="0" err="1">
                <a:solidFill>
                  <a:schemeClr val="bg2"/>
                </a:solidFill>
              </a:rPr>
              <a:t>eutanasia</a:t>
            </a:r>
            <a:r>
              <a:rPr lang="en-GB" dirty="0">
                <a:solidFill>
                  <a:schemeClr val="bg2"/>
                </a:solidFill>
              </a:rPr>
              <a:t>:</a:t>
            </a:r>
          </a:p>
          <a:p>
            <a:pPr marL="457200" lvl="0" indent="-228600" rtl="0">
              <a:spcBef>
                <a:spcPts val="0"/>
              </a:spcBef>
              <a:buChar char="-"/>
            </a:pPr>
            <a:r>
              <a:rPr lang="en-GB" dirty="0" err="1">
                <a:solidFill>
                  <a:schemeClr val="bg2"/>
                </a:solidFill>
              </a:rPr>
              <a:t>Luego</a:t>
            </a:r>
            <a:r>
              <a:rPr lang="en-GB" dirty="0">
                <a:solidFill>
                  <a:schemeClr val="bg2"/>
                </a:solidFill>
              </a:rPr>
              <a:t> de la </a:t>
            </a:r>
            <a:r>
              <a:rPr lang="en-GB" dirty="0" err="1">
                <a:solidFill>
                  <a:schemeClr val="bg2"/>
                </a:solidFill>
              </a:rPr>
              <a:t>evaluación</a:t>
            </a:r>
            <a:r>
              <a:rPr lang="en-GB" dirty="0">
                <a:solidFill>
                  <a:schemeClr val="bg2"/>
                </a:solidFill>
              </a:rPr>
              <a:t> </a:t>
            </a:r>
            <a:r>
              <a:rPr lang="en-GB" dirty="0" err="1">
                <a:solidFill>
                  <a:schemeClr val="bg2"/>
                </a:solidFill>
              </a:rPr>
              <a:t>inicial</a:t>
            </a:r>
            <a:r>
              <a:rPr lang="en-GB" dirty="0">
                <a:solidFill>
                  <a:schemeClr val="bg2"/>
                </a:solidFill>
              </a:rPr>
              <a:t> y que se </a:t>
            </a:r>
            <a:r>
              <a:rPr lang="en-GB" dirty="0" err="1">
                <a:solidFill>
                  <a:schemeClr val="bg2"/>
                </a:solidFill>
              </a:rPr>
              <a:t>discutiera</a:t>
            </a:r>
            <a:r>
              <a:rPr lang="en-GB" dirty="0">
                <a:solidFill>
                  <a:schemeClr val="bg2"/>
                </a:solidFill>
              </a:rPr>
              <a:t> con </a:t>
            </a:r>
            <a:r>
              <a:rPr lang="en-GB" dirty="0" err="1">
                <a:solidFill>
                  <a:schemeClr val="bg2"/>
                </a:solidFill>
              </a:rPr>
              <a:t>cada</a:t>
            </a:r>
            <a:r>
              <a:rPr lang="en-GB" dirty="0">
                <a:solidFill>
                  <a:schemeClr val="bg2"/>
                </a:solidFill>
              </a:rPr>
              <a:t> </a:t>
            </a:r>
            <a:r>
              <a:rPr lang="en-GB" dirty="0" err="1">
                <a:solidFill>
                  <a:schemeClr val="bg2"/>
                </a:solidFill>
              </a:rPr>
              <a:t>paciente</a:t>
            </a:r>
            <a:r>
              <a:rPr lang="en-GB" dirty="0">
                <a:solidFill>
                  <a:schemeClr val="bg2"/>
                </a:solidFill>
              </a:rPr>
              <a:t> </a:t>
            </a:r>
            <a:r>
              <a:rPr lang="en-GB" dirty="0" err="1">
                <a:solidFill>
                  <a:schemeClr val="bg2"/>
                </a:solidFill>
              </a:rPr>
              <a:t>opciones</a:t>
            </a:r>
            <a:r>
              <a:rPr lang="en-GB" dirty="0">
                <a:solidFill>
                  <a:schemeClr val="bg2"/>
                </a:solidFill>
              </a:rPr>
              <a:t> para </a:t>
            </a:r>
            <a:r>
              <a:rPr lang="en-GB" dirty="0" err="1">
                <a:solidFill>
                  <a:schemeClr val="bg2"/>
                </a:solidFill>
              </a:rPr>
              <a:t>aliviar</a:t>
            </a:r>
            <a:r>
              <a:rPr lang="en-GB" dirty="0">
                <a:solidFill>
                  <a:schemeClr val="bg2"/>
                </a:solidFill>
              </a:rPr>
              <a:t> el </a:t>
            </a:r>
            <a:r>
              <a:rPr lang="en-GB" dirty="0" err="1">
                <a:solidFill>
                  <a:schemeClr val="bg2"/>
                </a:solidFill>
              </a:rPr>
              <a:t>sufrimiento</a:t>
            </a:r>
            <a:r>
              <a:rPr lang="en-GB" dirty="0">
                <a:solidFill>
                  <a:schemeClr val="bg2"/>
                </a:solidFill>
              </a:rPr>
              <a:t>, 38 </a:t>
            </a:r>
            <a:r>
              <a:rPr lang="en-GB" dirty="0" err="1">
                <a:solidFill>
                  <a:schemeClr val="bg2"/>
                </a:solidFill>
              </a:rPr>
              <a:t>fueron</a:t>
            </a:r>
            <a:r>
              <a:rPr lang="en-GB" dirty="0">
                <a:solidFill>
                  <a:schemeClr val="bg2"/>
                </a:solidFill>
              </a:rPr>
              <a:t> </a:t>
            </a:r>
            <a:r>
              <a:rPr lang="en-GB" dirty="0" err="1">
                <a:solidFill>
                  <a:schemeClr val="bg2"/>
                </a:solidFill>
              </a:rPr>
              <a:t>referidos</a:t>
            </a:r>
            <a:r>
              <a:rPr lang="en-GB" dirty="0">
                <a:solidFill>
                  <a:schemeClr val="bg2"/>
                </a:solidFill>
              </a:rPr>
              <a:t> para </a:t>
            </a:r>
            <a:r>
              <a:rPr lang="en-GB" dirty="0" err="1">
                <a:solidFill>
                  <a:schemeClr val="bg2"/>
                </a:solidFill>
              </a:rPr>
              <a:t>futuro</a:t>
            </a:r>
            <a:r>
              <a:rPr lang="en-GB" dirty="0">
                <a:solidFill>
                  <a:schemeClr val="bg2"/>
                </a:solidFill>
              </a:rPr>
              <a:t> </a:t>
            </a:r>
            <a:r>
              <a:rPr lang="en-GB" dirty="0" err="1">
                <a:solidFill>
                  <a:schemeClr val="bg2"/>
                </a:solidFill>
              </a:rPr>
              <a:t>dianóstico</a:t>
            </a:r>
            <a:r>
              <a:rPr lang="en-GB" dirty="0">
                <a:solidFill>
                  <a:schemeClr val="bg2"/>
                </a:solidFill>
              </a:rPr>
              <a:t>. </a:t>
            </a:r>
          </a:p>
          <a:p>
            <a:pPr marL="457200" lvl="0" indent="-228600" rtl="0">
              <a:spcBef>
                <a:spcPts val="0"/>
              </a:spcBef>
              <a:buChar char="-"/>
            </a:pPr>
            <a:r>
              <a:rPr lang="en-GB" dirty="0">
                <a:solidFill>
                  <a:schemeClr val="bg2"/>
                </a:solidFill>
              </a:rPr>
              <a:t>13 </a:t>
            </a:r>
            <a:r>
              <a:rPr lang="en-GB" dirty="0" err="1">
                <a:solidFill>
                  <a:schemeClr val="bg2"/>
                </a:solidFill>
              </a:rPr>
              <a:t>fueron</a:t>
            </a:r>
            <a:r>
              <a:rPr lang="en-GB" dirty="0">
                <a:solidFill>
                  <a:schemeClr val="bg2"/>
                </a:solidFill>
              </a:rPr>
              <a:t> </a:t>
            </a:r>
            <a:r>
              <a:rPr lang="en-GB" dirty="0" err="1">
                <a:solidFill>
                  <a:schemeClr val="bg2"/>
                </a:solidFill>
              </a:rPr>
              <a:t>examinados</a:t>
            </a:r>
            <a:r>
              <a:rPr lang="en-GB" dirty="0">
                <a:solidFill>
                  <a:schemeClr val="bg2"/>
                </a:solidFill>
              </a:rPr>
              <a:t> para Asperger syndrome y 12 </a:t>
            </a:r>
            <a:r>
              <a:rPr lang="en-GB" dirty="0" err="1">
                <a:solidFill>
                  <a:schemeClr val="bg2"/>
                </a:solidFill>
              </a:rPr>
              <a:t>fueron</a:t>
            </a:r>
            <a:r>
              <a:rPr lang="en-GB" dirty="0">
                <a:solidFill>
                  <a:schemeClr val="bg2"/>
                </a:solidFill>
              </a:rPr>
              <a:t> </a:t>
            </a:r>
            <a:r>
              <a:rPr lang="en-GB" dirty="0" err="1">
                <a:solidFill>
                  <a:schemeClr val="bg2"/>
                </a:solidFill>
              </a:rPr>
              <a:t>diagnosticados</a:t>
            </a:r>
            <a:r>
              <a:rPr lang="en-GB" dirty="0">
                <a:solidFill>
                  <a:schemeClr val="bg2"/>
                </a:solidFill>
              </a:rPr>
              <a:t> con ASD. </a:t>
            </a:r>
          </a:p>
          <a:p>
            <a:pPr marL="457200" lvl="0" indent="-228600" rtl="0">
              <a:spcBef>
                <a:spcPts val="0"/>
              </a:spcBef>
              <a:buChar char="-"/>
            </a:pPr>
            <a:r>
              <a:rPr lang="en-GB" dirty="0">
                <a:solidFill>
                  <a:schemeClr val="bg2"/>
                </a:solidFill>
              </a:rPr>
              <a:t>De las 38 </a:t>
            </a:r>
            <a:r>
              <a:rPr lang="en-GB" dirty="0" err="1">
                <a:solidFill>
                  <a:schemeClr val="bg2"/>
                </a:solidFill>
              </a:rPr>
              <a:t>peticiones</a:t>
            </a:r>
            <a:r>
              <a:rPr lang="en-GB" dirty="0">
                <a:solidFill>
                  <a:schemeClr val="bg2"/>
                </a:solidFill>
              </a:rPr>
              <a:t> de </a:t>
            </a:r>
            <a:r>
              <a:rPr lang="en-GB" dirty="0" err="1">
                <a:solidFill>
                  <a:schemeClr val="bg2"/>
                </a:solidFill>
              </a:rPr>
              <a:t>eutanasia</a:t>
            </a:r>
            <a:r>
              <a:rPr lang="en-GB" dirty="0">
                <a:solidFill>
                  <a:schemeClr val="bg2"/>
                </a:solidFill>
              </a:rPr>
              <a:t>, 17 </a:t>
            </a:r>
            <a:r>
              <a:rPr lang="en-GB" dirty="0" err="1">
                <a:solidFill>
                  <a:schemeClr val="bg2"/>
                </a:solidFill>
              </a:rPr>
              <a:t>fueron</a:t>
            </a:r>
            <a:r>
              <a:rPr lang="en-GB" dirty="0">
                <a:solidFill>
                  <a:schemeClr val="bg2"/>
                </a:solidFill>
              </a:rPr>
              <a:t> </a:t>
            </a:r>
            <a:r>
              <a:rPr lang="en-GB" dirty="0" err="1">
                <a:solidFill>
                  <a:schemeClr val="bg2"/>
                </a:solidFill>
              </a:rPr>
              <a:t>aprobadas</a:t>
            </a:r>
            <a:r>
              <a:rPr lang="en-GB" dirty="0">
                <a:solidFill>
                  <a:schemeClr val="bg2"/>
                </a:solidFill>
              </a:rPr>
              <a:t>(44.7%) y solo 10 se </a:t>
            </a:r>
            <a:r>
              <a:rPr lang="en-GB" dirty="0" err="1">
                <a:solidFill>
                  <a:schemeClr val="bg2"/>
                </a:solidFill>
              </a:rPr>
              <a:t>llevaron</a:t>
            </a:r>
            <a:r>
              <a:rPr lang="en-GB" dirty="0">
                <a:solidFill>
                  <a:schemeClr val="bg2"/>
                </a:solidFill>
              </a:rPr>
              <a:t> a </a:t>
            </a:r>
            <a:r>
              <a:rPr lang="en-GB" dirty="0" err="1">
                <a:solidFill>
                  <a:schemeClr val="bg2"/>
                </a:solidFill>
              </a:rPr>
              <a:t>cabo</a:t>
            </a:r>
            <a:r>
              <a:rPr lang="en-GB" dirty="0">
                <a:solidFill>
                  <a:schemeClr val="bg2"/>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213" name="Shape 213"/>
          <p:cNvSpPr txBox="1">
            <a:spLocks noGrp="1"/>
          </p:cNvSpPr>
          <p:nvPr>
            <p:ph type="body" idx="1"/>
          </p:nvPr>
        </p:nvSpPr>
        <p:spPr>
          <a:xfrm>
            <a:off x="471900" y="1709973"/>
            <a:ext cx="8222100" cy="34335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sz="1600" dirty="0">
                <a:solidFill>
                  <a:schemeClr val="dk2"/>
                </a:solidFill>
              </a:rPr>
              <a:t>Los </a:t>
            </a:r>
            <a:r>
              <a:rPr lang="en-GB" sz="1600" dirty="0" err="1">
                <a:solidFill>
                  <a:schemeClr val="dk2"/>
                </a:solidFill>
              </a:rPr>
              <a:t>otros</a:t>
            </a:r>
            <a:r>
              <a:rPr lang="en-GB" sz="1600" dirty="0">
                <a:solidFill>
                  <a:schemeClr val="dk2"/>
                </a:solidFill>
              </a:rPr>
              <a:t> 62 </a:t>
            </a:r>
            <a:r>
              <a:rPr lang="en-GB" sz="1600" dirty="0" err="1">
                <a:solidFill>
                  <a:schemeClr val="dk2"/>
                </a:solidFill>
              </a:rPr>
              <a:t>pacientes</a:t>
            </a:r>
            <a:r>
              <a:rPr lang="en-GB" sz="1600" dirty="0">
                <a:solidFill>
                  <a:schemeClr val="dk2"/>
                </a:solidFill>
              </a:rPr>
              <a:t> </a:t>
            </a:r>
            <a:r>
              <a:rPr lang="en-GB" sz="1600" dirty="0" err="1">
                <a:solidFill>
                  <a:schemeClr val="dk2"/>
                </a:solidFill>
              </a:rPr>
              <a:t>fueron</a:t>
            </a:r>
            <a:r>
              <a:rPr lang="en-GB" sz="1600" dirty="0">
                <a:solidFill>
                  <a:schemeClr val="dk2"/>
                </a:solidFill>
              </a:rPr>
              <a:t> no </a:t>
            </a:r>
            <a:r>
              <a:rPr lang="en-GB" sz="1600" dirty="0" err="1">
                <a:solidFill>
                  <a:schemeClr val="dk2"/>
                </a:solidFill>
              </a:rPr>
              <a:t>fueron</a:t>
            </a:r>
            <a:r>
              <a:rPr lang="en-GB" sz="1600" dirty="0">
                <a:solidFill>
                  <a:schemeClr val="dk2"/>
                </a:solidFill>
              </a:rPr>
              <a:t> </a:t>
            </a:r>
            <a:r>
              <a:rPr lang="en-GB" sz="1600" dirty="0" err="1">
                <a:solidFill>
                  <a:schemeClr val="dk2"/>
                </a:solidFill>
              </a:rPr>
              <a:t>remitidos</a:t>
            </a:r>
            <a:r>
              <a:rPr lang="en-GB" sz="1600" dirty="0">
                <a:solidFill>
                  <a:schemeClr val="dk2"/>
                </a:solidFill>
              </a:rPr>
              <a:t> a </a:t>
            </a:r>
            <a:r>
              <a:rPr lang="en-GB" sz="1600" dirty="0" err="1">
                <a:solidFill>
                  <a:schemeClr val="dk2"/>
                </a:solidFill>
              </a:rPr>
              <a:t>otras</a:t>
            </a:r>
            <a:r>
              <a:rPr lang="en-GB" sz="1600" dirty="0">
                <a:solidFill>
                  <a:schemeClr val="dk2"/>
                </a:solidFill>
              </a:rPr>
              <a:t> </a:t>
            </a:r>
            <a:r>
              <a:rPr lang="en-GB" sz="1600" dirty="0" err="1">
                <a:solidFill>
                  <a:schemeClr val="dk2"/>
                </a:solidFill>
              </a:rPr>
              <a:t>pruebas</a:t>
            </a:r>
            <a:r>
              <a:rPr lang="en-GB" sz="1600" dirty="0">
                <a:solidFill>
                  <a:schemeClr val="dk2"/>
                </a:solidFill>
              </a:rPr>
              <a:t> o </a:t>
            </a:r>
            <a:r>
              <a:rPr lang="en-GB" sz="1600" dirty="0" err="1">
                <a:solidFill>
                  <a:schemeClr val="dk2"/>
                </a:solidFill>
              </a:rPr>
              <a:t>tratamientos</a:t>
            </a:r>
            <a:r>
              <a:rPr lang="en-GB" sz="1600" dirty="0">
                <a:solidFill>
                  <a:schemeClr val="dk2"/>
                </a:solidFill>
              </a:rPr>
              <a:t> </a:t>
            </a:r>
            <a:r>
              <a:rPr lang="en-GB" sz="1600" dirty="0" err="1">
                <a:solidFill>
                  <a:schemeClr val="dk2"/>
                </a:solidFill>
              </a:rPr>
              <a:t>debido</a:t>
            </a:r>
            <a:r>
              <a:rPr lang="en-GB" sz="1600" dirty="0">
                <a:solidFill>
                  <a:schemeClr val="dk2"/>
                </a:solidFill>
              </a:rPr>
              <a:t> a la </a:t>
            </a:r>
            <a:r>
              <a:rPr lang="en-GB" sz="1600" dirty="0" err="1">
                <a:solidFill>
                  <a:schemeClr val="dk2"/>
                </a:solidFill>
              </a:rPr>
              <a:t>clara</a:t>
            </a:r>
            <a:r>
              <a:rPr lang="en-GB" sz="1600" dirty="0">
                <a:solidFill>
                  <a:schemeClr val="dk2"/>
                </a:solidFill>
              </a:rPr>
              <a:t> </a:t>
            </a:r>
            <a:r>
              <a:rPr lang="en-GB" sz="1600" dirty="0" err="1">
                <a:solidFill>
                  <a:schemeClr val="dk2"/>
                </a:solidFill>
              </a:rPr>
              <a:t>ausencia</a:t>
            </a:r>
            <a:r>
              <a:rPr lang="en-GB" sz="1600" dirty="0">
                <a:solidFill>
                  <a:schemeClr val="dk2"/>
                </a:solidFill>
              </a:rPr>
              <a:t> de </a:t>
            </a:r>
            <a:r>
              <a:rPr lang="en-GB" sz="1600" dirty="0" err="1">
                <a:solidFill>
                  <a:schemeClr val="dk2"/>
                </a:solidFill>
              </a:rPr>
              <a:t>alternativas</a:t>
            </a:r>
            <a:r>
              <a:rPr lang="en-GB" sz="1600" dirty="0">
                <a:solidFill>
                  <a:schemeClr val="dk2"/>
                </a:solidFill>
              </a:rPr>
              <a:t> </a:t>
            </a:r>
            <a:r>
              <a:rPr lang="en-GB" sz="1600" dirty="0" err="1">
                <a:solidFill>
                  <a:schemeClr val="dk2"/>
                </a:solidFill>
              </a:rPr>
              <a:t>terapéuticas</a:t>
            </a:r>
            <a:r>
              <a:rPr lang="en-GB" sz="1600" dirty="0">
                <a:solidFill>
                  <a:schemeClr val="dk2"/>
                </a:solidFill>
              </a:rPr>
              <a:t> </a:t>
            </a:r>
            <a:r>
              <a:rPr lang="en-GB" sz="1600" dirty="0" err="1">
                <a:solidFill>
                  <a:schemeClr val="dk2"/>
                </a:solidFill>
              </a:rPr>
              <a:t>razonables</a:t>
            </a:r>
            <a:r>
              <a:rPr lang="en-GB" sz="1600" dirty="0">
                <a:solidFill>
                  <a:schemeClr val="dk2"/>
                </a:solidFill>
              </a:rPr>
              <a:t> para </a:t>
            </a:r>
            <a:r>
              <a:rPr lang="en-GB" sz="1600" dirty="0" err="1">
                <a:solidFill>
                  <a:schemeClr val="dk2"/>
                </a:solidFill>
              </a:rPr>
              <a:t>ellos</a:t>
            </a:r>
            <a:r>
              <a:rPr lang="en-GB" sz="1600" dirty="0">
                <a:solidFill>
                  <a:schemeClr val="dk2"/>
                </a:solidFill>
              </a:rPr>
              <a:t>. </a:t>
            </a:r>
          </a:p>
          <a:p>
            <a:pPr marL="457200" lvl="0" indent="-228600" rtl="0">
              <a:spcBef>
                <a:spcPts val="0"/>
              </a:spcBef>
              <a:buClr>
                <a:schemeClr val="dk2"/>
              </a:buClr>
              <a:buChar char="-"/>
            </a:pPr>
            <a:r>
              <a:rPr lang="en-GB" sz="1600" dirty="0">
                <a:solidFill>
                  <a:schemeClr val="dk2"/>
                </a:solidFill>
              </a:rPr>
              <a:t>31 de </a:t>
            </a:r>
            <a:r>
              <a:rPr lang="en-GB" sz="1600" dirty="0" err="1">
                <a:solidFill>
                  <a:schemeClr val="dk2"/>
                </a:solidFill>
              </a:rPr>
              <a:t>estos</a:t>
            </a:r>
            <a:r>
              <a:rPr lang="en-GB" sz="1600" dirty="0">
                <a:solidFill>
                  <a:schemeClr val="dk2"/>
                </a:solidFill>
              </a:rPr>
              <a:t> 62 </a:t>
            </a:r>
            <a:r>
              <a:rPr lang="en-GB" sz="1600" dirty="0" err="1">
                <a:solidFill>
                  <a:schemeClr val="dk2"/>
                </a:solidFill>
              </a:rPr>
              <a:t>pacientes</a:t>
            </a:r>
            <a:r>
              <a:rPr lang="en-GB" sz="1600" dirty="0">
                <a:solidFill>
                  <a:schemeClr val="dk2"/>
                </a:solidFill>
              </a:rPr>
              <a:t> </a:t>
            </a:r>
            <a:r>
              <a:rPr lang="en-GB" sz="1600" dirty="0" err="1">
                <a:solidFill>
                  <a:schemeClr val="dk2"/>
                </a:solidFill>
              </a:rPr>
              <a:t>tuvieron</a:t>
            </a:r>
            <a:r>
              <a:rPr lang="en-GB" sz="1600" dirty="0">
                <a:solidFill>
                  <a:schemeClr val="dk2"/>
                </a:solidFill>
              </a:rPr>
              <a:t> sus solicitudes de </a:t>
            </a:r>
            <a:r>
              <a:rPr lang="en-GB" sz="1600" dirty="0" err="1">
                <a:solidFill>
                  <a:schemeClr val="dk2"/>
                </a:solidFill>
              </a:rPr>
              <a:t>eutanasia</a:t>
            </a:r>
            <a:r>
              <a:rPr lang="en-GB" sz="1600" dirty="0">
                <a:solidFill>
                  <a:schemeClr val="dk2"/>
                </a:solidFill>
              </a:rPr>
              <a:t> </a:t>
            </a:r>
            <a:r>
              <a:rPr lang="en-GB" sz="1600" dirty="0" err="1">
                <a:solidFill>
                  <a:schemeClr val="dk2"/>
                </a:solidFill>
              </a:rPr>
              <a:t>aceptadas</a:t>
            </a:r>
            <a:r>
              <a:rPr lang="en-GB" sz="1600" dirty="0">
                <a:solidFill>
                  <a:schemeClr val="dk2"/>
                </a:solidFill>
              </a:rPr>
              <a:t> (50%) y 25 se </a:t>
            </a:r>
            <a:r>
              <a:rPr lang="en-GB" sz="1600" dirty="0" err="1">
                <a:solidFill>
                  <a:schemeClr val="dk2"/>
                </a:solidFill>
              </a:rPr>
              <a:t>llevaron</a:t>
            </a:r>
            <a:r>
              <a:rPr lang="en-GB" sz="1600" dirty="0">
                <a:solidFill>
                  <a:schemeClr val="dk2"/>
                </a:solidFill>
              </a:rPr>
              <a:t> a </a:t>
            </a:r>
            <a:r>
              <a:rPr lang="en-GB" sz="1600" dirty="0" err="1">
                <a:solidFill>
                  <a:schemeClr val="dk2"/>
                </a:solidFill>
              </a:rPr>
              <a:t>cabo</a:t>
            </a:r>
            <a:r>
              <a:rPr lang="en-GB" sz="1600" dirty="0">
                <a:solidFill>
                  <a:schemeClr val="dk2"/>
                </a:solidFill>
              </a:rPr>
              <a:t>.</a:t>
            </a:r>
          </a:p>
          <a:p>
            <a:pPr marL="457200" lvl="0" indent="-228600" rtl="0">
              <a:spcBef>
                <a:spcPts val="0"/>
              </a:spcBef>
              <a:buClr>
                <a:schemeClr val="dk2"/>
              </a:buClr>
              <a:buChar char="-"/>
            </a:pPr>
            <a:r>
              <a:rPr lang="en-GB" sz="1600" dirty="0" err="1">
                <a:solidFill>
                  <a:schemeClr val="dk2"/>
                </a:solidFill>
              </a:rPr>
              <a:t>En</a:t>
            </a:r>
            <a:r>
              <a:rPr lang="en-GB" sz="1600" dirty="0">
                <a:solidFill>
                  <a:schemeClr val="dk2"/>
                </a:solidFill>
              </a:rPr>
              <a:t> total, 48 de las 100 solicitudes de </a:t>
            </a:r>
            <a:r>
              <a:rPr lang="en-GB" sz="1600" dirty="0" err="1">
                <a:solidFill>
                  <a:schemeClr val="dk2"/>
                </a:solidFill>
              </a:rPr>
              <a:t>eutanasia</a:t>
            </a:r>
            <a:r>
              <a:rPr lang="en-GB" sz="1600" dirty="0">
                <a:solidFill>
                  <a:schemeClr val="dk2"/>
                </a:solidFill>
              </a:rPr>
              <a:t> de </a:t>
            </a:r>
            <a:r>
              <a:rPr lang="en-GB" sz="1600" dirty="0" err="1">
                <a:solidFill>
                  <a:schemeClr val="dk2"/>
                </a:solidFill>
              </a:rPr>
              <a:t>los</a:t>
            </a:r>
            <a:r>
              <a:rPr lang="en-GB" sz="1600" dirty="0">
                <a:solidFill>
                  <a:schemeClr val="dk2"/>
                </a:solidFill>
              </a:rPr>
              <a:t> </a:t>
            </a:r>
            <a:r>
              <a:rPr lang="en-GB" sz="1600" dirty="0" err="1">
                <a:solidFill>
                  <a:schemeClr val="dk2"/>
                </a:solidFill>
              </a:rPr>
              <a:t>pacientes</a:t>
            </a:r>
            <a:r>
              <a:rPr lang="en-GB" sz="1600" dirty="0">
                <a:solidFill>
                  <a:schemeClr val="dk2"/>
                </a:solidFill>
              </a:rPr>
              <a:t> </a:t>
            </a:r>
            <a:r>
              <a:rPr lang="en-GB" sz="1600" dirty="0" err="1">
                <a:solidFill>
                  <a:schemeClr val="dk2"/>
                </a:solidFill>
              </a:rPr>
              <a:t>fueron</a:t>
            </a:r>
            <a:r>
              <a:rPr lang="en-GB" sz="1600" dirty="0">
                <a:solidFill>
                  <a:schemeClr val="dk2"/>
                </a:solidFill>
              </a:rPr>
              <a:t> </a:t>
            </a:r>
            <a:r>
              <a:rPr lang="en-GB" sz="1600" dirty="0" err="1">
                <a:solidFill>
                  <a:schemeClr val="dk2"/>
                </a:solidFill>
              </a:rPr>
              <a:t>aceptadas</a:t>
            </a:r>
            <a:r>
              <a:rPr lang="en-GB" sz="1600" dirty="0">
                <a:solidFill>
                  <a:schemeClr val="dk2"/>
                </a:solidFill>
              </a:rPr>
              <a:t> (48%).</a:t>
            </a:r>
          </a:p>
          <a:p>
            <a:pPr marL="457200" lvl="0" indent="-228600" rtl="0">
              <a:spcBef>
                <a:spcPts val="0"/>
              </a:spcBef>
              <a:buClr>
                <a:schemeClr val="dk2"/>
              </a:buClr>
              <a:buChar char="-"/>
            </a:pPr>
            <a:r>
              <a:rPr lang="en-GB" sz="1600" dirty="0">
                <a:solidFill>
                  <a:schemeClr val="dk2"/>
                </a:solidFill>
              </a:rPr>
              <a:t>De las 48 personas que </a:t>
            </a:r>
            <a:r>
              <a:rPr lang="en-GB" sz="1600" dirty="0" err="1">
                <a:solidFill>
                  <a:schemeClr val="dk2"/>
                </a:solidFill>
              </a:rPr>
              <a:t>su</a:t>
            </a:r>
            <a:r>
              <a:rPr lang="en-GB" sz="1600" dirty="0">
                <a:solidFill>
                  <a:schemeClr val="dk2"/>
                </a:solidFill>
              </a:rPr>
              <a:t> </a:t>
            </a:r>
            <a:r>
              <a:rPr lang="en-GB" sz="1600" dirty="0" err="1">
                <a:solidFill>
                  <a:schemeClr val="dk2"/>
                </a:solidFill>
              </a:rPr>
              <a:t>petición</a:t>
            </a:r>
            <a:r>
              <a:rPr lang="en-GB" sz="1600" dirty="0">
                <a:solidFill>
                  <a:schemeClr val="dk2"/>
                </a:solidFill>
              </a:rPr>
              <a:t> </a:t>
            </a:r>
            <a:r>
              <a:rPr lang="en-GB" sz="1600" dirty="0" err="1">
                <a:solidFill>
                  <a:schemeClr val="dk2"/>
                </a:solidFill>
              </a:rPr>
              <a:t>fue</a:t>
            </a:r>
            <a:r>
              <a:rPr lang="en-GB" sz="1600" dirty="0">
                <a:solidFill>
                  <a:schemeClr val="dk2"/>
                </a:solidFill>
              </a:rPr>
              <a:t> </a:t>
            </a:r>
            <a:r>
              <a:rPr lang="en-GB" sz="1600" dirty="0" err="1">
                <a:solidFill>
                  <a:schemeClr val="dk2"/>
                </a:solidFill>
              </a:rPr>
              <a:t>aceptada</a:t>
            </a:r>
            <a:r>
              <a:rPr lang="en-GB" sz="1600" dirty="0">
                <a:solidFill>
                  <a:schemeClr val="dk2"/>
                </a:solidFill>
              </a:rPr>
              <a:t>, solo </a:t>
            </a:r>
            <a:r>
              <a:rPr lang="en-GB" sz="1600" dirty="0" err="1">
                <a:solidFill>
                  <a:schemeClr val="dk2"/>
                </a:solidFill>
              </a:rPr>
              <a:t>en</a:t>
            </a:r>
            <a:r>
              <a:rPr lang="en-GB" sz="1600" dirty="0">
                <a:solidFill>
                  <a:schemeClr val="dk2"/>
                </a:solidFill>
              </a:rPr>
              <a:t> 35 la </a:t>
            </a:r>
            <a:r>
              <a:rPr lang="en-GB" sz="1600" dirty="0" err="1">
                <a:solidFill>
                  <a:schemeClr val="dk2"/>
                </a:solidFill>
              </a:rPr>
              <a:t>eutanasia</a:t>
            </a:r>
            <a:r>
              <a:rPr lang="en-GB" sz="1600" dirty="0">
                <a:solidFill>
                  <a:schemeClr val="dk2"/>
                </a:solidFill>
              </a:rPr>
              <a:t> se </a:t>
            </a:r>
            <a:r>
              <a:rPr lang="en-GB" sz="1600" dirty="0" err="1">
                <a:solidFill>
                  <a:schemeClr val="dk2"/>
                </a:solidFill>
              </a:rPr>
              <a:t>llevó</a:t>
            </a:r>
            <a:r>
              <a:rPr lang="en-GB" sz="1600" dirty="0">
                <a:solidFill>
                  <a:schemeClr val="dk2"/>
                </a:solidFill>
              </a:rPr>
              <a:t> a </a:t>
            </a:r>
            <a:r>
              <a:rPr lang="en-GB" sz="1600" dirty="0" err="1">
                <a:solidFill>
                  <a:schemeClr val="dk2"/>
                </a:solidFill>
              </a:rPr>
              <a:t>cabo</a:t>
            </a:r>
            <a:r>
              <a:rPr lang="en-GB" sz="1600" dirty="0">
                <a:solidFill>
                  <a:schemeClr val="dk2"/>
                </a:solidFill>
              </a:rPr>
              <a:t>. </a:t>
            </a:r>
            <a:r>
              <a:rPr lang="en-GB" sz="1600" dirty="0" err="1">
                <a:solidFill>
                  <a:schemeClr val="dk2"/>
                </a:solidFill>
              </a:rPr>
              <a:t>Ya</a:t>
            </a:r>
            <a:r>
              <a:rPr lang="en-GB" sz="1600" dirty="0">
                <a:solidFill>
                  <a:schemeClr val="dk2"/>
                </a:solidFill>
              </a:rPr>
              <a:t> que 2 de </a:t>
            </a:r>
            <a:r>
              <a:rPr lang="en-GB" sz="1600" dirty="0" err="1">
                <a:solidFill>
                  <a:schemeClr val="dk2"/>
                </a:solidFill>
              </a:rPr>
              <a:t>ellos</a:t>
            </a:r>
            <a:r>
              <a:rPr lang="en-GB" sz="1600" dirty="0">
                <a:solidFill>
                  <a:schemeClr val="dk2"/>
                </a:solidFill>
              </a:rPr>
              <a:t> se </a:t>
            </a:r>
            <a:r>
              <a:rPr lang="en-GB" sz="1600" dirty="0" err="1">
                <a:solidFill>
                  <a:schemeClr val="dk2"/>
                </a:solidFill>
              </a:rPr>
              <a:t>suicidaron</a:t>
            </a:r>
            <a:r>
              <a:rPr lang="en-GB" sz="1600" dirty="0">
                <a:solidFill>
                  <a:schemeClr val="dk2"/>
                </a:solidFill>
              </a:rPr>
              <a:t> antes de la </a:t>
            </a:r>
            <a:r>
              <a:rPr lang="en-GB" sz="1600" dirty="0" err="1">
                <a:solidFill>
                  <a:schemeClr val="dk2"/>
                </a:solidFill>
              </a:rPr>
              <a:t>eutanasia</a:t>
            </a:r>
            <a:r>
              <a:rPr lang="en-GB" sz="1600" dirty="0">
                <a:solidFill>
                  <a:schemeClr val="dk2"/>
                </a:solidFill>
              </a:rPr>
              <a:t> y 11 </a:t>
            </a:r>
            <a:r>
              <a:rPr lang="en-GB" dirty="0" err="1">
                <a:solidFill>
                  <a:schemeClr val="dk2"/>
                </a:solidFill>
              </a:rPr>
              <a:t>pospusieron</a:t>
            </a:r>
            <a:r>
              <a:rPr lang="en-GB" dirty="0">
                <a:solidFill>
                  <a:schemeClr val="dk2"/>
                </a:solidFill>
              </a:rPr>
              <a:t> el </a:t>
            </a:r>
            <a:r>
              <a:rPr lang="en-GB" dirty="0" err="1">
                <a:solidFill>
                  <a:schemeClr val="dk2"/>
                </a:solidFill>
              </a:rPr>
              <a:t>procedimiento</a:t>
            </a:r>
            <a:r>
              <a:rPr lang="en-GB" dirty="0">
                <a:solidFill>
                  <a:schemeClr val="dk2"/>
                </a:solidFill>
              </a:rPr>
              <a:t> o lo </a:t>
            </a:r>
            <a:r>
              <a:rPr lang="en-GB" dirty="0" err="1">
                <a:solidFill>
                  <a:schemeClr val="dk2"/>
                </a:solidFill>
              </a:rPr>
              <a:t>cancelaron</a:t>
            </a:r>
            <a:r>
              <a:rPr lang="en-GB" dirty="0">
                <a:solidFill>
                  <a:schemeClr val="dk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219" name="Shape 219"/>
          <p:cNvSpPr txBox="1">
            <a:spLocks noGrp="1"/>
          </p:cNvSpPr>
          <p:nvPr>
            <p:ph type="body" idx="1"/>
          </p:nvPr>
        </p:nvSpPr>
        <p:spPr>
          <a:xfrm>
            <a:off x="471900" y="1726450"/>
            <a:ext cx="8222100" cy="34170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Entre los 52 pacientes cuyas solicitudes no fueron aceptadas, 38 retiraron sus solicitudes antes de que se llegara a una decisión, mientras que otras 8 siguieron atendiendo sus peticiones, 4 se suicidaron y 2 murieron espontáneamente.</a:t>
            </a:r>
          </a:p>
          <a:p>
            <a:pPr marL="457200" lvl="0" indent="-228600">
              <a:spcBef>
                <a:spcPts val="0"/>
              </a:spcBef>
              <a:buClr>
                <a:schemeClr val="dk2"/>
              </a:buClr>
              <a:buChar char="-"/>
            </a:pPr>
            <a:r>
              <a:rPr lang="en-GB">
                <a:solidFill>
                  <a:schemeClr val="dk2"/>
                </a:solidFill>
              </a:rPr>
              <a:t>A finales de 2012, cuando se realizó el seguimiento, 43 de los 100 pacientes habían fallecido. La eutanasia se había realizado en 35 pacientes (9 hombres y 26 mujeres). Seis pacientes se habían suicidado (2 hombres y 4 mujeres). Otras dos pacientes habían muerto, una después de sedación paliativa en un hospital psiquiátrico y la otra debido a la etapa terminal de anorexia nerviosa.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225" name="Shape 22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a:spcBef>
                <a:spcPts val="0"/>
              </a:spcBef>
              <a:buClr>
                <a:schemeClr val="dk2"/>
              </a:buClr>
              <a:buChar char="-"/>
            </a:pPr>
            <a:r>
              <a:rPr lang="en-GB">
                <a:solidFill>
                  <a:schemeClr val="dk2"/>
                </a:solidFill>
              </a:rPr>
              <a:t>En los restantes 57 casos (12 hombres y 45 mujeres), los pacientes o sus profesionales fueron contactados y se confirmó que estos pacientes seguían vivos. En nueve casos sus solicitudes seguían en trámite y no se había alcanzado ninguna decisión. En 48 casos, sus solicitudes estaban suspendidas porque estaban manejando con terapia regular, ocasional o sin terapia.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Conclusión</a:t>
            </a:r>
          </a:p>
        </p:txBody>
      </p:sp>
      <p:sp>
        <p:nvSpPr>
          <p:cNvPr id="231" name="Shape 23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De los 35 pacientes en este estudio que murieron por eutanasia, 30 de ells fallecieron con familiares y / o amigos presentes, en una atmósfera serena y positiva, lo que hubiera sido imposible de lograr en el caso de un suicidio traumático sin ayuda.</a:t>
            </a:r>
          </a:p>
          <a:p>
            <a:pPr marL="457200" lvl="0" indent="-228600">
              <a:spcBef>
                <a:spcPts val="0"/>
              </a:spcBef>
              <a:buClr>
                <a:schemeClr val="dk2"/>
              </a:buClr>
              <a:buChar char="-"/>
            </a:pPr>
            <a:r>
              <a:rPr lang="en-GB">
                <a:solidFill>
                  <a:schemeClr val="dk2"/>
                </a:solidFill>
              </a:rPr>
              <a:t>Los pacientes y los parientes reportan su experiencia de la eutanasia como una muerte más humana que el suicidio y esperan un período de duelo menos difícil.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Conclusión</a:t>
            </a:r>
          </a:p>
        </p:txBody>
      </p:sp>
      <p:sp>
        <p:nvSpPr>
          <p:cNvPr id="237" name="Shape 237"/>
          <p:cNvSpPr txBox="1">
            <a:spLocks noGrp="1"/>
          </p:cNvSpPr>
          <p:nvPr>
            <p:ph type="body" idx="1"/>
          </p:nvPr>
        </p:nvSpPr>
        <p:spPr>
          <a:xfrm>
            <a:off x="471900" y="1919075"/>
            <a:ext cx="8222100" cy="32244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a:solidFill>
                  <a:schemeClr val="dk2"/>
                </a:solidFill>
              </a:rPr>
              <a:t>Observamos que el hecho de que su solicitud de eutanasia estuviera siendo considerada no podía prevenir el suicidio en 6 pacientes, incluyendo 2 de los 48 pacientes (4.2%) cuyas solicitudes de eutanasia habían sido aprobadas y 4 de los 52 pacientes (7.7%) cuyas solicitudes aún no había sido aprobado.</a:t>
            </a:r>
          </a:p>
          <a:p>
            <a:pPr marL="457200" lvl="0" indent="-228600">
              <a:spcBef>
                <a:spcPts val="0"/>
              </a:spcBef>
              <a:buClr>
                <a:schemeClr val="dk2"/>
              </a:buClr>
              <a:buChar char="-"/>
            </a:pPr>
            <a:r>
              <a:rPr lang="en-GB">
                <a:solidFill>
                  <a:schemeClr val="dk2"/>
                </a:solidFill>
              </a:rPr>
              <a:t>Se necesita más investigación, especialmente los estudios cuantitativos y cualitativos posibles, para obtener una mejor comprensión de los pacientes con trastornos psiquiátricos que solicitan la eutanasia debido al sufrimiento psicológico insoportable.</a:t>
            </a:r>
            <a:br>
              <a:rPr lang="en-GB">
                <a:solidFill>
                  <a:schemeClr val="dk2"/>
                </a:solidFill>
              </a:rPr>
            </a:br>
            <a:endParaRPr lang="en-GB">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La eutanasia y el suicidio asistido </a:t>
            </a:r>
          </a:p>
        </p:txBody>
      </p:sp>
      <p:sp>
        <p:nvSpPr>
          <p:cNvPr id="80" name="Shape 80"/>
          <p:cNvSpPr txBox="1">
            <a:spLocks noGrp="1"/>
          </p:cNvSpPr>
          <p:nvPr>
            <p:ph type="body" idx="1"/>
          </p:nvPr>
        </p:nvSpPr>
        <p:spPr>
          <a:xfrm>
            <a:off x="471900" y="1702500"/>
            <a:ext cx="8222100" cy="3094800"/>
          </a:xfrm>
          <a:prstGeom prst="rect">
            <a:avLst/>
          </a:prstGeom>
        </p:spPr>
        <p:txBody>
          <a:bodyPr lIns="91425" tIns="91425" rIns="91425" bIns="91425" anchor="t" anchorCtr="0">
            <a:noAutofit/>
          </a:bodyPr>
          <a:lstStyle/>
          <a:p>
            <a:pPr lvl="0" rtl="0">
              <a:spcBef>
                <a:spcPts val="0"/>
              </a:spcBef>
              <a:buNone/>
            </a:pPr>
            <a:r>
              <a:rPr lang="en-GB" dirty="0">
                <a:solidFill>
                  <a:srgbClr val="000000"/>
                </a:solidFill>
              </a:rPr>
              <a:t>¿</a:t>
            </a:r>
            <a:r>
              <a:rPr lang="en-GB" dirty="0" err="1">
                <a:solidFill>
                  <a:srgbClr val="000000"/>
                </a:solidFill>
              </a:rPr>
              <a:t>Qué</a:t>
            </a:r>
            <a:r>
              <a:rPr lang="en-GB" dirty="0">
                <a:solidFill>
                  <a:srgbClr val="000000"/>
                </a:solidFill>
              </a:rPr>
              <a:t> </a:t>
            </a:r>
            <a:r>
              <a:rPr lang="en-GB" dirty="0" err="1">
                <a:solidFill>
                  <a:srgbClr val="000000"/>
                </a:solidFill>
              </a:rPr>
              <a:t>es</a:t>
            </a:r>
            <a:r>
              <a:rPr lang="en-GB" dirty="0">
                <a:solidFill>
                  <a:srgbClr val="000000"/>
                </a:solidFill>
              </a:rPr>
              <a:t> la </a:t>
            </a:r>
            <a:r>
              <a:rPr lang="en-GB" dirty="0" err="1">
                <a:solidFill>
                  <a:srgbClr val="000000"/>
                </a:solidFill>
              </a:rPr>
              <a:t>eutanasia</a:t>
            </a:r>
            <a:r>
              <a:rPr lang="en-GB" dirty="0">
                <a:solidFill>
                  <a:srgbClr val="000000"/>
                </a:solidFill>
              </a:rPr>
              <a:t>?</a:t>
            </a:r>
          </a:p>
          <a:p>
            <a:pPr marL="514350" lvl="0" indent="-285750" rtl="0">
              <a:spcBef>
                <a:spcPts val="0"/>
              </a:spcBef>
              <a:buClr>
                <a:srgbClr val="000000"/>
              </a:buClr>
              <a:buFont typeface="Arial" panose="020B0604020202020204" pitchFamily="34" charset="0"/>
              <a:buChar char="•"/>
            </a:pPr>
            <a:r>
              <a:rPr lang="en-GB" dirty="0" err="1">
                <a:solidFill>
                  <a:srgbClr val="000000"/>
                </a:solidFill>
              </a:rPr>
              <a:t>Definido</a:t>
            </a:r>
            <a:r>
              <a:rPr lang="en-GB" dirty="0">
                <a:solidFill>
                  <a:srgbClr val="000000"/>
                </a:solidFill>
              </a:rPr>
              <a:t> </a:t>
            </a:r>
            <a:r>
              <a:rPr lang="en-GB" dirty="0" err="1">
                <a:solidFill>
                  <a:srgbClr val="000000"/>
                </a:solidFill>
              </a:rPr>
              <a:t>como</a:t>
            </a:r>
            <a:r>
              <a:rPr lang="en-GB" dirty="0">
                <a:solidFill>
                  <a:srgbClr val="000000"/>
                </a:solidFill>
              </a:rPr>
              <a:t> la </a:t>
            </a:r>
            <a:r>
              <a:rPr lang="en-GB" dirty="0" err="1">
                <a:solidFill>
                  <a:srgbClr val="000000"/>
                </a:solidFill>
              </a:rPr>
              <a:t>administración</a:t>
            </a:r>
            <a:r>
              <a:rPr lang="en-GB" dirty="0">
                <a:solidFill>
                  <a:srgbClr val="000000"/>
                </a:solidFill>
              </a:rPr>
              <a:t> de </a:t>
            </a:r>
            <a:r>
              <a:rPr lang="en-GB" dirty="0" err="1">
                <a:solidFill>
                  <a:srgbClr val="000000"/>
                </a:solidFill>
              </a:rPr>
              <a:t>una</a:t>
            </a:r>
            <a:r>
              <a:rPr lang="en-GB" dirty="0">
                <a:solidFill>
                  <a:srgbClr val="000000"/>
                </a:solidFill>
              </a:rPr>
              <a:t> </a:t>
            </a:r>
            <a:r>
              <a:rPr lang="en-GB" dirty="0" err="1">
                <a:solidFill>
                  <a:srgbClr val="000000"/>
                </a:solidFill>
              </a:rPr>
              <a:t>droga</a:t>
            </a:r>
            <a:r>
              <a:rPr lang="en-GB" dirty="0">
                <a:solidFill>
                  <a:srgbClr val="000000"/>
                </a:solidFill>
              </a:rPr>
              <a:t> que </a:t>
            </a:r>
            <a:r>
              <a:rPr lang="en-GB" dirty="0" err="1">
                <a:solidFill>
                  <a:srgbClr val="000000"/>
                </a:solidFill>
              </a:rPr>
              <a:t>intencionalmente</a:t>
            </a:r>
            <a:r>
              <a:rPr lang="en-GB" dirty="0">
                <a:solidFill>
                  <a:srgbClr val="000000"/>
                </a:solidFill>
              </a:rPr>
              <a:t> </a:t>
            </a:r>
            <a:r>
              <a:rPr lang="en-GB" dirty="0" err="1">
                <a:solidFill>
                  <a:srgbClr val="000000"/>
                </a:solidFill>
              </a:rPr>
              <a:t>acabará</a:t>
            </a:r>
            <a:r>
              <a:rPr lang="en-GB" dirty="0">
                <a:solidFill>
                  <a:srgbClr val="000000"/>
                </a:solidFill>
              </a:rPr>
              <a:t> con la </a:t>
            </a:r>
            <a:r>
              <a:rPr lang="en-GB" dirty="0" err="1">
                <a:solidFill>
                  <a:srgbClr val="000000"/>
                </a:solidFill>
              </a:rPr>
              <a:t>vida</a:t>
            </a:r>
            <a:r>
              <a:rPr lang="en-GB" dirty="0">
                <a:solidFill>
                  <a:srgbClr val="000000"/>
                </a:solidFill>
              </a:rPr>
              <a:t> de la persona </a:t>
            </a:r>
            <a:r>
              <a:rPr lang="en-GB" dirty="0" err="1">
                <a:solidFill>
                  <a:srgbClr val="000000"/>
                </a:solidFill>
              </a:rPr>
              <a:t>debido</a:t>
            </a:r>
            <a:r>
              <a:rPr lang="en-GB" dirty="0">
                <a:solidFill>
                  <a:srgbClr val="000000"/>
                </a:solidFill>
              </a:rPr>
              <a:t> a que </a:t>
            </a:r>
            <a:r>
              <a:rPr lang="en-GB" dirty="0" err="1">
                <a:solidFill>
                  <a:srgbClr val="000000"/>
                </a:solidFill>
              </a:rPr>
              <a:t>está</a:t>
            </a:r>
            <a:r>
              <a:rPr lang="en-GB" dirty="0">
                <a:solidFill>
                  <a:srgbClr val="000000"/>
                </a:solidFill>
              </a:rPr>
              <a:t> </a:t>
            </a:r>
            <a:r>
              <a:rPr lang="en-GB" dirty="0" err="1">
                <a:solidFill>
                  <a:srgbClr val="000000"/>
                </a:solidFill>
              </a:rPr>
              <a:t>explícitamente</a:t>
            </a:r>
            <a:r>
              <a:rPr lang="en-GB" dirty="0">
                <a:solidFill>
                  <a:srgbClr val="000000"/>
                </a:solidFill>
              </a:rPr>
              <a:t> lo </a:t>
            </a:r>
            <a:r>
              <a:rPr lang="en-GB" dirty="0" err="1">
                <a:solidFill>
                  <a:srgbClr val="000000"/>
                </a:solidFill>
              </a:rPr>
              <a:t>pide</a:t>
            </a:r>
            <a:r>
              <a:rPr lang="en-GB" dirty="0">
                <a:solidFill>
                  <a:srgbClr val="000000"/>
                </a:solidFill>
              </a:rPr>
              <a:t> e </a:t>
            </a:r>
            <a:r>
              <a:rPr lang="en-GB" dirty="0" err="1">
                <a:solidFill>
                  <a:srgbClr val="000000"/>
                </a:solidFill>
              </a:rPr>
              <a:t>incluye</a:t>
            </a:r>
            <a:r>
              <a:rPr lang="en-GB" dirty="0">
                <a:solidFill>
                  <a:srgbClr val="000000"/>
                </a:solidFill>
              </a:rPr>
              <a:t> el </a:t>
            </a:r>
            <a:r>
              <a:rPr lang="en-GB" dirty="0" err="1">
                <a:solidFill>
                  <a:srgbClr val="000000"/>
                </a:solidFill>
              </a:rPr>
              <a:t>suicido</a:t>
            </a:r>
            <a:r>
              <a:rPr lang="en-GB" dirty="0">
                <a:solidFill>
                  <a:srgbClr val="000000"/>
                </a:solidFill>
              </a:rPr>
              <a:t> </a:t>
            </a:r>
            <a:r>
              <a:rPr lang="en-GB" dirty="0" err="1">
                <a:solidFill>
                  <a:srgbClr val="000000"/>
                </a:solidFill>
              </a:rPr>
              <a:t>asistido</a:t>
            </a:r>
            <a:r>
              <a:rPr lang="en-GB" dirty="0">
                <a:solidFill>
                  <a:srgbClr val="000000"/>
                </a:solidFill>
              </a:rPr>
              <a:t> </a:t>
            </a:r>
            <a:r>
              <a:rPr lang="en-GB" dirty="0" err="1">
                <a:solidFill>
                  <a:srgbClr val="000000"/>
                </a:solidFill>
              </a:rPr>
              <a:t>por</a:t>
            </a:r>
            <a:r>
              <a:rPr lang="en-GB" dirty="0">
                <a:solidFill>
                  <a:srgbClr val="000000"/>
                </a:solidFill>
              </a:rPr>
              <a:t> un </a:t>
            </a:r>
            <a:r>
              <a:rPr lang="en-GB" dirty="0" err="1">
                <a:solidFill>
                  <a:srgbClr val="000000"/>
                </a:solidFill>
              </a:rPr>
              <a:t>médico</a:t>
            </a:r>
            <a:r>
              <a:rPr lang="en-GB" dirty="0">
                <a:solidFill>
                  <a:srgbClr val="000000"/>
                </a:solidFill>
              </a:rPr>
              <a:t>. </a:t>
            </a:r>
          </a:p>
          <a:p>
            <a:pPr marL="514350" lvl="0" indent="-285750" rtl="0">
              <a:spcBef>
                <a:spcPts val="0"/>
              </a:spcBef>
              <a:buClr>
                <a:srgbClr val="000000"/>
              </a:buClr>
              <a:buFont typeface="Arial" panose="020B0604020202020204" pitchFamily="34" charset="0"/>
              <a:buChar char="•"/>
            </a:pPr>
            <a:r>
              <a:rPr lang="en-GB" dirty="0">
                <a:solidFill>
                  <a:srgbClr val="000000"/>
                </a:solidFill>
              </a:rPr>
              <a:t>El </a:t>
            </a:r>
            <a:r>
              <a:rPr lang="en-GB" dirty="0" err="1">
                <a:solidFill>
                  <a:srgbClr val="000000"/>
                </a:solidFill>
              </a:rPr>
              <a:t>suicidio</a:t>
            </a:r>
            <a:r>
              <a:rPr lang="en-GB" dirty="0">
                <a:solidFill>
                  <a:srgbClr val="000000"/>
                </a:solidFill>
              </a:rPr>
              <a:t> </a:t>
            </a:r>
            <a:r>
              <a:rPr lang="en-GB" dirty="0" err="1">
                <a:solidFill>
                  <a:srgbClr val="000000"/>
                </a:solidFill>
              </a:rPr>
              <a:t>asistido</a:t>
            </a:r>
            <a:r>
              <a:rPr lang="en-GB" dirty="0">
                <a:solidFill>
                  <a:srgbClr val="000000"/>
                </a:solidFill>
              </a:rPr>
              <a:t> se </a:t>
            </a:r>
            <a:r>
              <a:rPr lang="en-GB" dirty="0" err="1">
                <a:solidFill>
                  <a:srgbClr val="000000"/>
                </a:solidFill>
              </a:rPr>
              <a:t>refiere</a:t>
            </a:r>
            <a:r>
              <a:rPr lang="en-GB" dirty="0">
                <a:solidFill>
                  <a:srgbClr val="000000"/>
                </a:solidFill>
              </a:rPr>
              <a:t> </a:t>
            </a:r>
            <a:r>
              <a:rPr lang="en-GB" dirty="0" err="1">
                <a:solidFill>
                  <a:srgbClr val="000000"/>
                </a:solidFill>
              </a:rPr>
              <a:t>específicamente</a:t>
            </a:r>
            <a:r>
              <a:rPr lang="en-GB" dirty="0">
                <a:solidFill>
                  <a:srgbClr val="000000"/>
                </a:solidFill>
              </a:rPr>
              <a:t> al </a:t>
            </a:r>
            <a:r>
              <a:rPr lang="en-GB" dirty="0" err="1">
                <a:solidFill>
                  <a:srgbClr val="000000"/>
                </a:solidFill>
              </a:rPr>
              <a:t>caso</a:t>
            </a:r>
            <a:r>
              <a:rPr lang="en-GB" dirty="0">
                <a:solidFill>
                  <a:srgbClr val="000000"/>
                </a:solidFill>
              </a:rPr>
              <a:t> </a:t>
            </a:r>
            <a:r>
              <a:rPr lang="en-GB" dirty="0" err="1">
                <a:solidFill>
                  <a:srgbClr val="000000"/>
                </a:solidFill>
              </a:rPr>
              <a:t>donde</a:t>
            </a:r>
            <a:r>
              <a:rPr lang="en-GB" dirty="0">
                <a:solidFill>
                  <a:srgbClr val="000000"/>
                </a:solidFill>
              </a:rPr>
              <a:t> un </a:t>
            </a:r>
            <a:r>
              <a:rPr lang="en-GB" dirty="0" err="1">
                <a:solidFill>
                  <a:srgbClr val="000000"/>
                </a:solidFill>
              </a:rPr>
              <a:t>paciente</a:t>
            </a:r>
            <a:r>
              <a:rPr lang="en-GB" dirty="0">
                <a:solidFill>
                  <a:srgbClr val="000000"/>
                </a:solidFill>
              </a:rPr>
              <a:t> </a:t>
            </a:r>
            <a:r>
              <a:rPr lang="en-GB" dirty="0" err="1">
                <a:solidFill>
                  <a:srgbClr val="000000"/>
                </a:solidFill>
              </a:rPr>
              <a:t>mismo</a:t>
            </a:r>
            <a:r>
              <a:rPr lang="en-GB" dirty="0">
                <a:solidFill>
                  <a:srgbClr val="000000"/>
                </a:solidFill>
              </a:rPr>
              <a:t> </a:t>
            </a:r>
            <a:r>
              <a:rPr lang="en-GB" dirty="0" err="1">
                <a:solidFill>
                  <a:srgbClr val="000000"/>
                </a:solidFill>
              </a:rPr>
              <a:t>es</a:t>
            </a:r>
            <a:r>
              <a:rPr lang="en-GB" dirty="0">
                <a:solidFill>
                  <a:srgbClr val="000000"/>
                </a:solidFill>
              </a:rPr>
              <a:t> el que pone fin a </a:t>
            </a:r>
            <a:r>
              <a:rPr lang="en-GB" dirty="0" err="1">
                <a:solidFill>
                  <a:srgbClr val="000000"/>
                </a:solidFill>
              </a:rPr>
              <a:t>su</a:t>
            </a:r>
            <a:r>
              <a:rPr lang="en-GB" dirty="0">
                <a:solidFill>
                  <a:srgbClr val="000000"/>
                </a:solidFill>
              </a:rPr>
              <a:t> </a:t>
            </a:r>
            <a:r>
              <a:rPr lang="en-GB" dirty="0" err="1">
                <a:solidFill>
                  <a:srgbClr val="000000"/>
                </a:solidFill>
              </a:rPr>
              <a:t>vida</a:t>
            </a:r>
            <a:r>
              <a:rPr lang="en-GB" dirty="0">
                <a:solidFill>
                  <a:srgbClr val="000000"/>
                </a:solidFill>
              </a:rPr>
              <a:t> de </a:t>
            </a:r>
            <a:r>
              <a:rPr lang="en-GB" dirty="0" err="1">
                <a:solidFill>
                  <a:srgbClr val="000000"/>
                </a:solidFill>
              </a:rPr>
              <a:t>manera</a:t>
            </a:r>
            <a:r>
              <a:rPr lang="en-GB" dirty="0">
                <a:solidFill>
                  <a:srgbClr val="000000"/>
                </a:solidFill>
              </a:rPr>
              <a:t> </a:t>
            </a:r>
            <a:r>
              <a:rPr lang="en-GB" dirty="0" err="1">
                <a:solidFill>
                  <a:srgbClr val="000000"/>
                </a:solidFill>
              </a:rPr>
              <a:t>voluntaria</a:t>
            </a:r>
            <a:r>
              <a:rPr lang="en-GB" dirty="0">
                <a:solidFill>
                  <a:srgbClr val="000000"/>
                </a:solidFill>
              </a:rPr>
              <a:t> y </a:t>
            </a:r>
            <a:r>
              <a:rPr lang="en-GB" dirty="0" err="1">
                <a:solidFill>
                  <a:srgbClr val="000000"/>
                </a:solidFill>
              </a:rPr>
              <a:t>activa</a:t>
            </a:r>
            <a:r>
              <a:rPr lang="en-GB" dirty="0">
                <a:solidFill>
                  <a:srgbClr val="000000"/>
                </a:solidFill>
              </a:rPr>
              <a:t> </a:t>
            </a:r>
            <a:r>
              <a:rPr lang="en-GB" dirty="0" err="1">
                <a:solidFill>
                  <a:srgbClr val="000000"/>
                </a:solidFill>
              </a:rPr>
              <a:t>pero</a:t>
            </a:r>
            <a:r>
              <a:rPr lang="en-GB" dirty="0">
                <a:solidFill>
                  <a:srgbClr val="000000"/>
                </a:solidFill>
              </a:rPr>
              <a:t> lo </a:t>
            </a:r>
            <a:r>
              <a:rPr lang="en-GB" dirty="0" err="1">
                <a:solidFill>
                  <a:srgbClr val="000000"/>
                </a:solidFill>
              </a:rPr>
              <a:t>hace</a:t>
            </a:r>
            <a:r>
              <a:rPr lang="en-GB" dirty="0">
                <a:solidFill>
                  <a:srgbClr val="000000"/>
                </a:solidFill>
              </a:rPr>
              <a:t> con </a:t>
            </a:r>
            <a:r>
              <a:rPr lang="en-GB" dirty="0" err="1">
                <a:solidFill>
                  <a:srgbClr val="000000"/>
                </a:solidFill>
              </a:rPr>
              <a:t>los</a:t>
            </a:r>
            <a:r>
              <a:rPr lang="en-GB" dirty="0">
                <a:solidFill>
                  <a:srgbClr val="000000"/>
                </a:solidFill>
              </a:rPr>
              <a:t> </a:t>
            </a:r>
            <a:r>
              <a:rPr lang="en-GB" dirty="0" err="1">
                <a:solidFill>
                  <a:srgbClr val="000000"/>
                </a:solidFill>
              </a:rPr>
              <a:t>medios</a:t>
            </a:r>
            <a:r>
              <a:rPr lang="en-GB" dirty="0">
                <a:solidFill>
                  <a:srgbClr val="000000"/>
                </a:solidFill>
              </a:rPr>
              <a:t> o </a:t>
            </a:r>
            <a:r>
              <a:rPr lang="en-GB" dirty="0" err="1">
                <a:solidFill>
                  <a:srgbClr val="000000"/>
                </a:solidFill>
              </a:rPr>
              <a:t>información</a:t>
            </a:r>
            <a:r>
              <a:rPr lang="en-GB" dirty="0">
                <a:solidFill>
                  <a:srgbClr val="000000"/>
                </a:solidFill>
              </a:rPr>
              <a:t> </a:t>
            </a:r>
            <a:r>
              <a:rPr lang="en-GB" dirty="0" err="1">
                <a:solidFill>
                  <a:srgbClr val="000000"/>
                </a:solidFill>
              </a:rPr>
              <a:t>sobre</a:t>
            </a:r>
            <a:r>
              <a:rPr lang="en-GB" dirty="0">
                <a:solidFill>
                  <a:srgbClr val="000000"/>
                </a:solidFill>
              </a:rPr>
              <a:t> </a:t>
            </a:r>
            <a:r>
              <a:rPr lang="en-GB" dirty="0" err="1">
                <a:solidFill>
                  <a:srgbClr val="000000"/>
                </a:solidFill>
              </a:rPr>
              <a:t>los</a:t>
            </a:r>
            <a:r>
              <a:rPr lang="en-GB" dirty="0">
                <a:solidFill>
                  <a:srgbClr val="000000"/>
                </a:solidFill>
              </a:rPr>
              <a:t> </a:t>
            </a:r>
            <a:r>
              <a:rPr lang="en-GB" dirty="0" err="1">
                <a:solidFill>
                  <a:srgbClr val="000000"/>
                </a:solidFill>
              </a:rPr>
              <a:t>procedimientos</a:t>
            </a:r>
            <a:r>
              <a:rPr lang="en-GB" dirty="0">
                <a:solidFill>
                  <a:srgbClr val="000000"/>
                </a:solidFill>
              </a:rPr>
              <a:t> que </a:t>
            </a:r>
            <a:r>
              <a:rPr lang="en-GB" dirty="0" err="1">
                <a:solidFill>
                  <a:srgbClr val="000000"/>
                </a:solidFill>
              </a:rPr>
              <a:t>alguien</a:t>
            </a:r>
            <a:r>
              <a:rPr lang="en-GB" dirty="0">
                <a:solidFill>
                  <a:srgbClr val="000000"/>
                </a:solidFill>
              </a:rPr>
              <a:t> </a:t>
            </a:r>
            <a:r>
              <a:rPr lang="en-GB" dirty="0" err="1">
                <a:solidFill>
                  <a:srgbClr val="000000"/>
                </a:solidFill>
              </a:rPr>
              <a:t>más</a:t>
            </a:r>
            <a:r>
              <a:rPr lang="en-GB" dirty="0">
                <a:solidFill>
                  <a:srgbClr val="000000"/>
                </a:solidFill>
              </a:rPr>
              <a:t> le ha </a:t>
            </a:r>
            <a:r>
              <a:rPr lang="en-GB" dirty="0" err="1">
                <a:solidFill>
                  <a:srgbClr val="000000"/>
                </a:solidFill>
              </a:rPr>
              <a:t>proporcionado</a:t>
            </a:r>
            <a:r>
              <a:rPr lang="en-GB" dirty="0">
                <a:solidFill>
                  <a:srgbClr val="000000"/>
                </a:solidFill>
              </a:rPr>
              <a:t> </a:t>
            </a:r>
            <a:r>
              <a:rPr lang="en-GB" dirty="0" err="1">
                <a:solidFill>
                  <a:srgbClr val="000000"/>
                </a:solidFill>
              </a:rPr>
              <a:t>intencionalmente</a:t>
            </a:r>
            <a:r>
              <a:rPr lang="en-GB" dirty="0">
                <a:solidFill>
                  <a:srgbClr val="00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La medicina Paliativa</a:t>
            </a:r>
          </a:p>
        </p:txBody>
      </p:sp>
      <p:sp>
        <p:nvSpPr>
          <p:cNvPr id="243" name="Shape 24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GB" dirty="0">
                <a:solidFill>
                  <a:srgbClr val="000000"/>
                </a:solidFill>
              </a:rPr>
              <a:t>Su </a:t>
            </a:r>
            <a:r>
              <a:rPr lang="en-GB" dirty="0" err="1">
                <a:solidFill>
                  <a:srgbClr val="000000"/>
                </a:solidFill>
              </a:rPr>
              <a:t>función</a:t>
            </a:r>
            <a:r>
              <a:rPr lang="en-GB" dirty="0">
                <a:solidFill>
                  <a:srgbClr val="000000"/>
                </a:solidFill>
              </a:rPr>
              <a:t> </a:t>
            </a:r>
            <a:r>
              <a:rPr lang="en-GB" dirty="0" err="1">
                <a:solidFill>
                  <a:srgbClr val="000000"/>
                </a:solidFill>
              </a:rPr>
              <a:t>es</a:t>
            </a:r>
            <a:r>
              <a:rPr lang="en-GB" dirty="0">
                <a:solidFill>
                  <a:srgbClr val="000000"/>
                </a:solidFill>
              </a:rPr>
              <a:t> la </a:t>
            </a:r>
            <a:r>
              <a:rPr lang="en-GB" dirty="0" err="1">
                <a:solidFill>
                  <a:srgbClr val="000000"/>
                </a:solidFill>
              </a:rPr>
              <a:t>preparación</a:t>
            </a:r>
            <a:r>
              <a:rPr lang="en-GB" dirty="0">
                <a:solidFill>
                  <a:srgbClr val="000000"/>
                </a:solidFill>
              </a:rPr>
              <a:t> del </a:t>
            </a:r>
            <a:r>
              <a:rPr lang="en-GB" dirty="0" err="1">
                <a:solidFill>
                  <a:srgbClr val="000000"/>
                </a:solidFill>
              </a:rPr>
              <a:t>paciente</a:t>
            </a:r>
            <a:r>
              <a:rPr lang="en-GB" dirty="0">
                <a:solidFill>
                  <a:srgbClr val="000000"/>
                </a:solidFill>
              </a:rPr>
              <a:t> para </a:t>
            </a:r>
            <a:r>
              <a:rPr lang="en-GB" dirty="0" err="1">
                <a:solidFill>
                  <a:srgbClr val="000000"/>
                </a:solidFill>
              </a:rPr>
              <a:t>su</a:t>
            </a:r>
            <a:r>
              <a:rPr lang="en-GB" dirty="0">
                <a:solidFill>
                  <a:srgbClr val="000000"/>
                </a:solidFill>
              </a:rPr>
              <a:t> </a:t>
            </a:r>
            <a:r>
              <a:rPr lang="en-GB" dirty="0" err="1">
                <a:solidFill>
                  <a:srgbClr val="000000"/>
                </a:solidFill>
              </a:rPr>
              <a:t>muerte</a:t>
            </a:r>
            <a:r>
              <a:rPr lang="en-GB" dirty="0">
                <a:solidFill>
                  <a:srgbClr val="000000"/>
                </a:solidFill>
              </a:rPr>
              <a:t> natural. </a:t>
            </a:r>
          </a:p>
          <a:p>
            <a:pPr lvl="0">
              <a:spcBef>
                <a:spcPts val="0"/>
              </a:spcBef>
              <a:buNone/>
            </a:pPr>
            <a:r>
              <a:rPr lang="en-GB" dirty="0">
                <a:solidFill>
                  <a:srgbClr val="000000"/>
                </a:solidFill>
              </a:rPr>
              <a:t>Lo antes </a:t>
            </a:r>
            <a:r>
              <a:rPr lang="en-GB" dirty="0" err="1">
                <a:solidFill>
                  <a:srgbClr val="000000"/>
                </a:solidFill>
              </a:rPr>
              <a:t>mencionado</a:t>
            </a:r>
            <a:r>
              <a:rPr lang="en-GB" dirty="0">
                <a:solidFill>
                  <a:srgbClr val="000000"/>
                </a:solidFill>
              </a:rPr>
              <a:t> se </a:t>
            </a:r>
            <a:r>
              <a:rPr lang="en-GB" dirty="0" err="1">
                <a:solidFill>
                  <a:srgbClr val="000000"/>
                </a:solidFill>
              </a:rPr>
              <a:t>logra</a:t>
            </a:r>
            <a:r>
              <a:rPr lang="en-GB" dirty="0">
                <a:solidFill>
                  <a:srgbClr val="000000"/>
                </a:solidFill>
              </a:rPr>
              <a:t> </a:t>
            </a:r>
            <a:r>
              <a:rPr lang="en-GB" dirty="0" err="1">
                <a:solidFill>
                  <a:srgbClr val="000000"/>
                </a:solidFill>
              </a:rPr>
              <a:t>mediante</a:t>
            </a:r>
            <a:r>
              <a:rPr lang="en-GB" dirty="0">
                <a:solidFill>
                  <a:srgbClr val="000000"/>
                </a:solidFill>
              </a:rPr>
              <a:t>:</a:t>
            </a:r>
          </a:p>
          <a:p>
            <a:pPr marL="514350" lvl="0" indent="-285750">
              <a:spcBef>
                <a:spcPts val="0"/>
              </a:spcBef>
              <a:buClr>
                <a:srgbClr val="000000"/>
              </a:buClr>
              <a:buFont typeface="Arial" panose="020B0604020202020204" pitchFamily="34" charset="0"/>
              <a:buChar char="•"/>
            </a:pPr>
            <a:r>
              <a:rPr lang="en-GB" dirty="0">
                <a:solidFill>
                  <a:srgbClr val="000000"/>
                </a:solidFill>
              </a:rPr>
              <a:t>La </a:t>
            </a:r>
            <a:r>
              <a:rPr lang="en-GB" dirty="0" err="1">
                <a:solidFill>
                  <a:srgbClr val="000000"/>
                </a:solidFill>
              </a:rPr>
              <a:t>represión</a:t>
            </a:r>
            <a:r>
              <a:rPr lang="en-GB" dirty="0">
                <a:solidFill>
                  <a:srgbClr val="000000"/>
                </a:solidFill>
              </a:rPr>
              <a:t> del </a:t>
            </a:r>
            <a:r>
              <a:rPr lang="en-GB" dirty="0" err="1">
                <a:solidFill>
                  <a:srgbClr val="000000"/>
                </a:solidFill>
              </a:rPr>
              <a:t>dolor</a:t>
            </a:r>
            <a:r>
              <a:rPr lang="en-GB" dirty="0">
                <a:solidFill>
                  <a:srgbClr val="000000"/>
                </a:solidFill>
              </a:rPr>
              <a:t> con </a:t>
            </a:r>
            <a:r>
              <a:rPr lang="en-GB" dirty="0" err="1">
                <a:solidFill>
                  <a:srgbClr val="000000"/>
                </a:solidFill>
              </a:rPr>
              <a:t>varios</a:t>
            </a:r>
            <a:r>
              <a:rPr lang="en-GB" dirty="0">
                <a:solidFill>
                  <a:srgbClr val="000000"/>
                </a:solidFill>
              </a:rPr>
              <a:t> </a:t>
            </a:r>
            <a:r>
              <a:rPr lang="en-GB" dirty="0" err="1">
                <a:solidFill>
                  <a:srgbClr val="000000"/>
                </a:solidFill>
              </a:rPr>
              <a:t>medios</a:t>
            </a:r>
            <a:r>
              <a:rPr lang="en-GB" dirty="0">
                <a:solidFill>
                  <a:srgbClr val="000000"/>
                </a:solidFill>
              </a:rPr>
              <a:t> </a:t>
            </a:r>
            <a:r>
              <a:rPr lang="en-GB" dirty="0" err="1">
                <a:solidFill>
                  <a:srgbClr val="000000"/>
                </a:solidFill>
              </a:rPr>
              <a:t>en</a:t>
            </a:r>
            <a:r>
              <a:rPr lang="en-GB" dirty="0">
                <a:solidFill>
                  <a:srgbClr val="000000"/>
                </a:solidFill>
              </a:rPr>
              <a:t> </a:t>
            </a:r>
            <a:r>
              <a:rPr lang="en-GB" dirty="0" err="1">
                <a:solidFill>
                  <a:srgbClr val="000000"/>
                </a:solidFill>
              </a:rPr>
              <a:t>los</a:t>
            </a:r>
            <a:r>
              <a:rPr lang="en-GB" dirty="0">
                <a:solidFill>
                  <a:srgbClr val="000000"/>
                </a:solidFill>
              </a:rPr>
              <a:t> que se </a:t>
            </a:r>
            <a:r>
              <a:rPr lang="en-GB" dirty="0" err="1">
                <a:solidFill>
                  <a:srgbClr val="000000"/>
                </a:solidFill>
              </a:rPr>
              <a:t>incluyen</a:t>
            </a:r>
            <a:r>
              <a:rPr lang="en-GB" dirty="0">
                <a:solidFill>
                  <a:srgbClr val="000000"/>
                </a:solidFill>
              </a:rPr>
              <a:t> </a:t>
            </a:r>
            <a:r>
              <a:rPr lang="en-GB" dirty="0" err="1">
                <a:solidFill>
                  <a:srgbClr val="000000"/>
                </a:solidFill>
              </a:rPr>
              <a:t>opioides</a:t>
            </a:r>
            <a:r>
              <a:rPr lang="en-GB" dirty="0">
                <a:solidFill>
                  <a:srgbClr val="000000"/>
                </a:solidFill>
              </a:rPr>
              <a:t> y </a:t>
            </a:r>
            <a:r>
              <a:rPr lang="en-GB" dirty="0" err="1">
                <a:solidFill>
                  <a:srgbClr val="000000"/>
                </a:solidFill>
              </a:rPr>
              <a:t>otras</a:t>
            </a:r>
            <a:r>
              <a:rPr lang="en-GB" dirty="0">
                <a:solidFill>
                  <a:srgbClr val="000000"/>
                </a:solidFill>
              </a:rPr>
              <a:t> </a:t>
            </a:r>
            <a:r>
              <a:rPr lang="en-GB" dirty="0" err="1">
                <a:solidFill>
                  <a:srgbClr val="000000"/>
                </a:solidFill>
              </a:rPr>
              <a:t>drogas</a:t>
            </a:r>
            <a:r>
              <a:rPr lang="en-GB" dirty="0">
                <a:solidFill>
                  <a:srgbClr val="000000"/>
                </a:solidFill>
              </a:rPr>
              <a:t>.</a:t>
            </a:r>
          </a:p>
          <a:p>
            <a:pPr marL="514350" lvl="0" indent="-285750">
              <a:spcBef>
                <a:spcPts val="0"/>
              </a:spcBef>
              <a:buClr>
                <a:srgbClr val="000000"/>
              </a:buClr>
              <a:buFont typeface="Arial" panose="020B0604020202020204" pitchFamily="34" charset="0"/>
              <a:buChar char="•"/>
            </a:pPr>
            <a:r>
              <a:rPr lang="en-GB" dirty="0">
                <a:solidFill>
                  <a:srgbClr val="000000"/>
                </a:solidFill>
              </a:rPr>
              <a:t>La </a:t>
            </a:r>
            <a:r>
              <a:rPr lang="en-GB" dirty="0" err="1">
                <a:solidFill>
                  <a:srgbClr val="000000"/>
                </a:solidFill>
              </a:rPr>
              <a:t>preparación</a:t>
            </a:r>
            <a:r>
              <a:rPr lang="en-GB" dirty="0">
                <a:solidFill>
                  <a:srgbClr val="000000"/>
                </a:solidFill>
              </a:rPr>
              <a:t> de un </a:t>
            </a:r>
            <a:r>
              <a:rPr lang="en-GB" dirty="0" err="1">
                <a:solidFill>
                  <a:srgbClr val="000000"/>
                </a:solidFill>
              </a:rPr>
              <a:t>ambiente</a:t>
            </a:r>
            <a:r>
              <a:rPr lang="en-GB" dirty="0">
                <a:solidFill>
                  <a:srgbClr val="000000"/>
                </a:solidFill>
              </a:rPr>
              <a:t> </a:t>
            </a:r>
            <a:r>
              <a:rPr lang="en-GB" dirty="0" err="1">
                <a:solidFill>
                  <a:srgbClr val="000000"/>
                </a:solidFill>
              </a:rPr>
              <a:t>favorable</a:t>
            </a:r>
            <a:r>
              <a:rPr lang="en-GB" dirty="0">
                <a:solidFill>
                  <a:srgbClr val="000000"/>
                </a:solidFill>
              </a:rPr>
              <a:t> para </a:t>
            </a:r>
            <a:r>
              <a:rPr lang="en-GB" dirty="0" err="1">
                <a:solidFill>
                  <a:srgbClr val="000000"/>
                </a:solidFill>
              </a:rPr>
              <a:t>así</a:t>
            </a:r>
            <a:r>
              <a:rPr lang="en-GB" dirty="0">
                <a:solidFill>
                  <a:srgbClr val="000000"/>
                </a:solidFill>
              </a:rPr>
              <a:t> </a:t>
            </a:r>
            <a:r>
              <a:rPr lang="en-GB" dirty="0" err="1">
                <a:solidFill>
                  <a:srgbClr val="000000"/>
                </a:solidFill>
              </a:rPr>
              <a:t>impactar</a:t>
            </a:r>
            <a:r>
              <a:rPr lang="en-GB" dirty="0">
                <a:solidFill>
                  <a:srgbClr val="000000"/>
                </a:solidFill>
              </a:rPr>
              <a:t> </a:t>
            </a:r>
            <a:r>
              <a:rPr lang="en-GB" dirty="0" err="1">
                <a:solidFill>
                  <a:srgbClr val="000000"/>
                </a:solidFill>
              </a:rPr>
              <a:t>positivamente</a:t>
            </a:r>
            <a:r>
              <a:rPr lang="en-GB" dirty="0">
                <a:solidFill>
                  <a:srgbClr val="000000"/>
                </a:solidFill>
              </a:rPr>
              <a:t> el </a:t>
            </a:r>
            <a:r>
              <a:rPr lang="en-GB" dirty="0" err="1">
                <a:solidFill>
                  <a:srgbClr val="000000"/>
                </a:solidFill>
              </a:rPr>
              <a:t>comportamiento</a:t>
            </a:r>
            <a:r>
              <a:rPr lang="en-GB" dirty="0">
                <a:solidFill>
                  <a:srgbClr val="000000"/>
                </a:solidFill>
              </a:rPr>
              <a:t> de </a:t>
            </a:r>
            <a:r>
              <a:rPr lang="en-GB" dirty="0" err="1">
                <a:solidFill>
                  <a:srgbClr val="000000"/>
                </a:solidFill>
              </a:rPr>
              <a:t>pacientes</a:t>
            </a:r>
            <a:r>
              <a:rPr lang="en-GB" dirty="0">
                <a:solidFill>
                  <a:srgbClr val="000000"/>
                </a:solidFill>
              </a:rPr>
              <a:t> y </a:t>
            </a:r>
            <a:r>
              <a:rPr lang="en-GB" dirty="0" err="1">
                <a:solidFill>
                  <a:srgbClr val="000000"/>
                </a:solidFill>
              </a:rPr>
              <a:t>familiares</a:t>
            </a:r>
            <a:r>
              <a:rPr lang="en-GB" dirty="0">
                <a:solidFill>
                  <a:srgbClr val="00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Primer Artículo </a:t>
            </a:r>
          </a:p>
        </p:txBody>
      </p:sp>
      <p:sp>
        <p:nvSpPr>
          <p:cNvPr id="249" name="Shape 24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GB">
                <a:solidFill>
                  <a:srgbClr val="000000"/>
                </a:solidFill>
                <a:latin typeface="Times New Roman"/>
                <a:ea typeface="Times New Roman"/>
                <a:cs typeface="Times New Roman"/>
                <a:sym typeface="Times New Roman"/>
              </a:rPr>
              <a:t>JOAN A. KEARNEY,  MARY W. BYRNE. (2015). Understanding parental behavior in    pediatric palliative care: Attachment theory as a paradigm. </a:t>
            </a:r>
            <a:r>
              <a:rPr lang="en-GB" i="1">
                <a:solidFill>
                  <a:srgbClr val="000000"/>
                </a:solidFill>
                <a:latin typeface="Times New Roman"/>
                <a:ea typeface="Times New Roman"/>
                <a:cs typeface="Times New Roman"/>
                <a:sym typeface="Times New Roman"/>
              </a:rPr>
              <a:t>Journal of Palliative and Supportive Care</a:t>
            </a:r>
            <a:r>
              <a:rPr lang="en-GB">
                <a:solidFill>
                  <a:srgbClr val="000000"/>
                </a:solidFill>
                <a:latin typeface="Times New Roman"/>
                <a:ea typeface="Times New Roman"/>
                <a:cs typeface="Times New Roman"/>
                <a:sym typeface="Times New Roman"/>
              </a:rPr>
              <a:t>, 13, 1559–1568.</a:t>
            </a:r>
          </a:p>
          <a:p>
            <a:pPr lvl="0">
              <a:spcBef>
                <a:spcPts val="0"/>
              </a:spcBef>
              <a:buNone/>
            </a:pPr>
            <a:endParaRPr/>
          </a:p>
        </p:txBody>
      </p:sp>
      <p:pic>
        <p:nvPicPr>
          <p:cNvPr id="250" name="Shape 250"/>
          <p:cNvPicPr preferRelativeResize="0"/>
          <p:nvPr/>
        </p:nvPicPr>
        <p:blipFill>
          <a:blip r:embed="rId3">
            <a:alphaModFix/>
          </a:blip>
          <a:stretch>
            <a:fillRect/>
          </a:stretch>
        </p:blipFill>
        <p:spPr>
          <a:xfrm>
            <a:off x="4738228" y="3009899"/>
            <a:ext cx="3526198" cy="1800725"/>
          </a:xfrm>
          <a:prstGeom prst="rect">
            <a:avLst/>
          </a:prstGeom>
          <a:noFill/>
          <a:ln>
            <a:noFill/>
          </a:ln>
        </p:spPr>
      </p:pic>
      <p:sp>
        <p:nvSpPr>
          <p:cNvPr id="251" name="Shape 251"/>
          <p:cNvSpPr txBox="1"/>
          <p:nvPr/>
        </p:nvSpPr>
        <p:spPr>
          <a:xfrm>
            <a:off x="4738225" y="4629275"/>
            <a:ext cx="3526200" cy="702000"/>
          </a:xfrm>
          <a:prstGeom prst="rect">
            <a:avLst/>
          </a:prstGeom>
          <a:noFill/>
          <a:ln>
            <a:noFill/>
          </a:ln>
        </p:spPr>
        <p:txBody>
          <a:bodyPr lIns="91425" tIns="91425" rIns="91425" bIns="91425" anchor="ctr" anchorCtr="0">
            <a:noAutofit/>
          </a:bodyPr>
          <a:lstStyle/>
          <a:p>
            <a:pPr lvl="0" rtl="0">
              <a:spcBef>
                <a:spcPts val="0"/>
              </a:spcBef>
              <a:buNone/>
            </a:pPr>
            <a:r>
              <a:rPr lang="en-GB" sz="800"/>
              <a:t>http://www.medicaldaily.com/kids-cancer-may-benefit-medical-marijuana-pediatricians-group-calls-rescheduling-drug-319622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Effect transition="in" filter="fade">
                                      <p:cBhvr>
                                        <p:cTn id="12" dur="1000"/>
                                        <p:tgtEl>
                                          <p:spTgt spid="2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Objetivo:</a:t>
            </a:r>
          </a:p>
        </p:txBody>
      </p:sp>
      <p:sp>
        <p:nvSpPr>
          <p:cNvPr id="257" name="Shape 257"/>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Arial" panose="020B0604020202020204" pitchFamily="34" charset="0"/>
              <a:buChar char="•"/>
            </a:pPr>
            <a:r>
              <a:rPr lang="en-GB" sz="1400" dirty="0">
                <a:solidFill>
                  <a:srgbClr val="000000"/>
                </a:solidFill>
              </a:rPr>
              <a:t> El </a:t>
            </a:r>
            <a:r>
              <a:rPr lang="en-GB" sz="1400" dirty="0" err="1">
                <a:solidFill>
                  <a:srgbClr val="000000"/>
                </a:solidFill>
              </a:rPr>
              <a:t>objetivo</a:t>
            </a:r>
            <a:r>
              <a:rPr lang="en-GB" sz="1400" dirty="0">
                <a:solidFill>
                  <a:srgbClr val="000000"/>
                </a:solidFill>
              </a:rPr>
              <a:t> de </a:t>
            </a:r>
            <a:r>
              <a:rPr lang="en-GB" sz="1400" dirty="0" err="1">
                <a:solidFill>
                  <a:srgbClr val="000000"/>
                </a:solidFill>
              </a:rPr>
              <a:t>este</a:t>
            </a:r>
            <a:r>
              <a:rPr lang="en-GB" sz="1400" dirty="0">
                <a:solidFill>
                  <a:srgbClr val="000000"/>
                </a:solidFill>
              </a:rPr>
              <a:t> </a:t>
            </a:r>
            <a:r>
              <a:rPr lang="en-GB" sz="1400" dirty="0" err="1">
                <a:solidFill>
                  <a:srgbClr val="000000"/>
                </a:solidFill>
              </a:rPr>
              <a:t>trabajo</a:t>
            </a:r>
            <a:r>
              <a:rPr lang="en-GB" sz="1400" dirty="0">
                <a:solidFill>
                  <a:srgbClr val="000000"/>
                </a:solidFill>
              </a:rPr>
              <a:t> conceptual </a:t>
            </a:r>
            <a:r>
              <a:rPr lang="en-GB" sz="1400" dirty="0" err="1">
                <a:solidFill>
                  <a:srgbClr val="000000"/>
                </a:solidFill>
              </a:rPr>
              <a:t>fue</a:t>
            </a:r>
            <a:r>
              <a:rPr lang="en-GB" sz="1400" dirty="0">
                <a:solidFill>
                  <a:srgbClr val="000000"/>
                </a:solidFill>
              </a:rPr>
              <a:t> </a:t>
            </a:r>
            <a:r>
              <a:rPr lang="en-GB" sz="1400" dirty="0" err="1">
                <a:solidFill>
                  <a:srgbClr val="000000"/>
                </a:solidFill>
              </a:rPr>
              <a:t>presentar</a:t>
            </a:r>
            <a:r>
              <a:rPr lang="en-GB" sz="1400" dirty="0">
                <a:solidFill>
                  <a:srgbClr val="000000"/>
                </a:solidFill>
              </a:rPr>
              <a:t> </a:t>
            </a:r>
            <a:r>
              <a:rPr lang="en-GB" sz="1400" dirty="0" err="1">
                <a:solidFill>
                  <a:srgbClr val="000000"/>
                </a:solidFill>
              </a:rPr>
              <a:t>constructos</a:t>
            </a:r>
            <a:r>
              <a:rPr lang="en-GB" sz="1400" dirty="0">
                <a:solidFill>
                  <a:srgbClr val="000000"/>
                </a:solidFill>
              </a:rPr>
              <a:t> </a:t>
            </a:r>
            <a:r>
              <a:rPr lang="en-GB" sz="1400" dirty="0" err="1">
                <a:solidFill>
                  <a:srgbClr val="000000"/>
                </a:solidFill>
              </a:rPr>
              <a:t>sociales</a:t>
            </a:r>
            <a:r>
              <a:rPr lang="en-GB" sz="1400" dirty="0">
                <a:solidFill>
                  <a:srgbClr val="000000"/>
                </a:solidFill>
              </a:rPr>
              <a:t> </a:t>
            </a:r>
            <a:r>
              <a:rPr lang="en-GB" sz="1400" dirty="0" err="1">
                <a:solidFill>
                  <a:srgbClr val="000000"/>
                </a:solidFill>
              </a:rPr>
              <a:t>importantes</a:t>
            </a:r>
            <a:r>
              <a:rPr lang="en-GB" sz="1400" dirty="0">
                <a:solidFill>
                  <a:srgbClr val="000000"/>
                </a:solidFill>
              </a:rPr>
              <a:t> </a:t>
            </a:r>
            <a:r>
              <a:rPr lang="en-GB" sz="1400" dirty="0" err="1">
                <a:solidFill>
                  <a:srgbClr val="000000"/>
                </a:solidFill>
              </a:rPr>
              <a:t>en</a:t>
            </a:r>
            <a:r>
              <a:rPr lang="en-GB" sz="1400" dirty="0">
                <a:solidFill>
                  <a:srgbClr val="000000"/>
                </a:solidFill>
              </a:rPr>
              <a:t> la </a:t>
            </a:r>
            <a:r>
              <a:rPr lang="en-GB" sz="1400" dirty="0" err="1">
                <a:solidFill>
                  <a:srgbClr val="000000"/>
                </a:solidFill>
              </a:rPr>
              <a:t>teoría</a:t>
            </a:r>
            <a:r>
              <a:rPr lang="en-GB" sz="1400" dirty="0">
                <a:solidFill>
                  <a:srgbClr val="000000"/>
                </a:solidFill>
              </a:rPr>
              <a:t> del </a:t>
            </a:r>
            <a:r>
              <a:rPr lang="en-GB" sz="1400" dirty="0" err="1">
                <a:solidFill>
                  <a:srgbClr val="000000"/>
                </a:solidFill>
              </a:rPr>
              <a:t>apego</a:t>
            </a:r>
            <a:r>
              <a:rPr lang="en-GB" sz="1400" dirty="0">
                <a:solidFill>
                  <a:srgbClr val="000000"/>
                </a:solidFill>
              </a:rPr>
              <a:t>, </a:t>
            </a:r>
            <a:r>
              <a:rPr lang="en-GB" sz="1400" dirty="0" err="1">
                <a:solidFill>
                  <a:srgbClr val="000000"/>
                </a:solidFill>
              </a:rPr>
              <a:t>ya</a:t>
            </a:r>
            <a:r>
              <a:rPr lang="en-GB" sz="1400" dirty="0">
                <a:solidFill>
                  <a:srgbClr val="000000"/>
                </a:solidFill>
              </a:rPr>
              <a:t> que se </a:t>
            </a:r>
            <a:r>
              <a:rPr lang="en-GB" sz="1400" dirty="0" err="1">
                <a:solidFill>
                  <a:srgbClr val="000000"/>
                </a:solidFill>
              </a:rPr>
              <a:t>aplica</a:t>
            </a:r>
            <a:r>
              <a:rPr lang="en-GB" sz="1400" dirty="0">
                <a:solidFill>
                  <a:srgbClr val="000000"/>
                </a:solidFill>
              </a:rPr>
              <a:t> a </a:t>
            </a:r>
            <a:r>
              <a:rPr lang="en-GB" sz="1400" dirty="0" err="1">
                <a:solidFill>
                  <a:srgbClr val="000000"/>
                </a:solidFill>
              </a:rPr>
              <a:t>los</a:t>
            </a:r>
            <a:r>
              <a:rPr lang="en-GB" sz="1400" dirty="0">
                <a:solidFill>
                  <a:srgbClr val="000000"/>
                </a:solidFill>
              </a:rPr>
              <a:t> padres y el </a:t>
            </a:r>
            <a:r>
              <a:rPr lang="en-GB" sz="1400" dirty="0" err="1">
                <a:solidFill>
                  <a:srgbClr val="000000"/>
                </a:solidFill>
              </a:rPr>
              <a:t>comportamiento</a:t>
            </a:r>
            <a:r>
              <a:rPr lang="en-GB" sz="1400" dirty="0">
                <a:solidFill>
                  <a:srgbClr val="000000"/>
                </a:solidFill>
              </a:rPr>
              <a:t> del </a:t>
            </a:r>
            <a:r>
              <a:rPr lang="en-GB" sz="1400" dirty="0" err="1">
                <a:solidFill>
                  <a:srgbClr val="000000"/>
                </a:solidFill>
              </a:rPr>
              <a:t>cuidador</a:t>
            </a:r>
            <a:r>
              <a:rPr lang="en-GB" sz="1400" dirty="0">
                <a:solidFill>
                  <a:srgbClr val="000000"/>
                </a:solidFill>
              </a:rPr>
              <a:t> </a:t>
            </a:r>
            <a:r>
              <a:rPr lang="en-GB" sz="1400" dirty="0" err="1">
                <a:solidFill>
                  <a:srgbClr val="000000"/>
                </a:solidFill>
              </a:rPr>
              <a:t>en</a:t>
            </a:r>
            <a:r>
              <a:rPr lang="en-GB" sz="1400" dirty="0">
                <a:solidFill>
                  <a:srgbClr val="000000"/>
                </a:solidFill>
              </a:rPr>
              <a:t> </a:t>
            </a:r>
            <a:r>
              <a:rPr lang="en-GB" sz="1400" dirty="0" err="1">
                <a:solidFill>
                  <a:srgbClr val="000000"/>
                </a:solidFill>
              </a:rPr>
              <a:t>cuidados</a:t>
            </a:r>
            <a:r>
              <a:rPr lang="en-GB" sz="1400" dirty="0">
                <a:solidFill>
                  <a:srgbClr val="000000"/>
                </a:solidFill>
              </a:rPr>
              <a:t> </a:t>
            </a:r>
            <a:r>
              <a:rPr lang="en-GB" sz="1400" dirty="0" err="1">
                <a:solidFill>
                  <a:srgbClr val="000000"/>
                </a:solidFill>
              </a:rPr>
              <a:t>paliativos</a:t>
            </a:r>
            <a:r>
              <a:rPr lang="en-GB" sz="1400" dirty="0">
                <a:solidFill>
                  <a:srgbClr val="000000"/>
                </a:solidFill>
              </a:rPr>
              <a:t> </a:t>
            </a:r>
            <a:r>
              <a:rPr lang="en-GB" sz="1400" dirty="0" err="1">
                <a:solidFill>
                  <a:srgbClr val="000000"/>
                </a:solidFill>
              </a:rPr>
              <a:t>pediátricos</a:t>
            </a:r>
            <a:r>
              <a:rPr lang="en-GB" sz="1400" dirty="0">
                <a:solidFill>
                  <a:srgbClr val="000000"/>
                </a:solidFill>
              </a:rPr>
              <a:t>.</a:t>
            </a:r>
          </a:p>
          <a:p>
            <a:pPr marL="457200" lvl="0" indent="-317500">
              <a:spcBef>
                <a:spcPts val="0"/>
              </a:spcBef>
              <a:buClr>
                <a:srgbClr val="000000"/>
              </a:buClr>
              <a:buSzPct val="100000"/>
              <a:buFont typeface="Arial" panose="020B0604020202020204" pitchFamily="34" charset="0"/>
              <a:buChar char="•"/>
            </a:pPr>
            <a:r>
              <a:rPr lang="en-GB" sz="1400" dirty="0">
                <a:solidFill>
                  <a:srgbClr val="000000"/>
                </a:solidFill>
              </a:rPr>
              <a:t>La </a:t>
            </a:r>
            <a:r>
              <a:rPr lang="en-GB" sz="1400" dirty="0" err="1">
                <a:solidFill>
                  <a:srgbClr val="000000"/>
                </a:solidFill>
              </a:rPr>
              <a:t>aclaración</a:t>
            </a:r>
            <a:r>
              <a:rPr lang="en-GB" sz="1400" dirty="0">
                <a:solidFill>
                  <a:srgbClr val="000000"/>
                </a:solidFill>
              </a:rPr>
              <a:t> de </a:t>
            </a:r>
            <a:r>
              <a:rPr lang="en-GB" sz="1400" dirty="0" err="1">
                <a:solidFill>
                  <a:srgbClr val="000000"/>
                </a:solidFill>
              </a:rPr>
              <a:t>estas</a:t>
            </a:r>
            <a:r>
              <a:rPr lang="en-GB" sz="1400" dirty="0">
                <a:solidFill>
                  <a:srgbClr val="000000"/>
                </a:solidFill>
              </a:rPr>
              <a:t> </a:t>
            </a:r>
            <a:r>
              <a:rPr lang="en-GB" sz="1400" dirty="0" err="1">
                <a:solidFill>
                  <a:srgbClr val="000000"/>
                </a:solidFill>
              </a:rPr>
              <a:t>construcciones</a:t>
            </a:r>
            <a:r>
              <a:rPr lang="en-GB" sz="1400" dirty="0">
                <a:solidFill>
                  <a:srgbClr val="000000"/>
                </a:solidFill>
              </a:rPr>
              <a:t> se </a:t>
            </a:r>
            <a:r>
              <a:rPr lang="en-GB" sz="1400" dirty="0" err="1">
                <a:solidFill>
                  <a:srgbClr val="000000"/>
                </a:solidFill>
              </a:rPr>
              <a:t>proporciona</a:t>
            </a:r>
            <a:r>
              <a:rPr lang="en-GB" sz="1400" dirty="0">
                <a:solidFill>
                  <a:srgbClr val="000000"/>
                </a:solidFill>
              </a:rPr>
              <a:t> con </a:t>
            </a:r>
            <a:r>
              <a:rPr lang="en-GB" sz="1400" dirty="0" err="1">
                <a:solidFill>
                  <a:srgbClr val="000000"/>
                </a:solidFill>
              </a:rPr>
              <a:t>referencia</a:t>
            </a:r>
            <a:r>
              <a:rPr lang="en-GB" sz="1400" dirty="0">
                <a:solidFill>
                  <a:srgbClr val="000000"/>
                </a:solidFill>
              </a:rPr>
              <a:t> </a:t>
            </a:r>
            <a:r>
              <a:rPr lang="en-GB" sz="1400" dirty="0" err="1">
                <a:solidFill>
                  <a:srgbClr val="000000"/>
                </a:solidFill>
              </a:rPr>
              <a:t>específica</a:t>
            </a:r>
            <a:r>
              <a:rPr lang="en-GB" sz="1400" dirty="0">
                <a:solidFill>
                  <a:srgbClr val="000000"/>
                </a:solidFill>
              </a:rPr>
              <a:t> a </a:t>
            </a:r>
            <a:r>
              <a:rPr lang="en-GB" sz="1400" dirty="0" err="1">
                <a:solidFill>
                  <a:srgbClr val="000000"/>
                </a:solidFill>
              </a:rPr>
              <a:t>su</a:t>
            </a:r>
            <a:r>
              <a:rPr lang="en-GB" sz="1400" dirty="0">
                <a:solidFill>
                  <a:srgbClr val="000000"/>
                </a:solidFill>
              </a:rPr>
              <a:t> </a:t>
            </a:r>
            <a:r>
              <a:rPr lang="en-GB" sz="1400" dirty="0" err="1">
                <a:solidFill>
                  <a:srgbClr val="000000"/>
                </a:solidFill>
              </a:rPr>
              <a:t>aplicación</a:t>
            </a:r>
            <a:r>
              <a:rPr lang="en-GB" sz="1400" dirty="0">
                <a:solidFill>
                  <a:srgbClr val="000000"/>
                </a:solidFill>
              </a:rPr>
              <a:t> </a:t>
            </a:r>
            <a:r>
              <a:rPr lang="en-GB" sz="1400" dirty="0" err="1">
                <a:solidFill>
                  <a:srgbClr val="000000"/>
                </a:solidFill>
              </a:rPr>
              <a:t>clínica</a:t>
            </a:r>
            <a:r>
              <a:rPr lang="en-GB" sz="1400" dirty="0">
                <a:solidFill>
                  <a:srgbClr val="000000"/>
                </a:solidFill>
              </a:rPr>
              <a:t>, </a:t>
            </a:r>
            <a:r>
              <a:rPr lang="en-GB" sz="1400" dirty="0" err="1">
                <a:solidFill>
                  <a:srgbClr val="000000"/>
                </a:solidFill>
              </a:rPr>
              <a:t>así</a:t>
            </a:r>
            <a:r>
              <a:rPr lang="en-GB" sz="1400" dirty="0">
                <a:solidFill>
                  <a:srgbClr val="000000"/>
                </a:solidFill>
              </a:rPr>
              <a:t> </a:t>
            </a:r>
            <a:r>
              <a:rPr lang="en-GB" sz="1400" dirty="0" err="1">
                <a:solidFill>
                  <a:srgbClr val="000000"/>
                </a:solidFill>
              </a:rPr>
              <a:t>como</a:t>
            </a:r>
            <a:r>
              <a:rPr lang="en-GB" sz="1400" dirty="0">
                <a:solidFill>
                  <a:srgbClr val="000000"/>
                </a:solidFill>
              </a:rPr>
              <a:t> </a:t>
            </a:r>
            <a:r>
              <a:rPr lang="en-GB" sz="1400" dirty="0" err="1">
                <a:solidFill>
                  <a:srgbClr val="000000"/>
                </a:solidFill>
              </a:rPr>
              <a:t>su</a:t>
            </a:r>
            <a:r>
              <a:rPr lang="en-GB" sz="1400" dirty="0">
                <a:solidFill>
                  <a:srgbClr val="000000"/>
                </a:solidFill>
              </a:rPr>
              <a:t> </a:t>
            </a:r>
            <a:r>
              <a:rPr lang="en-GB" sz="1400" dirty="0" err="1">
                <a:solidFill>
                  <a:srgbClr val="000000"/>
                </a:solidFill>
              </a:rPr>
              <a:t>reflejo</a:t>
            </a:r>
            <a:r>
              <a:rPr lang="en-GB" sz="1400" dirty="0">
                <a:solidFill>
                  <a:srgbClr val="000000"/>
                </a:solidFill>
              </a:rPr>
              <a:t> </a:t>
            </a:r>
            <a:r>
              <a:rPr lang="en-GB" sz="1400" dirty="0" err="1">
                <a:solidFill>
                  <a:srgbClr val="000000"/>
                </a:solidFill>
              </a:rPr>
              <a:t>en</a:t>
            </a:r>
            <a:r>
              <a:rPr lang="en-GB" sz="1400" dirty="0">
                <a:solidFill>
                  <a:srgbClr val="000000"/>
                </a:solidFill>
              </a:rPr>
              <a:t> la </a:t>
            </a:r>
            <a:r>
              <a:rPr lang="en-GB" sz="1400" dirty="0" err="1">
                <a:solidFill>
                  <a:srgbClr val="000000"/>
                </a:solidFill>
              </a:rPr>
              <a:t>literatura</a:t>
            </a:r>
            <a:r>
              <a:rPr lang="en-GB" sz="1400" dirty="0">
                <a:solidFill>
                  <a:srgbClr val="000000"/>
                </a:solidFill>
              </a:rPr>
              <a:t> </a:t>
            </a:r>
            <a:r>
              <a:rPr lang="en-GB" sz="1400" dirty="0" err="1">
                <a:solidFill>
                  <a:srgbClr val="000000"/>
                </a:solidFill>
              </a:rPr>
              <a:t>empírica</a:t>
            </a:r>
            <a:r>
              <a:rPr lang="en-GB" sz="1400" dirty="0">
                <a:solidFill>
                  <a:srgbClr val="000000"/>
                </a:solidFill>
              </a:rPr>
              <a:t> actual.</a:t>
            </a:r>
          </a:p>
        </p:txBody>
      </p:sp>
      <p:pic>
        <p:nvPicPr>
          <p:cNvPr id="258" name="Shape 258"/>
          <p:cNvPicPr preferRelativeResize="0"/>
          <p:nvPr/>
        </p:nvPicPr>
        <p:blipFill>
          <a:blip r:embed="rId3">
            <a:alphaModFix/>
          </a:blip>
          <a:stretch>
            <a:fillRect/>
          </a:stretch>
        </p:blipFill>
        <p:spPr>
          <a:xfrm>
            <a:off x="5734099" y="3133025"/>
            <a:ext cx="2959875" cy="1666850"/>
          </a:xfrm>
          <a:prstGeom prst="rect">
            <a:avLst/>
          </a:prstGeom>
          <a:noFill/>
          <a:ln>
            <a:noFill/>
          </a:ln>
        </p:spPr>
      </p:pic>
      <p:sp>
        <p:nvSpPr>
          <p:cNvPr id="259" name="Shape 259"/>
          <p:cNvSpPr txBox="1"/>
          <p:nvPr/>
        </p:nvSpPr>
        <p:spPr>
          <a:xfrm>
            <a:off x="5079075" y="4799875"/>
            <a:ext cx="3614700" cy="358500"/>
          </a:xfrm>
          <a:prstGeom prst="rect">
            <a:avLst/>
          </a:prstGeom>
          <a:noFill/>
          <a:ln>
            <a:noFill/>
          </a:ln>
        </p:spPr>
        <p:txBody>
          <a:bodyPr lIns="91425" tIns="91425" rIns="91425" bIns="91425" anchor="ctr" anchorCtr="0">
            <a:noAutofit/>
          </a:bodyPr>
          <a:lstStyle/>
          <a:p>
            <a:pPr lvl="0" algn="r" rtl="0">
              <a:spcBef>
                <a:spcPts val="0"/>
              </a:spcBef>
              <a:buNone/>
            </a:pPr>
            <a:r>
              <a:rPr lang="en-GB" sz="1200"/>
              <a:t>http://www.huffingtonpost.com/jay-scott/a-united-front-during-chi_b_3866905.html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000"/>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000"/>
                                        <p:tgtEl>
                                          <p:spTgt spid="2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Introducción</a:t>
            </a:r>
          </a:p>
        </p:txBody>
      </p:sp>
      <p:sp>
        <p:nvSpPr>
          <p:cNvPr id="265" name="Shape 26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GB">
                <a:solidFill>
                  <a:srgbClr val="000000"/>
                </a:solidFill>
              </a:rPr>
              <a:t>La teoría del apego.</a:t>
            </a:r>
          </a:p>
          <a:p>
            <a:pPr lvl="0">
              <a:spcBef>
                <a:spcPts val="0"/>
              </a:spcBef>
              <a:buNone/>
            </a:pPr>
            <a:r>
              <a:rPr lang="en-GB">
                <a:solidFill>
                  <a:srgbClr val="000000"/>
                </a:solidFill>
              </a:rPr>
              <a:t>Consiste en dos sistemas:</a:t>
            </a:r>
          </a:p>
          <a:p>
            <a:pPr marL="457200" lvl="0" indent="-228600">
              <a:spcBef>
                <a:spcPts val="0"/>
              </a:spcBef>
              <a:buClr>
                <a:srgbClr val="000000"/>
              </a:buClr>
            </a:pPr>
            <a:r>
              <a:rPr lang="en-GB">
                <a:solidFill>
                  <a:srgbClr val="000000"/>
                </a:solidFill>
              </a:rPr>
              <a:t>Sistema de cuido</a:t>
            </a:r>
          </a:p>
          <a:p>
            <a:pPr marL="457200" lvl="0" indent="-228600" rtl="0">
              <a:spcBef>
                <a:spcPts val="0"/>
              </a:spcBef>
              <a:buClr>
                <a:srgbClr val="000000"/>
              </a:buClr>
            </a:pPr>
            <a:r>
              <a:rPr lang="en-GB">
                <a:solidFill>
                  <a:srgbClr val="000000"/>
                </a:solidFill>
              </a:rPr>
              <a:t>Sistema de apego</a:t>
            </a:r>
          </a:p>
          <a:p>
            <a:pPr lvl="0">
              <a:spcBef>
                <a:spcPts val="0"/>
              </a:spcBef>
              <a:buNone/>
            </a:pPr>
            <a:r>
              <a:rPr lang="en-GB">
                <a:solidFill>
                  <a:srgbClr val="000000"/>
                </a:solidFill>
              </a:rPr>
              <a:t>Estos sistemas operan juntos para un ambiente donde se protege al niño.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 </a:t>
            </a:r>
          </a:p>
        </p:txBody>
      </p:sp>
      <p:sp>
        <p:nvSpPr>
          <p:cNvPr id="271" name="Shape 27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330200" rtl="0">
              <a:spcBef>
                <a:spcPts val="0"/>
              </a:spcBef>
              <a:buClr>
                <a:srgbClr val="000000"/>
              </a:buClr>
              <a:buSzPct val="100000"/>
              <a:buFont typeface="Arial" panose="020B0604020202020204" pitchFamily="34" charset="0"/>
              <a:buChar char="•"/>
            </a:pPr>
            <a:r>
              <a:rPr lang="en-GB" sz="1600" dirty="0" err="1">
                <a:solidFill>
                  <a:srgbClr val="000000"/>
                </a:solidFill>
              </a:rPr>
              <a:t>Estudio</a:t>
            </a:r>
            <a:r>
              <a:rPr lang="en-GB" sz="1600" dirty="0">
                <a:solidFill>
                  <a:srgbClr val="000000"/>
                </a:solidFill>
              </a:rPr>
              <a:t> de </a:t>
            </a:r>
            <a:r>
              <a:rPr lang="en-GB" sz="1600" dirty="0" err="1">
                <a:solidFill>
                  <a:srgbClr val="000000"/>
                </a:solidFill>
              </a:rPr>
              <a:t>casos</a:t>
            </a:r>
            <a:r>
              <a:rPr lang="en-GB" sz="1600" dirty="0">
                <a:solidFill>
                  <a:srgbClr val="000000"/>
                </a:solidFill>
              </a:rPr>
              <a:t> </a:t>
            </a:r>
            <a:r>
              <a:rPr lang="en-GB" sz="1600" dirty="0" err="1">
                <a:solidFill>
                  <a:srgbClr val="000000"/>
                </a:solidFill>
              </a:rPr>
              <a:t>clínicos</a:t>
            </a:r>
            <a:r>
              <a:rPr lang="en-GB" sz="1600" dirty="0">
                <a:solidFill>
                  <a:srgbClr val="000000"/>
                </a:solidFill>
              </a:rPr>
              <a:t> </a:t>
            </a:r>
            <a:r>
              <a:rPr lang="en-GB" sz="1600" dirty="0" err="1">
                <a:solidFill>
                  <a:srgbClr val="000000"/>
                </a:solidFill>
              </a:rPr>
              <a:t>mediante</a:t>
            </a:r>
            <a:r>
              <a:rPr lang="en-GB" sz="1600" dirty="0">
                <a:solidFill>
                  <a:srgbClr val="000000"/>
                </a:solidFill>
              </a:rPr>
              <a:t> el </a:t>
            </a:r>
            <a:r>
              <a:rPr lang="en-GB" sz="1600" dirty="0" err="1">
                <a:solidFill>
                  <a:srgbClr val="000000"/>
                </a:solidFill>
              </a:rPr>
              <a:t>uso</a:t>
            </a:r>
            <a:r>
              <a:rPr lang="en-GB" sz="1600" dirty="0">
                <a:solidFill>
                  <a:srgbClr val="000000"/>
                </a:solidFill>
              </a:rPr>
              <a:t> de la </a:t>
            </a:r>
            <a:r>
              <a:rPr lang="en-GB" sz="1600" dirty="0" err="1">
                <a:solidFill>
                  <a:srgbClr val="000000"/>
                </a:solidFill>
              </a:rPr>
              <a:t>teoría</a:t>
            </a:r>
            <a:r>
              <a:rPr lang="en-GB" sz="1600" dirty="0">
                <a:solidFill>
                  <a:srgbClr val="000000"/>
                </a:solidFill>
              </a:rPr>
              <a:t> del </a:t>
            </a:r>
            <a:r>
              <a:rPr lang="en-GB" sz="1600" dirty="0" err="1">
                <a:solidFill>
                  <a:srgbClr val="000000"/>
                </a:solidFill>
              </a:rPr>
              <a:t>apego</a:t>
            </a:r>
            <a:r>
              <a:rPr lang="en-GB" sz="1600" dirty="0">
                <a:solidFill>
                  <a:srgbClr val="000000"/>
                </a:solidFill>
              </a:rPr>
              <a:t>.</a:t>
            </a:r>
          </a:p>
          <a:p>
            <a:pPr lvl="0">
              <a:spcBef>
                <a:spcPts val="0"/>
              </a:spcBef>
              <a:buNone/>
            </a:pPr>
            <a:endParaRPr sz="1600" dirty="0">
              <a:solidFill>
                <a:srgbClr val="000000"/>
              </a:solidFill>
            </a:endParaRPr>
          </a:p>
          <a:p>
            <a:pPr marL="457200" lvl="0" indent="-330200" rtl="0">
              <a:spcBef>
                <a:spcPts val="0"/>
              </a:spcBef>
              <a:buClr>
                <a:srgbClr val="000000"/>
              </a:buClr>
              <a:buSzPct val="100000"/>
              <a:buFont typeface="Arial" panose="020B0604020202020204" pitchFamily="34" charset="0"/>
              <a:buChar char="•"/>
            </a:pPr>
            <a:r>
              <a:rPr lang="en-GB" sz="1600" dirty="0">
                <a:solidFill>
                  <a:srgbClr val="000000"/>
                </a:solidFill>
              </a:rPr>
              <a:t>Una </a:t>
            </a:r>
            <a:r>
              <a:rPr lang="en-GB" sz="1600" dirty="0" err="1">
                <a:solidFill>
                  <a:srgbClr val="000000"/>
                </a:solidFill>
              </a:rPr>
              <a:t>búsqueda</a:t>
            </a:r>
            <a:r>
              <a:rPr lang="en-GB" sz="1600" dirty="0">
                <a:solidFill>
                  <a:srgbClr val="000000"/>
                </a:solidFill>
              </a:rPr>
              <a:t> </a:t>
            </a:r>
            <a:r>
              <a:rPr lang="en-GB" sz="1600" dirty="0" err="1">
                <a:solidFill>
                  <a:srgbClr val="000000"/>
                </a:solidFill>
              </a:rPr>
              <a:t>exhaustiva</a:t>
            </a:r>
            <a:r>
              <a:rPr lang="en-GB" sz="1600" dirty="0">
                <a:solidFill>
                  <a:srgbClr val="000000"/>
                </a:solidFill>
              </a:rPr>
              <a:t> se </a:t>
            </a:r>
            <a:r>
              <a:rPr lang="en-GB" sz="1600" dirty="0" err="1">
                <a:solidFill>
                  <a:srgbClr val="000000"/>
                </a:solidFill>
              </a:rPr>
              <a:t>llevó</a:t>
            </a:r>
            <a:r>
              <a:rPr lang="en-GB" sz="1600" dirty="0">
                <a:solidFill>
                  <a:srgbClr val="000000"/>
                </a:solidFill>
              </a:rPr>
              <a:t> a </a:t>
            </a:r>
            <a:r>
              <a:rPr lang="en-GB" sz="1600" dirty="0" err="1">
                <a:solidFill>
                  <a:srgbClr val="000000"/>
                </a:solidFill>
              </a:rPr>
              <a:t>cabo</a:t>
            </a:r>
            <a:r>
              <a:rPr lang="en-GB" sz="1600" dirty="0">
                <a:solidFill>
                  <a:srgbClr val="000000"/>
                </a:solidFill>
              </a:rPr>
              <a:t> de las </a:t>
            </a:r>
            <a:r>
              <a:rPr lang="en-GB" sz="1600" dirty="0" err="1">
                <a:solidFill>
                  <a:srgbClr val="000000"/>
                </a:solidFill>
              </a:rPr>
              <a:t>literaturas</a:t>
            </a:r>
            <a:r>
              <a:rPr lang="en-GB" sz="1600" dirty="0">
                <a:solidFill>
                  <a:srgbClr val="000000"/>
                </a:solidFill>
              </a:rPr>
              <a:t> </a:t>
            </a:r>
            <a:r>
              <a:rPr lang="en-GB" sz="1600" dirty="0" err="1">
                <a:solidFill>
                  <a:srgbClr val="000000"/>
                </a:solidFill>
              </a:rPr>
              <a:t>pertinentes</a:t>
            </a:r>
            <a:r>
              <a:rPr lang="en-GB" sz="1600" dirty="0">
                <a:solidFill>
                  <a:srgbClr val="000000"/>
                </a:solidFill>
              </a:rPr>
              <a:t>. </a:t>
            </a:r>
            <a:r>
              <a:rPr lang="en-GB" sz="1600" dirty="0" err="1">
                <a:solidFill>
                  <a:srgbClr val="000000"/>
                </a:solidFill>
              </a:rPr>
              <a:t>estos</a:t>
            </a:r>
            <a:r>
              <a:rPr lang="en-GB" sz="1600" dirty="0">
                <a:solidFill>
                  <a:srgbClr val="000000"/>
                </a:solidFill>
              </a:rPr>
              <a:t> </a:t>
            </a:r>
            <a:r>
              <a:rPr lang="en-GB" sz="1600" dirty="0" err="1">
                <a:solidFill>
                  <a:srgbClr val="000000"/>
                </a:solidFill>
              </a:rPr>
              <a:t>incluyeron</a:t>
            </a:r>
            <a:r>
              <a:rPr lang="en-GB" sz="1600" dirty="0">
                <a:solidFill>
                  <a:srgbClr val="000000"/>
                </a:solidFill>
              </a:rPr>
              <a:t> </a:t>
            </a:r>
            <a:r>
              <a:rPr lang="en-GB" sz="1600" dirty="0" err="1">
                <a:solidFill>
                  <a:srgbClr val="000000"/>
                </a:solidFill>
              </a:rPr>
              <a:t>clásicos</a:t>
            </a:r>
            <a:r>
              <a:rPr lang="en-GB" sz="1600" dirty="0">
                <a:solidFill>
                  <a:srgbClr val="000000"/>
                </a:solidFill>
              </a:rPr>
              <a:t>, </a:t>
            </a:r>
            <a:r>
              <a:rPr lang="en-GB" sz="1600" dirty="0" err="1">
                <a:solidFill>
                  <a:srgbClr val="000000"/>
                </a:solidFill>
              </a:rPr>
              <a:t>así</a:t>
            </a:r>
            <a:r>
              <a:rPr lang="en-GB" sz="1600" dirty="0">
                <a:solidFill>
                  <a:srgbClr val="000000"/>
                </a:solidFill>
              </a:rPr>
              <a:t> </a:t>
            </a:r>
            <a:r>
              <a:rPr lang="en-GB" sz="1600" dirty="0" err="1">
                <a:solidFill>
                  <a:srgbClr val="000000"/>
                </a:solidFill>
              </a:rPr>
              <a:t>como</a:t>
            </a:r>
            <a:r>
              <a:rPr lang="en-GB" sz="1600" dirty="0">
                <a:solidFill>
                  <a:srgbClr val="000000"/>
                </a:solidFill>
              </a:rPr>
              <a:t> la </a:t>
            </a:r>
            <a:r>
              <a:rPr lang="en-GB" sz="1600" dirty="0" err="1">
                <a:solidFill>
                  <a:srgbClr val="000000"/>
                </a:solidFill>
              </a:rPr>
              <a:t>investigación</a:t>
            </a:r>
            <a:r>
              <a:rPr lang="en-GB" sz="1600" dirty="0">
                <a:solidFill>
                  <a:srgbClr val="000000"/>
                </a:solidFill>
              </a:rPr>
              <a:t> </a:t>
            </a:r>
            <a:r>
              <a:rPr lang="en-GB" sz="1600" dirty="0" err="1">
                <a:solidFill>
                  <a:srgbClr val="000000"/>
                </a:solidFill>
              </a:rPr>
              <a:t>reciente</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teoría</a:t>
            </a:r>
            <a:r>
              <a:rPr lang="en-GB" sz="1600" dirty="0">
                <a:solidFill>
                  <a:srgbClr val="000000"/>
                </a:solidFill>
              </a:rPr>
              <a:t> del </a:t>
            </a:r>
            <a:r>
              <a:rPr lang="en-GB" sz="1600" dirty="0" err="1">
                <a:solidFill>
                  <a:srgbClr val="000000"/>
                </a:solidFill>
              </a:rPr>
              <a:t>apego</a:t>
            </a:r>
            <a:r>
              <a:rPr lang="en-GB" sz="1600" dirty="0">
                <a:solidFill>
                  <a:srgbClr val="000000"/>
                </a:solidFill>
              </a:rPr>
              <a:t>.</a:t>
            </a:r>
          </a:p>
          <a:p>
            <a:pPr lvl="0">
              <a:spcBef>
                <a:spcPts val="0"/>
              </a:spcBef>
              <a:buNone/>
            </a:pPr>
            <a:endParaRPr sz="1600" dirty="0">
              <a:solidFill>
                <a:srgbClr val="000000"/>
              </a:solidFill>
            </a:endParaRPr>
          </a:p>
          <a:p>
            <a:pPr marL="457200" lvl="0" indent="-330200">
              <a:spcBef>
                <a:spcPts val="0"/>
              </a:spcBef>
              <a:buClr>
                <a:srgbClr val="000000"/>
              </a:buClr>
              <a:buSzPct val="100000"/>
              <a:buFont typeface="Arial" panose="020B0604020202020204" pitchFamily="34" charset="0"/>
              <a:buChar char="•"/>
            </a:pPr>
            <a:r>
              <a:rPr lang="en-GB" sz="1600" dirty="0" err="1">
                <a:solidFill>
                  <a:srgbClr val="000000"/>
                </a:solidFill>
              </a:rPr>
              <a:t>Además</a:t>
            </a:r>
            <a:r>
              <a:rPr lang="en-GB" sz="1600" dirty="0">
                <a:solidFill>
                  <a:srgbClr val="000000"/>
                </a:solidFill>
              </a:rPr>
              <a:t> de lo </a:t>
            </a:r>
            <a:r>
              <a:rPr lang="en-GB" sz="1600" dirty="0" err="1">
                <a:solidFill>
                  <a:srgbClr val="000000"/>
                </a:solidFill>
              </a:rPr>
              <a:t>empírico</a:t>
            </a:r>
            <a:r>
              <a:rPr lang="en-GB" sz="1600" dirty="0">
                <a:solidFill>
                  <a:srgbClr val="000000"/>
                </a:solidFill>
              </a:rPr>
              <a:t>, se </a:t>
            </a:r>
            <a:r>
              <a:rPr lang="en-GB" sz="1600" dirty="0" err="1">
                <a:solidFill>
                  <a:srgbClr val="000000"/>
                </a:solidFill>
              </a:rPr>
              <a:t>buscó</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literatura</a:t>
            </a:r>
            <a:r>
              <a:rPr lang="en-GB" sz="1600" dirty="0">
                <a:solidFill>
                  <a:srgbClr val="000000"/>
                </a:solidFill>
              </a:rPr>
              <a:t> la </a:t>
            </a:r>
            <a:r>
              <a:rPr lang="en-GB" sz="1600" dirty="0" err="1">
                <a:solidFill>
                  <a:srgbClr val="000000"/>
                </a:solidFill>
              </a:rPr>
              <a:t>experiencia</a:t>
            </a:r>
            <a:r>
              <a:rPr lang="en-GB" sz="1600" dirty="0">
                <a:solidFill>
                  <a:srgbClr val="000000"/>
                </a:solidFill>
              </a:rPr>
              <a:t> de </a:t>
            </a:r>
            <a:r>
              <a:rPr lang="en-GB" sz="1600" dirty="0" err="1">
                <a:solidFill>
                  <a:srgbClr val="000000"/>
                </a:solidFill>
              </a:rPr>
              <a:t>los</a:t>
            </a:r>
            <a:r>
              <a:rPr lang="en-GB" sz="1600" dirty="0">
                <a:solidFill>
                  <a:srgbClr val="000000"/>
                </a:solidFill>
              </a:rPr>
              <a:t> padres y de la </a:t>
            </a:r>
            <a:r>
              <a:rPr lang="en-GB" sz="1600" dirty="0" err="1">
                <a:solidFill>
                  <a:srgbClr val="000000"/>
                </a:solidFill>
              </a:rPr>
              <a:t>familia</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los</a:t>
            </a:r>
            <a:r>
              <a:rPr lang="en-GB" sz="1600" dirty="0">
                <a:solidFill>
                  <a:srgbClr val="000000"/>
                </a:solidFill>
              </a:rPr>
              <a:t> </a:t>
            </a:r>
            <a:r>
              <a:rPr lang="en-GB" sz="1600" dirty="0" err="1">
                <a:solidFill>
                  <a:srgbClr val="000000"/>
                </a:solidFill>
              </a:rPr>
              <a:t>cuidados</a:t>
            </a:r>
            <a:r>
              <a:rPr lang="en-GB" sz="1600" dirty="0">
                <a:solidFill>
                  <a:srgbClr val="000000"/>
                </a:solidFill>
              </a:rPr>
              <a:t> </a:t>
            </a:r>
            <a:r>
              <a:rPr lang="en-GB" sz="1600" dirty="0" err="1">
                <a:solidFill>
                  <a:srgbClr val="000000"/>
                </a:solidFill>
              </a:rPr>
              <a:t>paliativos</a:t>
            </a:r>
            <a:r>
              <a:rPr lang="en-GB" sz="1600" dirty="0">
                <a:solidFill>
                  <a:srgbClr val="000000"/>
                </a:solidFill>
              </a:rPr>
              <a:t> </a:t>
            </a:r>
            <a:r>
              <a:rPr lang="en-GB" sz="1600" dirty="0" err="1">
                <a:solidFill>
                  <a:srgbClr val="000000"/>
                </a:solidFill>
              </a:rPr>
              <a:t>pediátricos</a:t>
            </a:r>
            <a:r>
              <a:rPr lang="en-GB" sz="1600"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10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Discusión:</a:t>
            </a:r>
          </a:p>
        </p:txBody>
      </p:sp>
      <p:sp>
        <p:nvSpPr>
          <p:cNvPr id="277" name="Shape 277"/>
          <p:cNvSpPr txBox="1">
            <a:spLocks noGrp="1"/>
          </p:cNvSpPr>
          <p:nvPr>
            <p:ph type="body" idx="1"/>
          </p:nvPr>
        </p:nvSpPr>
        <p:spPr>
          <a:xfrm>
            <a:off x="471900" y="1919075"/>
            <a:ext cx="8222100" cy="3224400"/>
          </a:xfrm>
          <a:prstGeom prst="rect">
            <a:avLst/>
          </a:prstGeom>
        </p:spPr>
        <p:txBody>
          <a:bodyPr lIns="91425" tIns="91425" rIns="91425" bIns="91425" anchor="t" anchorCtr="0">
            <a:noAutofit/>
          </a:bodyPr>
          <a:lstStyle/>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No </a:t>
            </a:r>
            <a:r>
              <a:rPr lang="en-GB" sz="1600" dirty="0" err="1">
                <a:solidFill>
                  <a:srgbClr val="000000"/>
                </a:solidFill>
              </a:rPr>
              <a:t>todas</a:t>
            </a:r>
            <a:r>
              <a:rPr lang="en-GB" sz="1600" dirty="0">
                <a:solidFill>
                  <a:srgbClr val="000000"/>
                </a:solidFill>
              </a:rPr>
              <a:t> las </a:t>
            </a:r>
            <a:r>
              <a:rPr lang="en-GB" sz="1600" dirty="0" err="1">
                <a:solidFill>
                  <a:srgbClr val="000000"/>
                </a:solidFill>
              </a:rPr>
              <a:t>circunstancias</a:t>
            </a:r>
            <a:r>
              <a:rPr lang="en-GB" sz="1600" dirty="0">
                <a:solidFill>
                  <a:srgbClr val="000000"/>
                </a:solidFill>
              </a:rPr>
              <a:t> son </a:t>
            </a:r>
            <a:r>
              <a:rPr lang="en-GB" sz="1600" dirty="0" err="1">
                <a:solidFill>
                  <a:srgbClr val="000000"/>
                </a:solidFill>
              </a:rPr>
              <a:t>iguales</a:t>
            </a:r>
            <a:r>
              <a:rPr lang="en-GB" sz="1600" dirty="0">
                <a:solidFill>
                  <a:srgbClr val="000000"/>
                </a:solidFill>
              </a:rPr>
              <a:t>.</a:t>
            </a:r>
          </a:p>
          <a:p>
            <a:pPr marL="457200" lvl="0" indent="-330200">
              <a:spcBef>
                <a:spcPts val="0"/>
              </a:spcBef>
              <a:buClr>
                <a:srgbClr val="000000"/>
              </a:buClr>
              <a:buSzPct val="100000"/>
              <a:buFont typeface="Arial" panose="020B0604020202020204" pitchFamily="34" charset="0"/>
              <a:buChar char="•"/>
            </a:pPr>
            <a:r>
              <a:rPr lang="en-GB" sz="1600" dirty="0" err="1">
                <a:solidFill>
                  <a:srgbClr val="000000"/>
                </a:solidFill>
              </a:rPr>
              <a:t>En</a:t>
            </a:r>
            <a:r>
              <a:rPr lang="en-GB" sz="1600" dirty="0">
                <a:solidFill>
                  <a:srgbClr val="000000"/>
                </a:solidFill>
              </a:rPr>
              <a:t> la </a:t>
            </a:r>
            <a:r>
              <a:rPr lang="en-GB" sz="1600" dirty="0" err="1">
                <a:solidFill>
                  <a:srgbClr val="000000"/>
                </a:solidFill>
              </a:rPr>
              <a:t>mayoría</a:t>
            </a:r>
            <a:r>
              <a:rPr lang="en-GB" sz="1600" dirty="0">
                <a:solidFill>
                  <a:srgbClr val="000000"/>
                </a:solidFill>
              </a:rPr>
              <a:t> de </a:t>
            </a:r>
            <a:r>
              <a:rPr lang="en-GB" sz="1600" dirty="0" err="1">
                <a:solidFill>
                  <a:srgbClr val="000000"/>
                </a:solidFill>
              </a:rPr>
              <a:t>los</a:t>
            </a:r>
            <a:r>
              <a:rPr lang="en-GB" sz="1600" dirty="0">
                <a:solidFill>
                  <a:srgbClr val="000000"/>
                </a:solidFill>
              </a:rPr>
              <a:t> </a:t>
            </a:r>
            <a:r>
              <a:rPr lang="en-GB" sz="1600" dirty="0" err="1">
                <a:solidFill>
                  <a:srgbClr val="000000"/>
                </a:solidFill>
              </a:rPr>
              <a:t>casos</a:t>
            </a:r>
            <a:r>
              <a:rPr lang="en-GB" sz="1600" dirty="0">
                <a:solidFill>
                  <a:srgbClr val="000000"/>
                </a:solidFill>
              </a:rPr>
              <a:t> </a:t>
            </a:r>
            <a:r>
              <a:rPr lang="en-GB" sz="1600" dirty="0" err="1">
                <a:solidFill>
                  <a:srgbClr val="000000"/>
                </a:solidFill>
              </a:rPr>
              <a:t>clínicos</a:t>
            </a:r>
            <a:r>
              <a:rPr lang="en-GB" sz="1600" dirty="0">
                <a:solidFill>
                  <a:srgbClr val="000000"/>
                </a:solidFill>
              </a:rPr>
              <a:t> </a:t>
            </a:r>
            <a:r>
              <a:rPr lang="en-GB" sz="1600" dirty="0" err="1">
                <a:solidFill>
                  <a:srgbClr val="000000"/>
                </a:solidFill>
              </a:rPr>
              <a:t>los</a:t>
            </a:r>
            <a:r>
              <a:rPr lang="en-GB" sz="1600" dirty="0">
                <a:solidFill>
                  <a:srgbClr val="000000"/>
                </a:solidFill>
              </a:rPr>
              <a:t> padres </a:t>
            </a:r>
            <a:r>
              <a:rPr lang="en-GB" sz="1600" dirty="0" err="1">
                <a:solidFill>
                  <a:srgbClr val="000000"/>
                </a:solidFill>
              </a:rPr>
              <a:t>entran</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algún</a:t>
            </a:r>
            <a:r>
              <a:rPr lang="en-GB" sz="1600" dirty="0">
                <a:solidFill>
                  <a:srgbClr val="000000"/>
                </a:solidFill>
              </a:rPr>
              <a:t> </a:t>
            </a:r>
            <a:r>
              <a:rPr lang="en-GB" sz="1600" dirty="0" err="1">
                <a:solidFill>
                  <a:srgbClr val="000000"/>
                </a:solidFill>
              </a:rPr>
              <a:t>tipo</a:t>
            </a:r>
            <a:r>
              <a:rPr lang="en-GB" sz="1600" dirty="0">
                <a:solidFill>
                  <a:srgbClr val="000000"/>
                </a:solidFill>
              </a:rPr>
              <a:t> de crisis, o </a:t>
            </a:r>
            <a:r>
              <a:rPr lang="en-GB" sz="1600" dirty="0" err="1">
                <a:solidFill>
                  <a:srgbClr val="000000"/>
                </a:solidFill>
              </a:rPr>
              <a:t>desarrollan</a:t>
            </a:r>
            <a:r>
              <a:rPr lang="en-GB" sz="1600" dirty="0">
                <a:solidFill>
                  <a:srgbClr val="000000"/>
                </a:solidFill>
              </a:rPr>
              <a:t> </a:t>
            </a:r>
            <a:r>
              <a:rPr lang="en-GB" sz="1600" dirty="0" err="1">
                <a:solidFill>
                  <a:srgbClr val="000000"/>
                </a:solidFill>
              </a:rPr>
              <a:t>algún</a:t>
            </a:r>
            <a:r>
              <a:rPr lang="en-GB" sz="1600" dirty="0">
                <a:solidFill>
                  <a:srgbClr val="000000"/>
                </a:solidFill>
              </a:rPr>
              <a:t> </a:t>
            </a:r>
            <a:r>
              <a:rPr lang="en-GB" sz="1600" dirty="0" err="1">
                <a:solidFill>
                  <a:srgbClr val="000000"/>
                </a:solidFill>
              </a:rPr>
              <a:t>desorden</a:t>
            </a:r>
            <a:r>
              <a:rPr lang="en-GB" sz="1600" dirty="0">
                <a:solidFill>
                  <a:srgbClr val="000000"/>
                </a:solidFill>
              </a:rPr>
              <a:t>.</a:t>
            </a:r>
          </a:p>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La </a:t>
            </a:r>
            <a:r>
              <a:rPr lang="en-GB" sz="1600" dirty="0" err="1">
                <a:solidFill>
                  <a:srgbClr val="000000"/>
                </a:solidFill>
              </a:rPr>
              <a:t>desestabilización</a:t>
            </a:r>
            <a:r>
              <a:rPr lang="en-GB" sz="1600" dirty="0">
                <a:solidFill>
                  <a:srgbClr val="000000"/>
                </a:solidFill>
              </a:rPr>
              <a:t> del </a:t>
            </a:r>
            <a:r>
              <a:rPr lang="en-GB" sz="1600" dirty="0" err="1">
                <a:solidFill>
                  <a:srgbClr val="000000"/>
                </a:solidFill>
              </a:rPr>
              <a:t>ambiente</a:t>
            </a:r>
            <a:r>
              <a:rPr lang="en-GB" sz="1600" dirty="0">
                <a:solidFill>
                  <a:srgbClr val="000000"/>
                </a:solidFill>
              </a:rPr>
              <a:t> social </a:t>
            </a:r>
            <a:r>
              <a:rPr lang="en-GB" sz="1600" dirty="0" err="1">
                <a:solidFill>
                  <a:srgbClr val="000000"/>
                </a:solidFill>
              </a:rPr>
              <a:t>donde</a:t>
            </a:r>
            <a:r>
              <a:rPr lang="en-GB" sz="1600" dirty="0">
                <a:solidFill>
                  <a:srgbClr val="000000"/>
                </a:solidFill>
              </a:rPr>
              <a:t> se </a:t>
            </a:r>
            <a:r>
              <a:rPr lang="en-GB" sz="1600" dirty="0" err="1">
                <a:solidFill>
                  <a:srgbClr val="000000"/>
                </a:solidFill>
              </a:rPr>
              <a:t>encuentra</a:t>
            </a:r>
            <a:r>
              <a:rPr lang="en-GB" sz="1600" dirty="0">
                <a:solidFill>
                  <a:srgbClr val="000000"/>
                </a:solidFill>
              </a:rPr>
              <a:t> el </a:t>
            </a:r>
            <a:r>
              <a:rPr lang="en-GB" sz="1600" dirty="0" err="1">
                <a:solidFill>
                  <a:srgbClr val="000000"/>
                </a:solidFill>
              </a:rPr>
              <a:t>niño</a:t>
            </a:r>
            <a:r>
              <a:rPr lang="en-GB" sz="1600" dirty="0">
                <a:solidFill>
                  <a:srgbClr val="000000"/>
                </a:solidFill>
              </a:rPr>
              <a:t> </a:t>
            </a:r>
            <a:r>
              <a:rPr lang="en-GB" sz="1600" dirty="0" err="1">
                <a:solidFill>
                  <a:srgbClr val="000000"/>
                </a:solidFill>
              </a:rPr>
              <a:t>puede</a:t>
            </a:r>
            <a:r>
              <a:rPr lang="en-GB" sz="1600" dirty="0">
                <a:solidFill>
                  <a:srgbClr val="000000"/>
                </a:solidFill>
              </a:rPr>
              <a:t> </a:t>
            </a:r>
            <a:r>
              <a:rPr lang="en-GB" sz="1600" dirty="0" err="1">
                <a:solidFill>
                  <a:srgbClr val="000000"/>
                </a:solidFill>
              </a:rPr>
              <a:t>tener</a:t>
            </a:r>
            <a:r>
              <a:rPr lang="en-GB" sz="1600" dirty="0">
                <a:solidFill>
                  <a:srgbClr val="000000"/>
                </a:solidFill>
              </a:rPr>
              <a:t> </a:t>
            </a:r>
            <a:r>
              <a:rPr lang="en-GB" sz="1600" dirty="0" err="1">
                <a:solidFill>
                  <a:srgbClr val="000000"/>
                </a:solidFill>
              </a:rPr>
              <a:t>efectos</a:t>
            </a:r>
            <a:r>
              <a:rPr lang="en-GB" sz="1600" dirty="0">
                <a:solidFill>
                  <a:srgbClr val="000000"/>
                </a:solidFill>
              </a:rPr>
              <a:t> </a:t>
            </a:r>
            <a:r>
              <a:rPr lang="en-GB" sz="1600" dirty="0" err="1">
                <a:solidFill>
                  <a:srgbClr val="000000"/>
                </a:solidFill>
              </a:rPr>
              <a:t>negativos</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su</a:t>
            </a:r>
            <a:r>
              <a:rPr lang="en-GB" sz="1600" dirty="0">
                <a:solidFill>
                  <a:srgbClr val="000000"/>
                </a:solidFill>
              </a:rPr>
              <a:t> </a:t>
            </a:r>
            <a:r>
              <a:rPr lang="en-GB" sz="1600" dirty="0" err="1">
                <a:solidFill>
                  <a:srgbClr val="000000"/>
                </a:solidFill>
              </a:rPr>
              <a:t>salud</a:t>
            </a:r>
            <a:r>
              <a:rPr lang="en-GB" sz="1600" dirty="0">
                <a:solidFill>
                  <a:srgbClr val="000000"/>
                </a:solidFill>
              </a:rPr>
              <a:t>. </a:t>
            </a:r>
            <a:r>
              <a:rPr lang="en-GB" sz="1600" dirty="0" err="1">
                <a:solidFill>
                  <a:srgbClr val="000000"/>
                </a:solidFill>
              </a:rPr>
              <a:t>Aumentando</a:t>
            </a:r>
            <a:r>
              <a:rPr lang="en-GB" sz="1600" dirty="0">
                <a:solidFill>
                  <a:srgbClr val="000000"/>
                </a:solidFill>
              </a:rPr>
              <a:t> el </a:t>
            </a:r>
            <a:r>
              <a:rPr lang="en-GB" sz="1600" dirty="0" err="1">
                <a:solidFill>
                  <a:srgbClr val="000000"/>
                </a:solidFill>
              </a:rPr>
              <a:t>comportamiento</a:t>
            </a:r>
            <a:r>
              <a:rPr lang="en-GB" sz="1600" dirty="0">
                <a:solidFill>
                  <a:srgbClr val="000000"/>
                </a:solidFill>
              </a:rPr>
              <a:t> </a:t>
            </a:r>
            <a:r>
              <a:rPr lang="en-GB" sz="1600" dirty="0" err="1">
                <a:solidFill>
                  <a:srgbClr val="000000"/>
                </a:solidFill>
              </a:rPr>
              <a:t>depresivo</a:t>
            </a:r>
            <a:r>
              <a:rPr lang="en-GB" sz="1600" dirty="0">
                <a:solidFill>
                  <a:srgbClr val="000000"/>
                </a:solidFill>
              </a:rPr>
              <a:t> e </a:t>
            </a:r>
            <a:r>
              <a:rPr lang="en-GB" sz="1600" dirty="0" err="1">
                <a:solidFill>
                  <a:srgbClr val="000000"/>
                </a:solidFill>
              </a:rPr>
              <a:t>incluso</a:t>
            </a:r>
            <a:r>
              <a:rPr lang="en-GB" sz="1600" dirty="0">
                <a:solidFill>
                  <a:srgbClr val="000000"/>
                </a:solidFill>
              </a:rPr>
              <a:t> </a:t>
            </a:r>
            <a:r>
              <a:rPr lang="en-GB" sz="1600" dirty="0" err="1">
                <a:solidFill>
                  <a:srgbClr val="000000"/>
                </a:solidFill>
              </a:rPr>
              <a:t>agresivo</a:t>
            </a:r>
            <a:r>
              <a:rPr lang="en-GB" sz="1600" dirty="0">
                <a:solidFill>
                  <a:srgbClr val="000000"/>
                </a:solidFill>
              </a:rPr>
              <a:t>.</a:t>
            </a:r>
          </a:p>
          <a:p>
            <a:pPr marL="457200" lvl="0" indent="-330200">
              <a:spcBef>
                <a:spcPts val="0"/>
              </a:spcBef>
              <a:buClr>
                <a:srgbClr val="000000"/>
              </a:buClr>
              <a:buSzPct val="100000"/>
              <a:buFont typeface="Arial" panose="020B0604020202020204" pitchFamily="34" charset="0"/>
              <a:buChar char="•"/>
            </a:pPr>
            <a:r>
              <a:rPr lang="en-GB" sz="1600" dirty="0" err="1">
                <a:solidFill>
                  <a:srgbClr val="000000"/>
                </a:solidFill>
              </a:rPr>
              <a:t>Recae</a:t>
            </a:r>
            <a:r>
              <a:rPr lang="en-GB" sz="1600" dirty="0">
                <a:solidFill>
                  <a:srgbClr val="000000"/>
                </a:solidFill>
              </a:rPr>
              <a:t> </a:t>
            </a:r>
            <a:r>
              <a:rPr lang="en-GB" sz="1600" dirty="0" err="1">
                <a:solidFill>
                  <a:srgbClr val="000000"/>
                </a:solidFill>
              </a:rPr>
              <a:t>sobre</a:t>
            </a:r>
            <a:r>
              <a:rPr lang="en-GB" sz="1600" dirty="0">
                <a:solidFill>
                  <a:srgbClr val="000000"/>
                </a:solidFill>
              </a:rPr>
              <a:t> </a:t>
            </a:r>
            <a:r>
              <a:rPr lang="en-GB" sz="1600" dirty="0" err="1">
                <a:solidFill>
                  <a:srgbClr val="000000"/>
                </a:solidFill>
              </a:rPr>
              <a:t>los</a:t>
            </a:r>
            <a:r>
              <a:rPr lang="en-GB" sz="1600" dirty="0">
                <a:solidFill>
                  <a:srgbClr val="000000"/>
                </a:solidFill>
              </a:rPr>
              <a:t> </a:t>
            </a:r>
            <a:r>
              <a:rPr lang="en-GB" sz="1600" dirty="0" err="1">
                <a:solidFill>
                  <a:srgbClr val="000000"/>
                </a:solidFill>
              </a:rPr>
              <a:t>profesionales</a:t>
            </a:r>
            <a:r>
              <a:rPr lang="en-GB" sz="1600" dirty="0">
                <a:solidFill>
                  <a:srgbClr val="000000"/>
                </a:solidFill>
              </a:rPr>
              <a:t> de la </a:t>
            </a:r>
            <a:r>
              <a:rPr lang="en-GB" sz="1600" dirty="0" err="1">
                <a:solidFill>
                  <a:srgbClr val="000000"/>
                </a:solidFill>
              </a:rPr>
              <a:t>medicina</a:t>
            </a:r>
            <a:r>
              <a:rPr lang="en-GB" sz="1600" dirty="0">
                <a:solidFill>
                  <a:srgbClr val="000000"/>
                </a:solidFill>
              </a:rPr>
              <a:t> </a:t>
            </a:r>
            <a:r>
              <a:rPr lang="en-GB" sz="1600" dirty="0" err="1">
                <a:solidFill>
                  <a:srgbClr val="000000"/>
                </a:solidFill>
              </a:rPr>
              <a:t>paliativa</a:t>
            </a:r>
            <a:r>
              <a:rPr lang="en-GB" sz="1600" dirty="0">
                <a:solidFill>
                  <a:srgbClr val="000000"/>
                </a:solidFill>
              </a:rPr>
              <a:t> la </a:t>
            </a:r>
            <a:r>
              <a:rPr lang="en-GB" sz="1600" dirty="0" err="1">
                <a:solidFill>
                  <a:srgbClr val="000000"/>
                </a:solidFill>
              </a:rPr>
              <a:t>responsabilidad</a:t>
            </a:r>
            <a:r>
              <a:rPr lang="en-GB" sz="1600" dirty="0">
                <a:solidFill>
                  <a:srgbClr val="000000"/>
                </a:solidFill>
              </a:rPr>
              <a:t> de </a:t>
            </a:r>
            <a:r>
              <a:rPr lang="en-GB" sz="1600" dirty="0" err="1">
                <a:solidFill>
                  <a:srgbClr val="000000"/>
                </a:solidFill>
              </a:rPr>
              <a:t>ser</a:t>
            </a:r>
            <a:r>
              <a:rPr lang="en-GB" sz="1600" dirty="0">
                <a:solidFill>
                  <a:srgbClr val="000000"/>
                </a:solidFill>
              </a:rPr>
              <a:t> un </a:t>
            </a:r>
            <a:r>
              <a:rPr lang="en-GB" sz="1600" dirty="0" err="1">
                <a:solidFill>
                  <a:srgbClr val="000000"/>
                </a:solidFill>
              </a:rPr>
              <a:t>ancla</a:t>
            </a:r>
            <a:r>
              <a:rPr lang="en-GB" sz="1600" dirty="0">
                <a:solidFill>
                  <a:srgbClr val="000000"/>
                </a:solidFill>
              </a:rPr>
              <a:t>. </a:t>
            </a:r>
          </a:p>
          <a:p>
            <a:pPr lvl="0">
              <a:spcBef>
                <a:spcPts val="0"/>
              </a:spcBef>
              <a:buNone/>
            </a:pPr>
            <a:endParaRP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 calcmode="lin" valueType="num">
                                      <p:cBhvr additive="base">
                                        <p:cTn id="7" dur="1000"/>
                                        <p:tgtEl>
                                          <p:spTgt spid="2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 calcmode="lin" valueType="num">
                                      <p:cBhvr additive="base">
                                        <p:cTn id="12" dur="1000"/>
                                        <p:tgtEl>
                                          <p:spTgt spid="2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 calcmode="lin" valueType="num">
                                      <p:cBhvr additive="base">
                                        <p:cTn id="17" dur="1000"/>
                                        <p:tgtEl>
                                          <p:spTgt spid="2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 calcmode="lin" valueType="num">
                                      <p:cBhvr additive="base">
                                        <p:cTn id="22" dur="1000"/>
                                        <p:tgtEl>
                                          <p:spTgt spid="27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Conclusiones</a:t>
            </a:r>
          </a:p>
        </p:txBody>
      </p:sp>
      <p:sp>
        <p:nvSpPr>
          <p:cNvPr id="283" name="Shape 28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Se </a:t>
            </a:r>
            <a:r>
              <a:rPr lang="en-GB" sz="1600" dirty="0" err="1">
                <a:solidFill>
                  <a:srgbClr val="000000"/>
                </a:solidFill>
              </a:rPr>
              <a:t>comprobó</a:t>
            </a:r>
            <a:r>
              <a:rPr lang="en-GB" sz="1600" dirty="0">
                <a:solidFill>
                  <a:srgbClr val="000000"/>
                </a:solidFill>
              </a:rPr>
              <a:t> </a:t>
            </a:r>
            <a:r>
              <a:rPr lang="en-GB" sz="1600" dirty="0" err="1">
                <a:solidFill>
                  <a:srgbClr val="000000"/>
                </a:solidFill>
              </a:rPr>
              <a:t>en</a:t>
            </a:r>
            <a:r>
              <a:rPr lang="en-GB" sz="1600" dirty="0">
                <a:solidFill>
                  <a:srgbClr val="000000"/>
                </a:solidFill>
              </a:rPr>
              <a:t> el </a:t>
            </a:r>
            <a:r>
              <a:rPr lang="en-GB" sz="1600" dirty="0" err="1">
                <a:solidFill>
                  <a:srgbClr val="000000"/>
                </a:solidFill>
              </a:rPr>
              <a:t>estudio</a:t>
            </a:r>
            <a:r>
              <a:rPr lang="en-GB" sz="1600" dirty="0">
                <a:solidFill>
                  <a:srgbClr val="000000"/>
                </a:solidFill>
              </a:rPr>
              <a:t> que </a:t>
            </a:r>
            <a:r>
              <a:rPr lang="en-GB" sz="1600" dirty="0" err="1">
                <a:solidFill>
                  <a:srgbClr val="000000"/>
                </a:solidFill>
              </a:rPr>
              <a:t>en</a:t>
            </a:r>
            <a:r>
              <a:rPr lang="en-GB" sz="1600" dirty="0">
                <a:solidFill>
                  <a:srgbClr val="000000"/>
                </a:solidFill>
              </a:rPr>
              <a:t> </a:t>
            </a:r>
            <a:r>
              <a:rPr lang="en-GB" sz="1600" dirty="0" err="1">
                <a:solidFill>
                  <a:srgbClr val="000000"/>
                </a:solidFill>
              </a:rPr>
              <a:t>familias</a:t>
            </a:r>
            <a:r>
              <a:rPr lang="en-GB" sz="1600" dirty="0">
                <a:solidFill>
                  <a:srgbClr val="000000"/>
                </a:solidFill>
              </a:rPr>
              <a:t> </a:t>
            </a:r>
            <a:r>
              <a:rPr lang="en-GB" sz="1600" dirty="0" err="1">
                <a:solidFill>
                  <a:srgbClr val="000000"/>
                </a:solidFill>
              </a:rPr>
              <a:t>donde</a:t>
            </a:r>
            <a:r>
              <a:rPr lang="en-GB" sz="1600" dirty="0">
                <a:solidFill>
                  <a:srgbClr val="000000"/>
                </a:solidFill>
              </a:rPr>
              <a:t> el </a:t>
            </a:r>
            <a:r>
              <a:rPr lang="en-GB" sz="1600" dirty="0" err="1">
                <a:solidFill>
                  <a:srgbClr val="000000"/>
                </a:solidFill>
              </a:rPr>
              <a:t>proveedor</a:t>
            </a:r>
            <a:r>
              <a:rPr lang="en-GB" sz="1600" dirty="0">
                <a:solidFill>
                  <a:srgbClr val="000000"/>
                </a:solidFill>
              </a:rPr>
              <a:t> de </a:t>
            </a:r>
            <a:r>
              <a:rPr lang="en-GB" sz="1600" dirty="0" err="1">
                <a:solidFill>
                  <a:srgbClr val="000000"/>
                </a:solidFill>
              </a:rPr>
              <a:t>salud</a:t>
            </a:r>
            <a:r>
              <a:rPr lang="en-GB" sz="1600" dirty="0">
                <a:solidFill>
                  <a:srgbClr val="000000"/>
                </a:solidFill>
              </a:rPr>
              <a:t> no </a:t>
            </a:r>
            <a:r>
              <a:rPr lang="en-GB" sz="1600" dirty="0" err="1">
                <a:solidFill>
                  <a:srgbClr val="000000"/>
                </a:solidFill>
              </a:rPr>
              <a:t>proveyó</a:t>
            </a:r>
            <a:r>
              <a:rPr lang="en-GB" sz="1600" dirty="0">
                <a:solidFill>
                  <a:srgbClr val="000000"/>
                </a:solidFill>
              </a:rPr>
              <a:t> </a:t>
            </a:r>
            <a:r>
              <a:rPr lang="en-GB" sz="1600" dirty="0" err="1">
                <a:solidFill>
                  <a:srgbClr val="000000"/>
                </a:solidFill>
              </a:rPr>
              <a:t>información</a:t>
            </a:r>
            <a:r>
              <a:rPr lang="en-GB" sz="1600" dirty="0">
                <a:solidFill>
                  <a:srgbClr val="000000"/>
                </a:solidFill>
              </a:rPr>
              <a:t> </a:t>
            </a:r>
            <a:r>
              <a:rPr lang="en-GB" sz="1600" dirty="0" err="1">
                <a:solidFill>
                  <a:srgbClr val="000000"/>
                </a:solidFill>
              </a:rPr>
              <a:t>suficiente</a:t>
            </a:r>
            <a:r>
              <a:rPr lang="en-GB" sz="1600" dirty="0">
                <a:solidFill>
                  <a:srgbClr val="000000"/>
                </a:solidFill>
              </a:rPr>
              <a:t> o </a:t>
            </a:r>
            <a:r>
              <a:rPr lang="en-GB" sz="1600" dirty="0" err="1">
                <a:solidFill>
                  <a:srgbClr val="000000"/>
                </a:solidFill>
              </a:rPr>
              <a:t>tomó</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cuenta</a:t>
            </a:r>
            <a:r>
              <a:rPr lang="en-GB" sz="1600" dirty="0">
                <a:solidFill>
                  <a:srgbClr val="000000"/>
                </a:solidFill>
              </a:rPr>
              <a:t> a </a:t>
            </a:r>
            <a:r>
              <a:rPr lang="en-GB" sz="1600" dirty="0" err="1">
                <a:solidFill>
                  <a:srgbClr val="000000"/>
                </a:solidFill>
              </a:rPr>
              <a:t>los</a:t>
            </a:r>
            <a:r>
              <a:rPr lang="en-GB" sz="1600" dirty="0">
                <a:solidFill>
                  <a:srgbClr val="000000"/>
                </a:solidFill>
              </a:rPr>
              <a:t> padres, el </a:t>
            </a:r>
            <a:r>
              <a:rPr lang="en-GB" sz="1600" dirty="0" err="1">
                <a:solidFill>
                  <a:srgbClr val="000000"/>
                </a:solidFill>
              </a:rPr>
              <a:t>ambiente</a:t>
            </a:r>
            <a:r>
              <a:rPr lang="en-GB" sz="1600" dirty="0">
                <a:solidFill>
                  <a:srgbClr val="000000"/>
                </a:solidFill>
              </a:rPr>
              <a:t> familiar </a:t>
            </a:r>
            <a:r>
              <a:rPr lang="en-GB" sz="1600" dirty="0" err="1">
                <a:solidFill>
                  <a:srgbClr val="000000"/>
                </a:solidFill>
              </a:rPr>
              <a:t>deterioró</a:t>
            </a:r>
            <a:r>
              <a:rPr lang="en-GB" sz="1600" dirty="0">
                <a:solidFill>
                  <a:srgbClr val="000000"/>
                </a:solidFill>
              </a:rPr>
              <a:t> </a:t>
            </a:r>
            <a:r>
              <a:rPr lang="en-GB" sz="1600" dirty="0" err="1">
                <a:solidFill>
                  <a:srgbClr val="000000"/>
                </a:solidFill>
              </a:rPr>
              <a:t>considerablemente</a:t>
            </a:r>
            <a:r>
              <a:rPr lang="en-GB" sz="1600" dirty="0">
                <a:solidFill>
                  <a:srgbClr val="000000"/>
                </a:solidFill>
              </a:rPr>
              <a:t>.</a:t>
            </a:r>
          </a:p>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Un </a:t>
            </a:r>
            <a:r>
              <a:rPr lang="en-GB" sz="1600" dirty="0" err="1">
                <a:solidFill>
                  <a:srgbClr val="000000"/>
                </a:solidFill>
              </a:rPr>
              <a:t>ambiente</a:t>
            </a:r>
            <a:r>
              <a:rPr lang="en-GB" sz="1600" dirty="0">
                <a:solidFill>
                  <a:srgbClr val="000000"/>
                </a:solidFill>
              </a:rPr>
              <a:t> familiar </a:t>
            </a:r>
            <a:r>
              <a:rPr lang="en-GB" sz="1600" dirty="0" err="1">
                <a:solidFill>
                  <a:srgbClr val="000000"/>
                </a:solidFill>
              </a:rPr>
              <a:t>saludable</a:t>
            </a:r>
            <a:r>
              <a:rPr lang="en-GB" sz="1600" dirty="0">
                <a:solidFill>
                  <a:srgbClr val="000000"/>
                </a:solidFill>
              </a:rPr>
              <a:t> </a:t>
            </a:r>
            <a:r>
              <a:rPr lang="en-GB" sz="1600" dirty="0" err="1">
                <a:solidFill>
                  <a:srgbClr val="000000"/>
                </a:solidFill>
              </a:rPr>
              <a:t>es</a:t>
            </a:r>
            <a:r>
              <a:rPr lang="en-GB" sz="1600" dirty="0">
                <a:solidFill>
                  <a:srgbClr val="000000"/>
                </a:solidFill>
              </a:rPr>
              <a:t> </a:t>
            </a:r>
            <a:r>
              <a:rPr lang="en-GB" sz="1600" dirty="0" err="1">
                <a:solidFill>
                  <a:srgbClr val="000000"/>
                </a:solidFill>
              </a:rPr>
              <a:t>necesario</a:t>
            </a:r>
            <a:r>
              <a:rPr lang="en-GB" sz="1600" dirty="0">
                <a:solidFill>
                  <a:srgbClr val="000000"/>
                </a:solidFill>
              </a:rPr>
              <a:t> para </a:t>
            </a:r>
            <a:r>
              <a:rPr lang="en-GB" sz="1600" dirty="0" err="1">
                <a:solidFill>
                  <a:srgbClr val="000000"/>
                </a:solidFill>
              </a:rPr>
              <a:t>disminuir</a:t>
            </a:r>
            <a:r>
              <a:rPr lang="en-GB" sz="1600" dirty="0">
                <a:solidFill>
                  <a:srgbClr val="000000"/>
                </a:solidFill>
              </a:rPr>
              <a:t> el </a:t>
            </a:r>
            <a:r>
              <a:rPr lang="en-GB" sz="1600" dirty="0" err="1">
                <a:solidFill>
                  <a:srgbClr val="000000"/>
                </a:solidFill>
              </a:rPr>
              <a:t>comportamiento</a:t>
            </a:r>
            <a:r>
              <a:rPr lang="en-GB" sz="1600" dirty="0">
                <a:solidFill>
                  <a:srgbClr val="000000"/>
                </a:solidFill>
              </a:rPr>
              <a:t> </a:t>
            </a:r>
            <a:r>
              <a:rPr lang="en-GB" sz="1600" dirty="0" err="1">
                <a:solidFill>
                  <a:srgbClr val="000000"/>
                </a:solidFill>
              </a:rPr>
              <a:t>depresivo</a:t>
            </a:r>
            <a:r>
              <a:rPr lang="en-GB" sz="1600" dirty="0">
                <a:solidFill>
                  <a:srgbClr val="000000"/>
                </a:solidFill>
              </a:rPr>
              <a:t> y </a:t>
            </a:r>
            <a:r>
              <a:rPr lang="en-GB" sz="1600" dirty="0" err="1">
                <a:solidFill>
                  <a:srgbClr val="000000"/>
                </a:solidFill>
              </a:rPr>
              <a:t>otros</a:t>
            </a:r>
            <a:r>
              <a:rPr lang="en-GB" sz="1600" dirty="0">
                <a:solidFill>
                  <a:srgbClr val="000000"/>
                </a:solidFill>
              </a:rPr>
              <a:t> </a:t>
            </a:r>
            <a:r>
              <a:rPr lang="en-GB" sz="1600" dirty="0" err="1">
                <a:solidFill>
                  <a:srgbClr val="000000"/>
                </a:solidFill>
              </a:rPr>
              <a:t>desórdenes</a:t>
            </a:r>
            <a:r>
              <a:rPr lang="en-GB" sz="1600" dirty="0">
                <a:solidFill>
                  <a:srgbClr val="000000"/>
                </a:solidFill>
              </a:rPr>
              <a:t> que </a:t>
            </a:r>
            <a:r>
              <a:rPr lang="en-GB" sz="1600" dirty="0" err="1">
                <a:solidFill>
                  <a:srgbClr val="000000"/>
                </a:solidFill>
              </a:rPr>
              <a:t>pueden</a:t>
            </a:r>
            <a:r>
              <a:rPr lang="en-GB" sz="1600" dirty="0">
                <a:solidFill>
                  <a:srgbClr val="000000"/>
                </a:solidFill>
              </a:rPr>
              <a:t> </a:t>
            </a:r>
            <a:r>
              <a:rPr lang="en-GB" sz="1600" dirty="0" err="1">
                <a:solidFill>
                  <a:srgbClr val="000000"/>
                </a:solidFill>
              </a:rPr>
              <a:t>ocasionar</a:t>
            </a:r>
            <a:r>
              <a:rPr lang="en-GB" sz="1600" dirty="0">
                <a:solidFill>
                  <a:srgbClr val="000000"/>
                </a:solidFill>
              </a:rPr>
              <a:t> </a:t>
            </a:r>
            <a:r>
              <a:rPr lang="en-GB" sz="1600" dirty="0" err="1">
                <a:solidFill>
                  <a:srgbClr val="000000"/>
                </a:solidFill>
              </a:rPr>
              <a:t>comportamientos</a:t>
            </a:r>
            <a:r>
              <a:rPr lang="en-GB" sz="1600" dirty="0">
                <a:solidFill>
                  <a:srgbClr val="000000"/>
                </a:solidFill>
              </a:rPr>
              <a:t> </a:t>
            </a:r>
            <a:r>
              <a:rPr lang="en-GB" sz="1600" dirty="0" err="1">
                <a:solidFill>
                  <a:srgbClr val="000000"/>
                </a:solidFill>
              </a:rPr>
              <a:t>parentales</a:t>
            </a:r>
            <a:r>
              <a:rPr lang="en-GB" sz="1600" dirty="0">
                <a:solidFill>
                  <a:srgbClr val="000000"/>
                </a:solidFill>
              </a:rPr>
              <a:t> </a:t>
            </a:r>
            <a:r>
              <a:rPr lang="en-GB" sz="1600" dirty="0" err="1">
                <a:solidFill>
                  <a:srgbClr val="000000"/>
                </a:solidFill>
              </a:rPr>
              <a:t>erráticos</a:t>
            </a:r>
            <a:r>
              <a:rPr lang="en-GB" sz="1600" dirty="0">
                <a:solidFill>
                  <a:srgbClr val="000000"/>
                </a:solidFill>
              </a:rPr>
              <a:t>.</a:t>
            </a:r>
          </a:p>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La </a:t>
            </a:r>
            <a:r>
              <a:rPr lang="en-GB" sz="1600" dirty="0" err="1">
                <a:solidFill>
                  <a:srgbClr val="000000"/>
                </a:solidFill>
              </a:rPr>
              <a:t>medicina</a:t>
            </a:r>
            <a:r>
              <a:rPr lang="en-GB" sz="1600" dirty="0">
                <a:solidFill>
                  <a:srgbClr val="000000"/>
                </a:solidFill>
              </a:rPr>
              <a:t> </a:t>
            </a:r>
            <a:r>
              <a:rPr lang="en-GB" sz="1600" dirty="0" err="1">
                <a:solidFill>
                  <a:srgbClr val="000000"/>
                </a:solidFill>
              </a:rPr>
              <a:t>paliativa</a:t>
            </a:r>
            <a:r>
              <a:rPr lang="en-GB" sz="1600" dirty="0">
                <a:solidFill>
                  <a:srgbClr val="000000"/>
                </a:solidFill>
              </a:rPr>
              <a:t> </a:t>
            </a:r>
            <a:r>
              <a:rPr lang="en-GB" sz="1600" dirty="0" err="1">
                <a:solidFill>
                  <a:srgbClr val="000000"/>
                </a:solidFill>
              </a:rPr>
              <a:t>puede</a:t>
            </a:r>
            <a:r>
              <a:rPr lang="en-GB" sz="1600" dirty="0">
                <a:solidFill>
                  <a:srgbClr val="000000"/>
                </a:solidFill>
              </a:rPr>
              <a:t> </a:t>
            </a:r>
            <a:r>
              <a:rPr lang="en-GB" sz="1600" dirty="0" err="1">
                <a:solidFill>
                  <a:srgbClr val="000000"/>
                </a:solidFill>
              </a:rPr>
              <a:t>lograr</a:t>
            </a:r>
            <a:r>
              <a:rPr lang="en-GB" sz="1600" dirty="0">
                <a:solidFill>
                  <a:srgbClr val="000000"/>
                </a:solidFill>
              </a:rPr>
              <a:t> </a:t>
            </a:r>
            <a:r>
              <a:rPr lang="en-GB" sz="1600" dirty="0" err="1">
                <a:solidFill>
                  <a:srgbClr val="000000"/>
                </a:solidFill>
              </a:rPr>
              <a:t>estabilidad</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dicho</a:t>
            </a:r>
            <a:r>
              <a:rPr lang="en-GB" sz="1600" dirty="0">
                <a:solidFill>
                  <a:srgbClr val="000000"/>
                </a:solidFill>
              </a:rPr>
              <a:t> </a:t>
            </a:r>
            <a:r>
              <a:rPr lang="en-GB" sz="1600" dirty="0" err="1">
                <a:solidFill>
                  <a:srgbClr val="000000"/>
                </a:solidFill>
              </a:rPr>
              <a:t>ambiente</a:t>
            </a:r>
            <a:r>
              <a:rPr lang="en-GB" sz="1600" dirty="0">
                <a:solidFill>
                  <a:srgbClr val="000000"/>
                </a:solidFill>
              </a:rPr>
              <a:t> y </a:t>
            </a:r>
            <a:r>
              <a:rPr lang="en-GB" sz="1600" dirty="0" err="1">
                <a:solidFill>
                  <a:srgbClr val="000000"/>
                </a:solidFill>
              </a:rPr>
              <a:t>por</a:t>
            </a:r>
            <a:r>
              <a:rPr lang="en-GB" sz="1600" dirty="0">
                <a:solidFill>
                  <a:srgbClr val="000000"/>
                </a:solidFill>
              </a:rPr>
              <a:t> </a:t>
            </a:r>
            <a:r>
              <a:rPr lang="en-GB" sz="1600" dirty="0" err="1">
                <a:solidFill>
                  <a:srgbClr val="000000"/>
                </a:solidFill>
              </a:rPr>
              <a:t>ende</a:t>
            </a:r>
            <a:r>
              <a:rPr lang="en-GB" sz="1600" dirty="0">
                <a:solidFill>
                  <a:srgbClr val="000000"/>
                </a:solidFill>
              </a:rPr>
              <a:t> </a:t>
            </a:r>
            <a:r>
              <a:rPr lang="en-GB" sz="1600" dirty="0" err="1">
                <a:solidFill>
                  <a:srgbClr val="000000"/>
                </a:solidFill>
              </a:rPr>
              <a:t>disminuir</a:t>
            </a:r>
            <a:r>
              <a:rPr lang="en-GB" sz="1600" dirty="0">
                <a:solidFill>
                  <a:srgbClr val="000000"/>
                </a:solidFill>
              </a:rPr>
              <a:t> </a:t>
            </a:r>
            <a:r>
              <a:rPr lang="en-GB" sz="1600" dirty="0" err="1">
                <a:solidFill>
                  <a:srgbClr val="000000"/>
                </a:solidFill>
              </a:rPr>
              <a:t>comportamientos</a:t>
            </a:r>
            <a:r>
              <a:rPr lang="en-GB" sz="1600" dirty="0">
                <a:solidFill>
                  <a:srgbClr val="000000"/>
                </a:solidFill>
              </a:rPr>
              <a:t> no </a:t>
            </a:r>
            <a:r>
              <a:rPr lang="en-GB" sz="1600" dirty="0" err="1">
                <a:solidFill>
                  <a:srgbClr val="000000"/>
                </a:solidFill>
              </a:rPr>
              <a:t>deseados</a:t>
            </a:r>
            <a:r>
              <a:rPr lang="en-GB" sz="1600" dirty="0">
                <a:solidFill>
                  <a:srgbClr val="000000"/>
                </a:solidFill>
              </a:rPr>
              <a:t> </a:t>
            </a:r>
            <a:r>
              <a:rPr lang="en-GB" sz="1600" dirty="0" err="1">
                <a:solidFill>
                  <a:srgbClr val="000000"/>
                </a:solidFill>
              </a:rPr>
              <a:t>dañinos</a:t>
            </a:r>
            <a:r>
              <a:rPr lang="en-GB" sz="1600" dirty="0">
                <a:solidFill>
                  <a:srgbClr val="000000"/>
                </a:solidFill>
              </a:rPr>
              <a:t> para el </a:t>
            </a:r>
            <a:r>
              <a:rPr lang="en-GB" sz="1600" dirty="0" err="1">
                <a:solidFill>
                  <a:srgbClr val="000000"/>
                </a:solidFill>
              </a:rPr>
              <a:t>niño</a:t>
            </a:r>
            <a:r>
              <a:rPr lang="en-GB" sz="16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10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1000"/>
                                        <p:tgtEl>
                                          <p:spTgt spid="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a:blip r:embed="rId3">
            <a:alphaModFix/>
          </a:blip>
          <a:stretch>
            <a:fillRect/>
          </a:stretch>
        </p:blipFill>
        <p:spPr>
          <a:xfrm>
            <a:off x="2852263" y="1729725"/>
            <a:ext cx="3439474" cy="2815375"/>
          </a:xfrm>
          <a:prstGeom prst="rect">
            <a:avLst/>
          </a:prstGeom>
          <a:noFill/>
          <a:ln>
            <a:noFill/>
          </a:ln>
        </p:spPr>
      </p:pic>
      <p:sp>
        <p:nvSpPr>
          <p:cNvPr id="289" name="Shape 289"/>
          <p:cNvSpPr txBox="1"/>
          <p:nvPr/>
        </p:nvSpPr>
        <p:spPr>
          <a:xfrm>
            <a:off x="2852275" y="4545100"/>
            <a:ext cx="3439500" cy="347700"/>
          </a:xfrm>
          <a:prstGeom prst="rect">
            <a:avLst/>
          </a:prstGeom>
          <a:noFill/>
          <a:ln>
            <a:noFill/>
          </a:ln>
        </p:spPr>
        <p:txBody>
          <a:bodyPr lIns="91425" tIns="91425" rIns="91425" bIns="91425" anchor="ctr" anchorCtr="0">
            <a:noAutofit/>
          </a:bodyPr>
          <a:lstStyle/>
          <a:p>
            <a:pPr lvl="0" rtl="0">
              <a:spcBef>
                <a:spcPts val="0"/>
              </a:spcBef>
              <a:buNone/>
            </a:pPr>
            <a:r>
              <a:rPr lang="en-GB"/>
              <a:t>http://www.acco.org/blog/children-diagnosed-with-cancer-dealing-with-diagnosis/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Segundo Artículo</a:t>
            </a:r>
          </a:p>
        </p:txBody>
      </p:sp>
      <p:sp>
        <p:nvSpPr>
          <p:cNvPr id="295" name="Shape 29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520700" lvl="0" indent="-508000">
              <a:lnSpc>
                <a:spcPct val="200000"/>
              </a:lnSpc>
              <a:spcBef>
                <a:spcPts val="0"/>
              </a:spcBef>
              <a:spcAft>
                <a:spcPts val="0"/>
              </a:spcAft>
              <a:buNone/>
            </a:pPr>
            <a:r>
              <a:rPr lang="en-GB">
                <a:solidFill>
                  <a:srgbClr val="000000"/>
                </a:solidFill>
                <a:latin typeface="Times New Roman"/>
                <a:ea typeface="Times New Roman"/>
                <a:cs typeface="Times New Roman"/>
                <a:sym typeface="Times New Roman"/>
              </a:rPr>
              <a:t>Trace Kershaw, </a:t>
            </a:r>
            <a:r>
              <a:rPr lang="en-GB" b="1" i="1">
                <a:solidFill>
                  <a:srgbClr val="000000"/>
                </a:solidFill>
                <a:latin typeface="Times New Roman"/>
                <a:ea typeface="Times New Roman"/>
                <a:cs typeface="Times New Roman"/>
                <a:sym typeface="Times New Roman"/>
              </a:rPr>
              <a:t>et al.</a:t>
            </a:r>
            <a:r>
              <a:rPr lang="en-GB">
                <a:solidFill>
                  <a:srgbClr val="000000"/>
                </a:solidFill>
                <a:latin typeface="Times New Roman"/>
                <a:ea typeface="Times New Roman"/>
                <a:cs typeface="Times New Roman"/>
                <a:sym typeface="Times New Roman"/>
              </a:rPr>
              <a:t> (2015). The Interdependence of Advanced Cancer Patients’ and Their Family   Caregivers’ Mental Health, Physical Health, and Self-Efficacy over Time</a:t>
            </a:r>
            <a:r>
              <a:rPr lang="en-GB" i="1">
                <a:solidFill>
                  <a:srgbClr val="000000"/>
                </a:solidFill>
                <a:latin typeface="Times New Roman"/>
                <a:ea typeface="Times New Roman"/>
                <a:cs typeface="Times New Roman"/>
                <a:sym typeface="Times New Roman"/>
              </a:rPr>
              <a:t>. Journal of behavioral medicine,</a:t>
            </a:r>
            <a:r>
              <a:rPr lang="en-GB">
                <a:solidFill>
                  <a:srgbClr val="131413"/>
                </a:solidFill>
                <a:latin typeface="Times New Roman"/>
                <a:ea typeface="Times New Roman"/>
                <a:cs typeface="Times New Roman"/>
                <a:sym typeface="Times New Roman"/>
              </a:rPr>
              <a:t> 49:901–911</a:t>
            </a:r>
          </a:p>
          <a:p>
            <a:pPr lvl="0">
              <a:spcBef>
                <a:spcPts val="0"/>
              </a:spcBef>
              <a:buNone/>
            </a:pP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Introducción:</a:t>
            </a:r>
          </a:p>
        </p:txBody>
      </p:sp>
      <p:pic>
        <p:nvPicPr>
          <p:cNvPr id="301" name="Shape 301"/>
          <p:cNvPicPr preferRelativeResize="0"/>
          <p:nvPr/>
        </p:nvPicPr>
        <p:blipFill>
          <a:blip r:embed="rId3">
            <a:alphaModFix/>
          </a:blip>
          <a:stretch>
            <a:fillRect/>
          </a:stretch>
        </p:blipFill>
        <p:spPr>
          <a:xfrm>
            <a:off x="5757637" y="1661400"/>
            <a:ext cx="3301424" cy="1958474"/>
          </a:xfrm>
          <a:prstGeom prst="rect">
            <a:avLst/>
          </a:prstGeom>
          <a:noFill/>
          <a:ln>
            <a:noFill/>
          </a:ln>
        </p:spPr>
      </p:pic>
      <p:sp>
        <p:nvSpPr>
          <p:cNvPr id="302" name="Shape 302"/>
          <p:cNvSpPr txBox="1">
            <a:spLocks noGrp="1"/>
          </p:cNvSpPr>
          <p:nvPr>
            <p:ph type="body" idx="1"/>
          </p:nvPr>
        </p:nvSpPr>
        <p:spPr>
          <a:xfrm>
            <a:off x="375275" y="1725825"/>
            <a:ext cx="5487600" cy="2710200"/>
          </a:xfrm>
          <a:prstGeom prst="rect">
            <a:avLst/>
          </a:prstGeom>
        </p:spPr>
        <p:txBody>
          <a:bodyPr lIns="91425" tIns="91425" rIns="91425" bIns="91425" anchor="t" anchorCtr="0">
            <a:noAutofit/>
          </a:bodyPr>
          <a:lstStyle/>
          <a:p>
            <a:pPr marL="457200" lvl="0" indent="-330200" rtl="0">
              <a:spcBef>
                <a:spcPts val="0"/>
              </a:spcBef>
              <a:buClr>
                <a:srgbClr val="000000"/>
              </a:buClr>
              <a:buSzPct val="100000"/>
              <a:buFont typeface="Arial" panose="020B0604020202020204" pitchFamily="34" charset="0"/>
              <a:buChar char="•"/>
            </a:pPr>
            <a:r>
              <a:rPr lang="en-GB" sz="1600" dirty="0">
                <a:solidFill>
                  <a:srgbClr val="000000"/>
                </a:solidFill>
              </a:rPr>
              <a:t> Este </a:t>
            </a:r>
            <a:r>
              <a:rPr lang="en-GB" sz="1600" dirty="0" err="1">
                <a:solidFill>
                  <a:srgbClr val="000000"/>
                </a:solidFill>
              </a:rPr>
              <a:t>estudio</a:t>
            </a:r>
            <a:r>
              <a:rPr lang="en-GB" sz="1600" dirty="0">
                <a:solidFill>
                  <a:srgbClr val="000000"/>
                </a:solidFill>
              </a:rPr>
              <a:t> </a:t>
            </a:r>
            <a:r>
              <a:rPr lang="en-GB" sz="1600" dirty="0" err="1">
                <a:solidFill>
                  <a:srgbClr val="000000"/>
                </a:solidFill>
              </a:rPr>
              <a:t>utilizó</a:t>
            </a:r>
            <a:r>
              <a:rPr lang="en-GB" sz="1600" dirty="0">
                <a:solidFill>
                  <a:srgbClr val="000000"/>
                </a:solidFill>
              </a:rPr>
              <a:t> la </a:t>
            </a:r>
            <a:r>
              <a:rPr lang="en-GB" sz="1600" dirty="0" err="1">
                <a:solidFill>
                  <a:srgbClr val="000000"/>
                </a:solidFill>
              </a:rPr>
              <a:t>teoría</a:t>
            </a:r>
            <a:r>
              <a:rPr lang="en-GB" sz="1600" dirty="0">
                <a:solidFill>
                  <a:srgbClr val="000000"/>
                </a:solidFill>
              </a:rPr>
              <a:t> </a:t>
            </a:r>
            <a:r>
              <a:rPr lang="en-GB" sz="1600" dirty="0" err="1">
                <a:solidFill>
                  <a:srgbClr val="000000"/>
                </a:solidFill>
              </a:rPr>
              <a:t>cognitiva</a:t>
            </a:r>
            <a:r>
              <a:rPr lang="en-GB" sz="1600" dirty="0">
                <a:solidFill>
                  <a:srgbClr val="000000"/>
                </a:solidFill>
              </a:rPr>
              <a:t> social (</a:t>
            </a:r>
            <a:r>
              <a:rPr lang="en-GB" sz="1600" dirty="0" err="1">
                <a:solidFill>
                  <a:srgbClr val="000000"/>
                </a:solidFill>
              </a:rPr>
              <a:t>efecto</a:t>
            </a:r>
            <a:r>
              <a:rPr lang="en-GB" sz="1600" dirty="0">
                <a:solidFill>
                  <a:srgbClr val="000000"/>
                </a:solidFill>
              </a:rPr>
              <a:t> actor) </a:t>
            </a:r>
            <a:r>
              <a:rPr lang="en-GB" sz="1600" dirty="0" err="1">
                <a:solidFill>
                  <a:srgbClr val="000000"/>
                </a:solidFill>
              </a:rPr>
              <a:t>como</a:t>
            </a:r>
            <a:r>
              <a:rPr lang="en-GB" sz="1600" dirty="0">
                <a:solidFill>
                  <a:srgbClr val="000000"/>
                </a:solidFill>
              </a:rPr>
              <a:t> </a:t>
            </a:r>
            <a:r>
              <a:rPr lang="en-GB" sz="1600" dirty="0" err="1">
                <a:solidFill>
                  <a:srgbClr val="000000"/>
                </a:solidFill>
              </a:rPr>
              <a:t>marco</a:t>
            </a:r>
            <a:r>
              <a:rPr lang="en-GB" sz="1600" dirty="0">
                <a:solidFill>
                  <a:srgbClr val="000000"/>
                </a:solidFill>
              </a:rPr>
              <a:t> para </a:t>
            </a:r>
            <a:r>
              <a:rPr lang="en-GB" sz="1600" dirty="0" err="1">
                <a:solidFill>
                  <a:srgbClr val="000000"/>
                </a:solidFill>
              </a:rPr>
              <a:t>investigar</a:t>
            </a:r>
            <a:r>
              <a:rPr lang="en-GB" sz="1600" dirty="0">
                <a:solidFill>
                  <a:srgbClr val="000000"/>
                </a:solidFill>
              </a:rPr>
              <a:t> las </a:t>
            </a:r>
            <a:r>
              <a:rPr lang="en-GB" sz="1600" dirty="0" err="1">
                <a:solidFill>
                  <a:srgbClr val="000000"/>
                </a:solidFill>
              </a:rPr>
              <a:t>influencias</a:t>
            </a:r>
            <a:r>
              <a:rPr lang="en-GB" sz="1600" dirty="0">
                <a:solidFill>
                  <a:srgbClr val="000000"/>
                </a:solidFill>
              </a:rPr>
              <a:t> </a:t>
            </a:r>
            <a:r>
              <a:rPr lang="en-GB" sz="1600" dirty="0" err="1">
                <a:solidFill>
                  <a:srgbClr val="000000"/>
                </a:solidFill>
              </a:rPr>
              <a:t>individuales</a:t>
            </a:r>
            <a:r>
              <a:rPr lang="en-GB" sz="1600" dirty="0">
                <a:solidFill>
                  <a:srgbClr val="000000"/>
                </a:solidFill>
              </a:rPr>
              <a:t> e </a:t>
            </a:r>
            <a:r>
              <a:rPr lang="en-GB" sz="1600" dirty="0" err="1">
                <a:solidFill>
                  <a:srgbClr val="000000"/>
                </a:solidFill>
              </a:rPr>
              <a:t>interpersonales</a:t>
            </a:r>
            <a:r>
              <a:rPr lang="en-GB" sz="1600" dirty="0">
                <a:solidFill>
                  <a:srgbClr val="000000"/>
                </a:solidFill>
              </a:rPr>
              <a:t> entre </a:t>
            </a:r>
            <a:r>
              <a:rPr lang="en-GB" sz="1600" dirty="0" err="1">
                <a:solidFill>
                  <a:srgbClr val="000000"/>
                </a:solidFill>
              </a:rPr>
              <a:t>los</a:t>
            </a:r>
            <a:r>
              <a:rPr lang="en-GB" sz="1600" dirty="0">
                <a:solidFill>
                  <a:srgbClr val="000000"/>
                </a:solidFill>
              </a:rPr>
              <a:t> </a:t>
            </a:r>
            <a:r>
              <a:rPr lang="en-GB" sz="1600" dirty="0" err="1">
                <a:solidFill>
                  <a:srgbClr val="000000"/>
                </a:solidFill>
              </a:rPr>
              <a:t>pacientes</a:t>
            </a:r>
            <a:r>
              <a:rPr lang="en-GB" sz="1600" dirty="0">
                <a:solidFill>
                  <a:srgbClr val="000000"/>
                </a:solidFill>
              </a:rPr>
              <a:t> y sus </a:t>
            </a:r>
            <a:r>
              <a:rPr lang="en-GB" sz="1600" dirty="0" err="1">
                <a:solidFill>
                  <a:srgbClr val="000000"/>
                </a:solidFill>
              </a:rPr>
              <a:t>cuidadores</a:t>
            </a:r>
            <a:r>
              <a:rPr lang="en-GB" sz="1600" dirty="0">
                <a:solidFill>
                  <a:srgbClr val="000000"/>
                </a:solidFill>
              </a:rPr>
              <a:t> </a:t>
            </a:r>
            <a:r>
              <a:rPr lang="en-GB" sz="1600" dirty="0" err="1">
                <a:solidFill>
                  <a:srgbClr val="000000"/>
                </a:solidFill>
              </a:rPr>
              <a:t>familiares</a:t>
            </a:r>
            <a:r>
              <a:rPr lang="en-GB" sz="1600" dirty="0">
                <a:solidFill>
                  <a:srgbClr val="000000"/>
                </a:solidFill>
              </a:rPr>
              <a:t> de </a:t>
            </a:r>
            <a:r>
              <a:rPr lang="en-GB" sz="1600" dirty="0" err="1">
                <a:solidFill>
                  <a:srgbClr val="000000"/>
                </a:solidFill>
              </a:rPr>
              <a:t>salud</a:t>
            </a:r>
            <a:r>
              <a:rPr lang="en-GB" sz="1600" dirty="0">
                <a:solidFill>
                  <a:srgbClr val="000000"/>
                </a:solidFill>
              </a:rPr>
              <a:t> mental, </a:t>
            </a:r>
            <a:r>
              <a:rPr lang="en-GB" sz="1600" dirty="0" err="1">
                <a:solidFill>
                  <a:srgbClr val="000000"/>
                </a:solidFill>
              </a:rPr>
              <a:t>física</a:t>
            </a:r>
            <a:r>
              <a:rPr lang="en-GB" sz="1600" dirty="0">
                <a:solidFill>
                  <a:srgbClr val="000000"/>
                </a:solidFill>
              </a:rPr>
              <a:t>.</a:t>
            </a:r>
          </a:p>
          <a:p>
            <a:pPr lvl="0" rtl="0">
              <a:spcBef>
                <a:spcPts val="0"/>
              </a:spcBef>
              <a:buNone/>
            </a:pPr>
            <a:endParaRPr sz="1600" dirty="0">
              <a:solidFill>
                <a:srgbClr val="000000"/>
              </a:solidFill>
            </a:endParaRPr>
          </a:p>
          <a:p>
            <a:pPr marL="457200" lvl="0" indent="-330200">
              <a:spcBef>
                <a:spcPts val="0"/>
              </a:spcBef>
              <a:buClr>
                <a:srgbClr val="000000"/>
              </a:buClr>
              <a:buSzPct val="100000"/>
              <a:buFont typeface="Arial" panose="020B0604020202020204" pitchFamily="34" charset="0"/>
              <a:buChar char="•"/>
            </a:pPr>
            <a:r>
              <a:rPr lang="en-GB" sz="1600" dirty="0" err="1">
                <a:solidFill>
                  <a:srgbClr val="000000"/>
                </a:solidFill>
              </a:rPr>
              <a:t>Ademas</a:t>
            </a:r>
            <a:r>
              <a:rPr lang="en-GB" sz="1600" dirty="0">
                <a:solidFill>
                  <a:srgbClr val="000000"/>
                </a:solidFill>
              </a:rPr>
              <a:t> se </a:t>
            </a:r>
            <a:r>
              <a:rPr lang="en-GB" sz="1600" dirty="0" err="1">
                <a:solidFill>
                  <a:srgbClr val="000000"/>
                </a:solidFill>
              </a:rPr>
              <a:t>estudió</a:t>
            </a:r>
            <a:r>
              <a:rPr lang="en-GB" sz="1600" dirty="0">
                <a:solidFill>
                  <a:srgbClr val="000000"/>
                </a:solidFill>
              </a:rPr>
              <a:t> la </a:t>
            </a:r>
            <a:r>
              <a:rPr lang="en-GB" sz="1600" dirty="0" err="1">
                <a:solidFill>
                  <a:srgbClr val="000000"/>
                </a:solidFill>
              </a:rPr>
              <a:t>autoeficacia</a:t>
            </a:r>
            <a:r>
              <a:rPr lang="en-GB" sz="1600" dirty="0">
                <a:solidFill>
                  <a:srgbClr val="000000"/>
                </a:solidFill>
              </a:rPr>
              <a:t>  para </a:t>
            </a:r>
            <a:r>
              <a:rPr lang="en-GB" sz="1600" dirty="0" err="1">
                <a:solidFill>
                  <a:srgbClr val="000000"/>
                </a:solidFill>
              </a:rPr>
              <a:t>superar</a:t>
            </a:r>
            <a:r>
              <a:rPr lang="en-GB" sz="1600" dirty="0">
                <a:solidFill>
                  <a:srgbClr val="000000"/>
                </a:solidFill>
              </a:rPr>
              <a:t> </a:t>
            </a:r>
            <a:r>
              <a:rPr lang="en-GB" sz="1600" dirty="0" err="1">
                <a:solidFill>
                  <a:srgbClr val="000000"/>
                </a:solidFill>
              </a:rPr>
              <a:t>los</a:t>
            </a:r>
            <a:r>
              <a:rPr lang="en-GB" sz="1600" dirty="0">
                <a:solidFill>
                  <a:srgbClr val="000000"/>
                </a:solidFill>
              </a:rPr>
              <a:t> </a:t>
            </a:r>
            <a:r>
              <a:rPr lang="en-GB" sz="1600" dirty="0" err="1">
                <a:solidFill>
                  <a:srgbClr val="000000"/>
                </a:solidFill>
              </a:rPr>
              <a:t>retos</a:t>
            </a:r>
            <a:r>
              <a:rPr lang="en-GB" sz="1600" dirty="0">
                <a:solidFill>
                  <a:srgbClr val="000000"/>
                </a:solidFill>
              </a:rPr>
              <a:t> de la </a:t>
            </a:r>
            <a:r>
              <a:rPr lang="en-GB" sz="1600" dirty="0" err="1">
                <a:solidFill>
                  <a:srgbClr val="000000"/>
                </a:solidFill>
              </a:rPr>
              <a:t>enfermedad</a:t>
            </a:r>
            <a:r>
              <a:rPr lang="en-GB" sz="1600" dirty="0">
                <a:solidFill>
                  <a:srgbClr val="000000"/>
                </a:solidFill>
              </a:rPr>
              <a:t> </a:t>
            </a:r>
            <a:r>
              <a:rPr lang="en-GB" sz="1600" dirty="0" err="1">
                <a:solidFill>
                  <a:srgbClr val="000000"/>
                </a:solidFill>
              </a:rPr>
              <a:t>avanzada</a:t>
            </a:r>
            <a:r>
              <a:rPr lang="en-GB" sz="1600" dirty="0">
                <a:solidFill>
                  <a:srgbClr val="000000"/>
                </a:solidFill>
              </a:rPr>
              <a:t> </a:t>
            </a:r>
            <a:r>
              <a:rPr lang="en-GB" sz="1600" dirty="0" err="1">
                <a:solidFill>
                  <a:srgbClr val="000000"/>
                </a:solidFill>
              </a:rPr>
              <a:t>en</a:t>
            </a:r>
            <a:r>
              <a:rPr lang="en-GB" sz="1600" dirty="0">
                <a:solidFill>
                  <a:srgbClr val="000000"/>
                </a:solidFill>
              </a:rPr>
              <a:t> el </a:t>
            </a:r>
            <a:r>
              <a:rPr lang="en-GB" sz="1600" dirty="0" err="1">
                <a:solidFill>
                  <a:srgbClr val="000000"/>
                </a:solidFill>
              </a:rPr>
              <a:t>tiempo</a:t>
            </a:r>
            <a:r>
              <a:rPr lang="en-GB" sz="1600" dirty="0">
                <a:solidFill>
                  <a:srgbClr val="000000"/>
                </a:solidFill>
              </a:rPr>
              <a:t> del </a:t>
            </a:r>
            <a:r>
              <a:rPr lang="en-GB" sz="1600" dirty="0" err="1">
                <a:solidFill>
                  <a:srgbClr val="000000"/>
                </a:solidFill>
              </a:rPr>
              <a:t>diagnóstico</a:t>
            </a:r>
            <a:r>
              <a:rPr lang="en-GB" sz="1600" dirty="0">
                <a:solidFill>
                  <a:srgbClr val="000000"/>
                </a:solidFill>
              </a:rPr>
              <a:t> y </a:t>
            </a:r>
            <a:r>
              <a:rPr lang="en-GB" sz="1600" dirty="0" err="1">
                <a:solidFill>
                  <a:srgbClr val="000000"/>
                </a:solidFill>
              </a:rPr>
              <a:t>luego</a:t>
            </a:r>
            <a:r>
              <a:rPr lang="en-GB" sz="1600" dirty="0">
                <a:solidFill>
                  <a:srgbClr val="000000"/>
                </a:solidFill>
              </a:rPr>
              <a:t> del </a:t>
            </a:r>
            <a:r>
              <a:rPr lang="en-GB" sz="1600" dirty="0" err="1">
                <a:solidFill>
                  <a:srgbClr val="000000"/>
                </a:solidFill>
              </a:rPr>
              <a:t>mismo</a:t>
            </a:r>
            <a:r>
              <a:rPr lang="en-GB" sz="1600" dirty="0">
                <a:solidFill>
                  <a:srgbClr val="000000"/>
                </a:solidFill>
              </a:rPr>
              <a:t>.</a:t>
            </a:r>
          </a:p>
        </p:txBody>
      </p:sp>
      <p:sp>
        <p:nvSpPr>
          <p:cNvPr id="303" name="Shape 303"/>
          <p:cNvSpPr txBox="1"/>
          <p:nvPr/>
        </p:nvSpPr>
        <p:spPr>
          <a:xfrm>
            <a:off x="5908350" y="2426775"/>
            <a:ext cx="3000000" cy="3000000"/>
          </a:xfrm>
          <a:prstGeom prst="rect">
            <a:avLst/>
          </a:prstGeom>
          <a:noFill/>
          <a:ln>
            <a:noFill/>
          </a:ln>
        </p:spPr>
        <p:txBody>
          <a:bodyPr lIns="91425" tIns="91425" rIns="91425" bIns="91425" anchor="ctr" anchorCtr="0">
            <a:noAutofit/>
          </a:bodyPr>
          <a:lstStyle/>
          <a:p>
            <a:pPr lvl="0" rtl="0">
              <a:spcBef>
                <a:spcPts val="0"/>
              </a:spcBef>
              <a:buNone/>
            </a:pPr>
            <a:r>
              <a:rPr lang="en-GB" sz="1200"/>
              <a:t>http://www.express.co.uk/life-style/health/670048/doctors-using-samples-from-dead-cancer-patients-cancer-cure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 calcmode="lin" valueType="num">
                                      <p:cBhvr additive="base">
                                        <p:cTn id="7" dur="1000"/>
                                        <p:tgtEl>
                                          <p:spTgt spid="3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 calcmode="lin" valueType="num">
                                      <p:cBhvr additive="base">
                                        <p:cTn id="12" dur="1000"/>
                                        <p:tgtEl>
                                          <p:spTgt spid="30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 calcmode="lin" valueType="num">
                                      <p:cBhvr additive="base">
                                        <p:cTn id="17" dur="1000"/>
                                        <p:tgtEl>
                                          <p:spTgt spid="30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Eutanasia</a:t>
            </a:r>
          </a:p>
        </p:txBody>
      </p:sp>
      <p:sp>
        <p:nvSpPr>
          <p:cNvPr id="86" name="Shape 86"/>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Clr>
                <a:srgbClr val="000000"/>
              </a:buClr>
            </a:pPr>
            <a:r>
              <a:rPr lang="en-GB">
                <a:solidFill>
                  <a:srgbClr val="000000"/>
                </a:solidFill>
              </a:rPr>
              <a:t>La eutanasia, o suicidio asistido, es ilegal en la mayor parte de países del mundo, pero en algunos europeos como en Bélgica, Luxemburgo, Holanda o Suiza  está permitida siempre que se cumplan ciertas condiciones.</a:t>
            </a:r>
          </a:p>
          <a:p>
            <a:pPr marL="457200" lvl="0" indent="-228600" rtl="0">
              <a:spcBef>
                <a:spcPts val="0"/>
              </a:spcBef>
              <a:buClr>
                <a:srgbClr val="000000"/>
              </a:buClr>
            </a:pPr>
            <a:r>
              <a:rPr lang="en-GB">
                <a:solidFill>
                  <a:srgbClr val="000000"/>
                </a:solidFill>
              </a:rPr>
              <a:t>Colombia es único país de América Latina donde es legal.</a:t>
            </a:r>
          </a:p>
          <a:p>
            <a:pPr marL="457200" lvl="0" indent="-228600">
              <a:spcBef>
                <a:spcPts val="0"/>
              </a:spcBef>
              <a:buClr>
                <a:srgbClr val="000000"/>
              </a:buClr>
            </a:pPr>
            <a:r>
              <a:rPr lang="en-GB">
                <a:solidFill>
                  <a:srgbClr val="000000"/>
                </a:solidFill>
              </a:rPr>
              <a:t>En EEUU es legal solo en algunos estados como Oregon, Washington, Montana y Vermont. Todos con una serie de restricciones.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a:t>
            </a:r>
          </a:p>
        </p:txBody>
      </p:sp>
      <p:sp>
        <p:nvSpPr>
          <p:cNvPr id="309" name="Shape 309"/>
          <p:cNvSpPr txBox="1">
            <a:spLocks noGrp="1"/>
          </p:cNvSpPr>
          <p:nvPr>
            <p:ph type="body" idx="1"/>
          </p:nvPr>
        </p:nvSpPr>
        <p:spPr>
          <a:xfrm>
            <a:off x="471900" y="1715050"/>
            <a:ext cx="8222100" cy="2710200"/>
          </a:xfrm>
          <a:prstGeom prst="rect">
            <a:avLst/>
          </a:prstGeom>
        </p:spPr>
        <p:txBody>
          <a:bodyPr lIns="91425" tIns="91425" rIns="91425" bIns="91425" anchor="t" anchorCtr="0">
            <a:noAutofit/>
          </a:bodyPr>
          <a:lstStyle/>
          <a:p>
            <a:pPr marL="457200" lvl="0" indent="-228600" rtl="0">
              <a:lnSpc>
                <a:spcPct val="200000"/>
              </a:lnSpc>
              <a:spcBef>
                <a:spcPts val="0"/>
              </a:spcBef>
              <a:spcAft>
                <a:spcPts val="0"/>
              </a:spcAft>
              <a:buClr>
                <a:srgbClr val="000000"/>
              </a:buClr>
              <a:buFont typeface="Arial" panose="020B0604020202020204" pitchFamily="34" charset="0"/>
              <a:buChar char="•"/>
            </a:pPr>
            <a:r>
              <a:rPr lang="en-GB" sz="1200" dirty="0">
                <a:solidFill>
                  <a:srgbClr val="000000"/>
                </a:solidFill>
                <a:latin typeface="Times New Roman"/>
                <a:ea typeface="Times New Roman"/>
                <a:cs typeface="Times New Roman"/>
                <a:sym typeface="Times New Roman"/>
              </a:rPr>
              <a:t> </a:t>
            </a:r>
            <a:r>
              <a:rPr lang="en-GB" sz="1600" dirty="0" err="1">
                <a:solidFill>
                  <a:srgbClr val="000000"/>
                </a:solidFill>
              </a:rPr>
              <a:t>Alrededor</a:t>
            </a:r>
            <a:r>
              <a:rPr lang="en-GB" sz="1600" dirty="0">
                <a:solidFill>
                  <a:srgbClr val="000000"/>
                </a:solidFill>
              </a:rPr>
              <a:t> de 484 </a:t>
            </a:r>
            <a:r>
              <a:rPr lang="en-GB" sz="1600" dirty="0" err="1">
                <a:solidFill>
                  <a:srgbClr val="000000"/>
                </a:solidFill>
              </a:rPr>
              <a:t>instancias</a:t>
            </a:r>
            <a:r>
              <a:rPr lang="en-GB" sz="1600" dirty="0">
                <a:solidFill>
                  <a:srgbClr val="000000"/>
                </a:solidFill>
              </a:rPr>
              <a:t> de </a:t>
            </a:r>
            <a:r>
              <a:rPr lang="en-GB" sz="1600" dirty="0" err="1">
                <a:solidFill>
                  <a:srgbClr val="000000"/>
                </a:solidFill>
              </a:rPr>
              <a:t>paciente-cuidador</a:t>
            </a:r>
            <a:r>
              <a:rPr lang="en-GB" sz="1600" dirty="0">
                <a:solidFill>
                  <a:srgbClr val="000000"/>
                </a:solidFill>
              </a:rPr>
              <a:t> </a:t>
            </a:r>
            <a:r>
              <a:rPr lang="en-GB" sz="1600" dirty="0" err="1">
                <a:solidFill>
                  <a:srgbClr val="000000"/>
                </a:solidFill>
              </a:rPr>
              <a:t>fueron</a:t>
            </a:r>
            <a:r>
              <a:rPr lang="en-GB" sz="1600" dirty="0">
                <a:solidFill>
                  <a:srgbClr val="000000"/>
                </a:solidFill>
              </a:rPr>
              <a:t> </a:t>
            </a:r>
            <a:r>
              <a:rPr lang="en-GB" sz="1600" dirty="0" err="1">
                <a:solidFill>
                  <a:srgbClr val="000000"/>
                </a:solidFill>
              </a:rPr>
              <a:t>investigadas</a:t>
            </a:r>
            <a:r>
              <a:rPr lang="en-GB" sz="1600" dirty="0">
                <a:solidFill>
                  <a:srgbClr val="000000"/>
                </a:solidFill>
              </a:rPr>
              <a:t>. </a:t>
            </a:r>
          </a:p>
          <a:p>
            <a:pPr marL="457200" lvl="0" indent="-330200" rtl="0">
              <a:lnSpc>
                <a:spcPct val="200000"/>
              </a:lnSpc>
              <a:spcBef>
                <a:spcPts val="0"/>
              </a:spcBef>
              <a:spcAft>
                <a:spcPts val="0"/>
              </a:spcAft>
              <a:buClr>
                <a:srgbClr val="000000"/>
              </a:buClr>
              <a:buSzPct val="100000"/>
              <a:buFont typeface="Arial" panose="020B0604020202020204" pitchFamily="34" charset="0"/>
              <a:buChar char="•"/>
            </a:pPr>
            <a:r>
              <a:rPr lang="en-GB" sz="1600" dirty="0">
                <a:solidFill>
                  <a:srgbClr val="000000"/>
                </a:solidFill>
              </a:rPr>
              <a:t> Los </a:t>
            </a:r>
            <a:r>
              <a:rPr lang="en-GB" sz="1600" dirty="0" err="1">
                <a:solidFill>
                  <a:srgbClr val="000000"/>
                </a:solidFill>
              </a:rPr>
              <a:t>pacientes</a:t>
            </a:r>
            <a:r>
              <a:rPr lang="en-GB" sz="1600" dirty="0">
                <a:solidFill>
                  <a:srgbClr val="000000"/>
                </a:solidFill>
              </a:rPr>
              <a:t> y </a:t>
            </a:r>
            <a:r>
              <a:rPr lang="en-GB" sz="1600" dirty="0" err="1">
                <a:solidFill>
                  <a:srgbClr val="000000"/>
                </a:solidFill>
              </a:rPr>
              <a:t>los</a:t>
            </a:r>
            <a:r>
              <a:rPr lang="en-GB" sz="1600" dirty="0">
                <a:solidFill>
                  <a:srgbClr val="000000"/>
                </a:solidFill>
              </a:rPr>
              <a:t> </a:t>
            </a:r>
            <a:r>
              <a:rPr lang="en-GB" sz="1600" dirty="0" err="1">
                <a:solidFill>
                  <a:srgbClr val="000000"/>
                </a:solidFill>
              </a:rPr>
              <a:t>cuidadores</a:t>
            </a:r>
            <a:r>
              <a:rPr lang="en-GB" sz="1600" dirty="0">
                <a:solidFill>
                  <a:srgbClr val="000000"/>
                </a:solidFill>
              </a:rPr>
              <a:t> </a:t>
            </a:r>
            <a:r>
              <a:rPr lang="en-GB" sz="1600" dirty="0" err="1">
                <a:solidFill>
                  <a:srgbClr val="000000"/>
                </a:solidFill>
              </a:rPr>
              <a:t>completaron</a:t>
            </a:r>
            <a:r>
              <a:rPr lang="en-GB" sz="1600" dirty="0">
                <a:solidFill>
                  <a:srgbClr val="000000"/>
                </a:solidFill>
              </a:rPr>
              <a:t> </a:t>
            </a:r>
            <a:r>
              <a:rPr lang="en-GB" sz="1600" dirty="0" err="1">
                <a:solidFill>
                  <a:srgbClr val="000000"/>
                </a:solidFill>
              </a:rPr>
              <a:t>encuestas</a:t>
            </a:r>
            <a:r>
              <a:rPr lang="en-GB" sz="1600" dirty="0">
                <a:solidFill>
                  <a:srgbClr val="000000"/>
                </a:solidFill>
              </a:rPr>
              <a:t> al </a:t>
            </a:r>
            <a:r>
              <a:rPr lang="en-GB" sz="1600" dirty="0" err="1">
                <a:solidFill>
                  <a:srgbClr val="000000"/>
                </a:solidFill>
              </a:rPr>
              <a:t>inicio</a:t>
            </a:r>
            <a:r>
              <a:rPr lang="en-GB" sz="1600" dirty="0">
                <a:solidFill>
                  <a:srgbClr val="000000"/>
                </a:solidFill>
              </a:rPr>
              <a:t> del </a:t>
            </a:r>
            <a:r>
              <a:rPr lang="en-GB" sz="1600" dirty="0" err="1">
                <a:solidFill>
                  <a:srgbClr val="000000"/>
                </a:solidFill>
              </a:rPr>
              <a:t>estudio</a:t>
            </a:r>
            <a:r>
              <a:rPr lang="en-GB" sz="1600" dirty="0">
                <a:solidFill>
                  <a:srgbClr val="000000"/>
                </a:solidFill>
              </a:rPr>
              <a:t>, 3 y 6 </a:t>
            </a:r>
            <a:r>
              <a:rPr lang="en-GB" sz="1600" dirty="0" err="1">
                <a:solidFill>
                  <a:srgbClr val="000000"/>
                </a:solidFill>
              </a:rPr>
              <a:t>meses</a:t>
            </a:r>
            <a:r>
              <a:rPr lang="en-GB" sz="1600" dirty="0">
                <a:solidFill>
                  <a:srgbClr val="000000"/>
                </a:solidFill>
              </a:rPr>
              <a:t> </a:t>
            </a:r>
            <a:r>
              <a:rPr lang="en-GB" sz="1600" dirty="0" err="1">
                <a:solidFill>
                  <a:srgbClr val="000000"/>
                </a:solidFill>
              </a:rPr>
              <a:t>después</a:t>
            </a:r>
            <a:r>
              <a:rPr lang="en-GB" sz="1600" dirty="0">
                <a:solidFill>
                  <a:srgbClr val="000000"/>
                </a:solidFill>
              </a:rPr>
              <a:t>. </a:t>
            </a:r>
          </a:p>
          <a:p>
            <a:pPr marL="457200" lvl="0" indent="-330200" rtl="0">
              <a:lnSpc>
                <a:spcPct val="200000"/>
              </a:lnSpc>
              <a:spcBef>
                <a:spcPts val="0"/>
              </a:spcBef>
              <a:spcAft>
                <a:spcPts val="0"/>
              </a:spcAft>
              <a:buClr>
                <a:srgbClr val="000000"/>
              </a:buClr>
              <a:buSzPct val="100000"/>
              <a:buFont typeface="Arial" panose="020B0604020202020204" pitchFamily="34" charset="0"/>
              <a:buChar char="•"/>
            </a:pPr>
            <a:r>
              <a:rPr lang="en-GB" sz="1600" dirty="0" err="1">
                <a:solidFill>
                  <a:srgbClr val="000000"/>
                </a:solidFill>
              </a:rPr>
              <a:t>Técnicas</a:t>
            </a:r>
            <a:r>
              <a:rPr lang="en-GB" sz="1600" dirty="0">
                <a:solidFill>
                  <a:srgbClr val="000000"/>
                </a:solidFill>
              </a:rPr>
              <a:t> </a:t>
            </a:r>
            <a:r>
              <a:rPr lang="en-GB" sz="1600" dirty="0" err="1">
                <a:solidFill>
                  <a:srgbClr val="000000"/>
                </a:solidFill>
              </a:rPr>
              <a:t>longitudinales</a:t>
            </a:r>
            <a:r>
              <a:rPr lang="en-GB" sz="1600" dirty="0">
                <a:solidFill>
                  <a:srgbClr val="000000"/>
                </a:solidFill>
              </a:rPr>
              <a:t> de </a:t>
            </a:r>
            <a:r>
              <a:rPr lang="en-GB" sz="1600" dirty="0" err="1">
                <a:solidFill>
                  <a:srgbClr val="000000"/>
                </a:solidFill>
              </a:rPr>
              <a:t>análisis</a:t>
            </a:r>
            <a:r>
              <a:rPr lang="en-GB" sz="1600" dirty="0">
                <a:solidFill>
                  <a:srgbClr val="000000"/>
                </a:solidFill>
              </a:rPr>
              <a:t> se </a:t>
            </a:r>
            <a:r>
              <a:rPr lang="en-GB" sz="1600" dirty="0" err="1">
                <a:solidFill>
                  <a:srgbClr val="000000"/>
                </a:solidFill>
              </a:rPr>
              <a:t>utilizaron</a:t>
            </a:r>
            <a:r>
              <a:rPr lang="en-GB" sz="1600" dirty="0">
                <a:solidFill>
                  <a:srgbClr val="000000"/>
                </a:solidFill>
              </a:rPr>
              <a:t> para </a:t>
            </a:r>
            <a:r>
              <a:rPr lang="en-GB" sz="1600" dirty="0" err="1">
                <a:solidFill>
                  <a:srgbClr val="000000"/>
                </a:solidFill>
              </a:rPr>
              <a:t>examinar</a:t>
            </a:r>
            <a:r>
              <a:rPr lang="en-GB" sz="1600" dirty="0">
                <a:solidFill>
                  <a:srgbClr val="000000"/>
                </a:solidFill>
              </a:rPr>
              <a:t> la </a:t>
            </a:r>
            <a:r>
              <a:rPr lang="en-GB" sz="1600" dirty="0" err="1">
                <a:solidFill>
                  <a:srgbClr val="000000"/>
                </a:solidFill>
              </a:rPr>
              <a:t>influencia</a:t>
            </a:r>
            <a:r>
              <a:rPr lang="en-GB" sz="1600" dirty="0">
                <a:solidFill>
                  <a:srgbClr val="000000"/>
                </a:solidFill>
              </a:rPr>
              <a:t> que </a:t>
            </a:r>
            <a:r>
              <a:rPr lang="en-GB" sz="1600" dirty="0" err="1">
                <a:solidFill>
                  <a:srgbClr val="000000"/>
                </a:solidFill>
              </a:rPr>
              <a:t>los</a:t>
            </a:r>
            <a:r>
              <a:rPr lang="en-GB" sz="1600" dirty="0">
                <a:solidFill>
                  <a:srgbClr val="000000"/>
                </a:solidFill>
              </a:rPr>
              <a:t> </a:t>
            </a:r>
            <a:r>
              <a:rPr lang="en-GB" sz="1600" dirty="0" err="1">
                <a:solidFill>
                  <a:srgbClr val="000000"/>
                </a:solidFill>
              </a:rPr>
              <a:t>pacientes</a:t>
            </a:r>
            <a:r>
              <a:rPr lang="en-GB" sz="1600" dirty="0">
                <a:solidFill>
                  <a:srgbClr val="000000"/>
                </a:solidFill>
              </a:rPr>
              <a:t> y </a:t>
            </a:r>
            <a:r>
              <a:rPr lang="en-GB" sz="1600" dirty="0" err="1">
                <a:solidFill>
                  <a:srgbClr val="000000"/>
                </a:solidFill>
              </a:rPr>
              <a:t>los</a:t>
            </a:r>
            <a:r>
              <a:rPr lang="en-GB" sz="1600" dirty="0">
                <a:solidFill>
                  <a:srgbClr val="000000"/>
                </a:solidFill>
              </a:rPr>
              <a:t> </a:t>
            </a:r>
            <a:r>
              <a:rPr lang="en-GB" sz="1600" dirty="0" err="1">
                <a:solidFill>
                  <a:srgbClr val="000000"/>
                </a:solidFill>
              </a:rPr>
              <a:t>cuidadores</a:t>
            </a:r>
            <a:r>
              <a:rPr lang="en-GB" sz="1600" dirty="0">
                <a:solidFill>
                  <a:srgbClr val="000000"/>
                </a:solidFill>
              </a:rPr>
              <a:t> </a:t>
            </a:r>
            <a:r>
              <a:rPr lang="en-GB" sz="1600" dirty="0" err="1">
                <a:solidFill>
                  <a:srgbClr val="000000"/>
                </a:solidFill>
              </a:rPr>
              <a:t>tenían</a:t>
            </a:r>
            <a:r>
              <a:rPr lang="en-GB" sz="1600" dirty="0">
                <a:solidFill>
                  <a:srgbClr val="000000"/>
                </a:solidFill>
              </a:rPr>
              <a:t> </a:t>
            </a:r>
            <a:r>
              <a:rPr lang="en-GB" sz="1600" dirty="0" err="1">
                <a:solidFill>
                  <a:srgbClr val="000000"/>
                </a:solidFill>
              </a:rPr>
              <a:t>en</a:t>
            </a:r>
            <a:r>
              <a:rPr lang="en-GB" sz="1600" dirty="0">
                <a:solidFill>
                  <a:srgbClr val="000000"/>
                </a:solidFill>
              </a:rPr>
              <a:t> </a:t>
            </a:r>
            <a:r>
              <a:rPr lang="en-GB" sz="1600" dirty="0" err="1">
                <a:solidFill>
                  <a:srgbClr val="000000"/>
                </a:solidFill>
              </a:rPr>
              <a:t>su</a:t>
            </a:r>
            <a:r>
              <a:rPr lang="en-GB" sz="1600" dirty="0">
                <a:solidFill>
                  <a:srgbClr val="000000"/>
                </a:solidFill>
              </a:rPr>
              <a:t> </a:t>
            </a:r>
            <a:r>
              <a:rPr lang="en-GB" sz="1600" dirty="0" err="1">
                <a:solidFill>
                  <a:srgbClr val="000000"/>
                </a:solidFill>
              </a:rPr>
              <a:t>propia</a:t>
            </a:r>
            <a:r>
              <a:rPr lang="en-GB" sz="1600" dirty="0">
                <a:solidFill>
                  <a:srgbClr val="000000"/>
                </a:solidFill>
              </a:rPr>
              <a:t> </a:t>
            </a:r>
            <a:r>
              <a:rPr lang="en-GB" sz="1600" dirty="0" err="1">
                <a:solidFill>
                  <a:srgbClr val="000000"/>
                </a:solidFill>
              </a:rPr>
              <a:t>salud</a:t>
            </a:r>
            <a:r>
              <a:rPr lang="en-GB" sz="1600" dirty="0">
                <a:solidFill>
                  <a:srgbClr val="000000"/>
                </a:solidFill>
              </a:rPr>
              <a:t> mental, </a:t>
            </a:r>
            <a:r>
              <a:rPr lang="en-GB" sz="1600" dirty="0" err="1">
                <a:solidFill>
                  <a:srgbClr val="000000"/>
                </a:solidFill>
              </a:rPr>
              <a:t>salud</a:t>
            </a:r>
            <a:r>
              <a:rPr lang="en-GB" sz="1600" dirty="0">
                <a:solidFill>
                  <a:srgbClr val="000000"/>
                </a:solidFill>
              </a:rPr>
              <a:t> </a:t>
            </a:r>
            <a:r>
              <a:rPr lang="en-GB" sz="1600" dirty="0" err="1">
                <a:solidFill>
                  <a:srgbClr val="000000"/>
                </a:solidFill>
              </a:rPr>
              <a:t>física</a:t>
            </a:r>
            <a:r>
              <a:rPr lang="en-GB" sz="1600" dirty="0">
                <a:solidFill>
                  <a:srgbClr val="000000"/>
                </a:solidFill>
              </a:rPr>
              <a:t>, la auto-</a:t>
            </a:r>
            <a:r>
              <a:rPr lang="en-GB" sz="1600" dirty="0" err="1">
                <a:solidFill>
                  <a:srgbClr val="000000"/>
                </a:solidFill>
              </a:rPr>
              <a:t>eficacia</a:t>
            </a:r>
            <a:r>
              <a:rPr lang="en-GB" sz="1600" dirty="0">
                <a:solidFill>
                  <a:srgbClr val="000000"/>
                </a:solidFill>
              </a:rPr>
              <a:t> (</a:t>
            </a:r>
            <a:r>
              <a:rPr lang="en-GB" sz="1600" dirty="0" err="1">
                <a:solidFill>
                  <a:srgbClr val="000000"/>
                </a:solidFill>
              </a:rPr>
              <a:t>efectos</a:t>
            </a:r>
            <a:r>
              <a:rPr lang="en-GB" sz="1600" dirty="0">
                <a:solidFill>
                  <a:srgbClr val="000000"/>
                </a:solidFill>
              </a:rPr>
              <a:t> actor) y la </a:t>
            </a:r>
            <a:r>
              <a:rPr lang="en-GB" sz="1600" dirty="0" err="1">
                <a:solidFill>
                  <a:srgbClr val="000000"/>
                </a:solidFill>
              </a:rPr>
              <a:t>influencia</a:t>
            </a:r>
            <a:r>
              <a:rPr lang="en-GB" sz="1600" dirty="0">
                <a:solidFill>
                  <a:srgbClr val="000000"/>
                </a:solidFill>
              </a:rPr>
              <a:t> que </a:t>
            </a:r>
            <a:r>
              <a:rPr lang="en-GB" sz="1600" dirty="0" err="1">
                <a:solidFill>
                  <a:srgbClr val="000000"/>
                </a:solidFill>
              </a:rPr>
              <a:t>tenían</a:t>
            </a:r>
            <a:r>
              <a:rPr lang="en-GB" sz="1600" dirty="0">
                <a:solidFill>
                  <a:srgbClr val="000000"/>
                </a:solidFill>
              </a:rPr>
              <a:t> </a:t>
            </a:r>
            <a:r>
              <a:rPr lang="en-GB" sz="1600" dirty="0" err="1">
                <a:solidFill>
                  <a:srgbClr val="000000"/>
                </a:solidFill>
              </a:rPr>
              <a:t>sobre</a:t>
            </a:r>
            <a:r>
              <a:rPr lang="en-GB" sz="1600" dirty="0">
                <a:solidFill>
                  <a:srgbClr val="000000"/>
                </a:solidFill>
              </a:rPr>
              <a:t> la </a:t>
            </a:r>
            <a:r>
              <a:rPr lang="en-GB" sz="1600" dirty="0" err="1">
                <a:solidFill>
                  <a:srgbClr val="000000"/>
                </a:solidFill>
              </a:rPr>
              <a:t>salud</a:t>
            </a:r>
            <a:r>
              <a:rPr lang="en-GB" sz="1600" dirty="0">
                <a:solidFill>
                  <a:srgbClr val="000000"/>
                </a:solidFill>
              </a:rPr>
              <a:t> de </a:t>
            </a:r>
            <a:r>
              <a:rPr lang="en-GB" sz="1600" dirty="0" err="1">
                <a:solidFill>
                  <a:srgbClr val="000000"/>
                </a:solidFill>
              </a:rPr>
              <a:t>cada</a:t>
            </a:r>
            <a:r>
              <a:rPr lang="en-GB" sz="1600" dirty="0">
                <a:solidFill>
                  <a:srgbClr val="000000"/>
                </a:solidFill>
              </a:rPr>
              <a:t> </a:t>
            </a:r>
            <a:r>
              <a:rPr lang="en-GB" sz="1600" dirty="0" err="1">
                <a:solidFill>
                  <a:srgbClr val="000000"/>
                </a:solidFill>
              </a:rPr>
              <a:t>uno</a:t>
            </a:r>
            <a:r>
              <a:rPr lang="en-GB" sz="1600" dirty="0">
                <a:solidFill>
                  <a:srgbClr val="000000"/>
                </a:solidFill>
              </a:rPr>
              <a:t> (</a:t>
            </a:r>
            <a:r>
              <a:rPr lang="en-GB" sz="1600" dirty="0" err="1">
                <a:solidFill>
                  <a:srgbClr val="000000"/>
                </a:solidFill>
              </a:rPr>
              <a:t>efectos</a:t>
            </a:r>
            <a:r>
              <a:rPr lang="en-GB" sz="1600" dirty="0">
                <a:solidFill>
                  <a:srgbClr val="000000"/>
                </a:solidFill>
              </a:rPr>
              <a:t> </a:t>
            </a:r>
            <a:r>
              <a:rPr lang="en-GB" sz="1600" dirty="0" err="1">
                <a:solidFill>
                  <a:srgbClr val="000000"/>
                </a:solidFill>
              </a:rPr>
              <a:t>asociados</a:t>
            </a:r>
            <a:r>
              <a:rPr lang="en-GB" sz="1600" dirty="0">
                <a:solidFill>
                  <a:srgbClr val="000000"/>
                </a:solidFill>
              </a:rPr>
              <a:t>). </a:t>
            </a:r>
          </a:p>
          <a:p>
            <a:pPr marL="457200" lvl="0" indent="-330200">
              <a:lnSpc>
                <a:spcPct val="200000"/>
              </a:lnSpc>
              <a:spcBef>
                <a:spcPts val="0"/>
              </a:spcBef>
              <a:spcAft>
                <a:spcPts val="0"/>
              </a:spcAft>
              <a:buClr>
                <a:srgbClr val="000000"/>
              </a:buClr>
              <a:buSzPct val="100000"/>
            </a:pPr>
            <a:r>
              <a:rPr lang="en-GB" sz="1600" dirty="0" err="1">
                <a:solidFill>
                  <a:srgbClr val="000000"/>
                </a:solidFill>
              </a:rPr>
              <a:t>También</a:t>
            </a:r>
            <a:r>
              <a:rPr lang="en-GB" sz="1600" dirty="0">
                <a:solidFill>
                  <a:srgbClr val="000000"/>
                </a:solidFill>
              </a:rPr>
              <a:t> se </a:t>
            </a:r>
            <a:r>
              <a:rPr lang="en-GB" sz="1600" dirty="0" err="1">
                <a:solidFill>
                  <a:srgbClr val="000000"/>
                </a:solidFill>
              </a:rPr>
              <a:t>examinó</a:t>
            </a:r>
            <a:r>
              <a:rPr lang="en-GB" sz="1600" dirty="0">
                <a:solidFill>
                  <a:srgbClr val="000000"/>
                </a:solidFill>
              </a:rPr>
              <a:t> la </a:t>
            </a:r>
            <a:r>
              <a:rPr lang="en-GB" sz="1600" dirty="0" err="1">
                <a:solidFill>
                  <a:srgbClr val="000000"/>
                </a:solidFill>
              </a:rPr>
              <a:t>influencia</a:t>
            </a:r>
            <a:r>
              <a:rPr lang="en-GB" sz="1600" dirty="0">
                <a:solidFill>
                  <a:srgbClr val="000000"/>
                </a:solidFill>
              </a:rPr>
              <a:t> de la auto-</a:t>
            </a:r>
            <a:r>
              <a:rPr lang="en-GB" sz="1600" dirty="0" err="1">
                <a:solidFill>
                  <a:srgbClr val="000000"/>
                </a:solidFill>
              </a:rPr>
              <a:t>eficacia</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salud</a:t>
            </a:r>
            <a:r>
              <a:rPr lang="en-GB" sz="1600" dirty="0">
                <a:solidFill>
                  <a:srgbClr val="000000"/>
                </a:solidFill>
              </a:rPr>
              <a:t> mental y </a:t>
            </a:r>
            <a:r>
              <a:rPr lang="en-GB" sz="1600" dirty="0" err="1">
                <a:solidFill>
                  <a:srgbClr val="000000"/>
                </a:solidFill>
              </a:rPr>
              <a:t>física</a:t>
            </a:r>
            <a:r>
              <a:rPr lang="en-GB" sz="1600" dirty="0">
                <a:solidFill>
                  <a:srgbClr val="000000"/>
                </a:solidFill>
              </a:rPr>
              <a:t> </a:t>
            </a:r>
            <a:r>
              <a:rPr lang="en-GB" sz="1600" dirty="0" err="1">
                <a:solidFill>
                  <a:srgbClr val="000000"/>
                </a:solidFill>
              </a:rPr>
              <a:t>durante</a:t>
            </a:r>
            <a:r>
              <a:rPr lang="en-GB" sz="1600" dirty="0">
                <a:solidFill>
                  <a:srgbClr val="000000"/>
                </a:solidFill>
              </a:rPr>
              <a:t> el </a:t>
            </a:r>
            <a:r>
              <a:rPr lang="en-GB" sz="1600" dirty="0" err="1">
                <a:solidFill>
                  <a:srgbClr val="000000"/>
                </a:solidFill>
              </a:rPr>
              <a:t>tiempo</a:t>
            </a:r>
            <a:r>
              <a:rPr lang="en-GB" sz="1600" dirty="0">
                <a:solidFill>
                  <a:srgbClr val="000000"/>
                </a:solidFill>
              </a:rPr>
              <a:t> </a:t>
            </a:r>
            <a:r>
              <a:rPr lang="en-GB" sz="1600" dirty="0" err="1">
                <a:solidFill>
                  <a:srgbClr val="000000"/>
                </a:solidFill>
              </a:rPr>
              <a:t>estudiado</a:t>
            </a:r>
            <a:r>
              <a:rPr lang="en-GB" sz="1600" dirty="0">
                <a:solidFill>
                  <a:srgbClr val="000000"/>
                </a:solidFill>
              </a:rPr>
              <a:t>.</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1000"/>
                                        <p:tgtEl>
                                          <p:spTgt spid="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Effect transition="in" filter="fade">
                                      <p:cBhvr>
                                        <p:cTn id="12" dur="1000"/>
                                        <p:tgtEl>
                                          <p:spTgt spid="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Effect transition="in" filter="fade">
                                      <p:cBhvr>
                                        <p:cTn id="17" dur="1000"/>
                                        <p:tgtEl>
                                          <p:spTgt spid="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Effect transition="in" filter="fade">
                                      <p:cBhvr>
                                        <p:cTn id="22" dur="1000"/>
                                        <p:tgtEl>
                                          <p:spTgt spid="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Effect transition="in" filter="fade">
                                      <p:cBhvr>
                                        <p:cTn id="27" dur="1000"/>
                                        <p:tgtEl>
                                          <p:spTgt spid="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pic>
        <p:nvPicPr>
          <p:cNvPr id="315" name="Shape 315"/>
          <p:cNvPicPr preferRelativeResize="0"/>
          <p:nvPr/>
        </p:nvPicPr>
        <p:blipFill>
          <a:blip r:embed="rId3">
            <a:alphaModFix/>
          </a:blip>
          <a:stretch>
            <a:fillRect/>
          </a:stretch>
        </p:blipFill>
        <p:spPr>
          <a:xfrm>
            <a:off x="1287500" y="1731749"/>
            <a:ext cx="6186124" cy="3411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Discusión: </a:t>
            </a:r>
          </a:p>
        </p:txBody>
      </p:sp>
      <p:sp>
        <p:nvSpPr>
          <p:cNvPr id="321" name="Shape 32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330200">
              <a:lnSpc>
                <a:spcPct val="150000"/>
              </a:lnSpc>
              <a:spcBef>
                <a:spcPts val="0"/>
              </a:spcBef>
              <a:spcAft>
                <a:spcPts val="0"/>
              </a:spcAft>
              <a:buClr>
                <a:srgbClr val="000000"/>
              </a:buClr>
              <a:buSzPct val="100000"/>
              <a:buFont typeface="Arial" panose="020B0604020202020204" pitchFamily="34" charset="0"/>
              <a:buChar char="•"/>
            </a:pPr>
            <a:r>
              <a:rPr lang="en-GB" sz="1600" dirty="0">
                <a:solidFill>
                  <a:srgbClr val="000000"/>
                </a:solidFill>
              </a:rPr>
              <a:t>Se </a:t>
            </a:r>
            <a:r>
              <a:rPr lang="en-GB" sz="1600" dirty="0" err="1">
                <a:solidFill>
                  <a:srgbClr val="000000"/>
                </a:solidFill>
              </a:rPr>
              <a:t>observó</a:t>
            </a:r>
            <a:r>
              <a:rPr lang="en-GB" sz="1600" dirty="0">
                <a:solidFill>
                  <a:srgbClr val="000000"/>
                </a:solidFill>
              </a:rPr>
              <a:t> que la </a:t>
            </a:r>
            <a:r>
              <a:rPr lang="en-GB" sz="1600" dirty="0" err="1">
                <a:solidFill>
                  <a:srgbClr val="000000"/>
                </a:solidFill>
              </a:rPr>
              <a:t>salud</a:t>
            </a:r>
            <a:r>
              <a:rPr lang="en-GB" sz="1600" dirty="0">
                <a:solidFill>
                  <a:srgbClr val="000000"/>
                </a:solidFill>
              </a:rPr>
              <a:t> </a:t>
            </a:r>
            <a:r>
              <a:rPr lang="en-GB" sz="1600" dirty="0" err="1">
                <a:solidFill>
                  <a:srgbClr val="000000"/>
                </a:solidFill>
              </a:rPr>
              <a:t>física</a:t>
            </a:r>
            <a:r>
              <a:rPr lang="en-GB" sz="1600" dirty="0">
                <a:solidFill>
                  <a:srgbClr val="000000"/>
                </a:solidFill>
              </a:rPr>
              <a:t> y la </a:t>
            </a:r>
            <a:r>
              <a:rPr lang="en-GB" sz="1600" dirty="0" err="1">
                <a:solidFill>
                  <a:srgbClr val="000000"/>
                </a:solidFill>
              </a:rPr>
              <a:t>autoeficacia</a:t>
            </a:r>
            <a:r>
              <a:rPr lang="en-GB" sz="1600" dirty="0">
                <a:solidFill>
                  <a:srgbClr val="000000"/>
                </a:solidFill>
              </a:rPr>
              <a:t> </a:t>
            </a:r>
            <a:r>
              <a:rPr lang="en-GB" sz="1600" dirty="0" err="1">
                <a:solidFill>
                  <a:srgbClr val="000000"/>
                </a:solidFill>
              </a:rPr>
              <a:t>tuvieron</a:t>
            </a:r>
            <a:r>
              <a:rPr lang="en-GB" sz="1600" dirty="0">
                <a:solidFill>
                  <a:srgbClr val="000000"/>
                </a:solidFill>
              </a:rPr>
              <a:t> </a:t>
            </a:r>
            <a:r>
              <a:rPr lang="en-GB" sz="1600" dirty="0" err="1">
                <a:solidFill>
                  <a:srgbClr val="000000"/>
                </a:solidFill>
              </a:rPr>
              <a:t>efectos</a:t>
            </a:r>
            <a:r>
              <a:rPr lang="en-GB" sz="1600" dirty="0">
                <a:solidFill>
                  <a:srgbClr val="000000"/>
                </a:solidFill>
              </a:rPr>
              <a:t> </a:t>
            </a:r>
            <a:r>
              <a:rPr lang="en-GB" sz="1600" dirty="0" err="1">
                <a:solidFill>
                  <a:srgbClr val="000000"/>
                </a:solidFill>
              </a:rPr>
              <a:t>significativos</a:t>
            </a:r>
            <a:r>
              <a:rPr lang="en-GB" sz="1600" dirty="0">
                <a:solidFill>
                  <a:srgbClr val="000000"/>
                </a:solidFill>
              </a:rPr>
              <a:t> </a:t>
            </a:r>
            <a:r>
              <a:rPr lang="en-GB" sz="1600" dirty="0" err="1">
                <a:solidFill>
                  <a:srgbClr val="000000"/>
                </a:solidFill>
              </a:rPr>
              <a:t>en</a:t>
            </a:r>
            <a:r>
              <a:rPr lang="en-GB" sz="1600" dirty="0">
                <a:solidFill>
                  <a:srgbClr val="000000"/>
                </a:solidFill>
              </a:rPr>
              <a:t> sus </a:t>
            </a:r>
            <a:r>
              <a:rPr lang="en-GB" sz="1600" dirty="0" err="1">
                <a:solidFill>
                  <a:srgbClr val="000000"/>
                </a:solidFill>
              </a:rPr>
              <a:t>propios</a:t>
            </a:r>
            <a:r>
              <a:rPr lang="en-GB" sz="1600" dirty="0">
                <a:solidFill>
                  <a:srgbClr val="000000"/>
                </a:solidFill>
              </a:rPr>
              <a:t> </a:t>
            </a:r>
            <a:r>
              <a:rPr lang="en-GB" sz="1600" dirty="0" err="1">
                <a:solidFill>
                  <a:srgbClr val="000000"/>
                </a:solidFill>
              </a:rPr>
              <a:t>resultados</a:t>
            </a:r>
            <a:r>
              <a:rPr lang="en-GB" sz="1600" dirty="0">
                <a:solidFill>
                  <a:srgbClr val="000000"/>
                </a:solidFill>
              </a:rPr>
              <a:t> a </a:t>
            </a:r>
            <a:r>
              <a:rPr lang="en-GB" sz="1600" dirty="0" err="1">
                <a:solidFill>
                  <a:srgbClr val="000000"/>
                </a:solidFill>
              </a:rPr>
              <a:t>través</a:t>
            </a:r>
            <a:r>
              <a:rPr lang="en-GB" sz="1600" dirty="0">
                <a:solidFill>
                  <a:srgbClr val="000000"/>
                </a:solidFill>
              </a:rPr>
              <a:t> del </a:t>
            </a:r>
            <a:r>
              <a:rPr lang="en-GB" sz="1600" dirty="0" err="1">
                <a:solidFill>
                  <a:srgbClr val="000000"/>
                </a:solidFill>
              </a:rPr>
              <a:t>tiempo</a:t>
            </a:r>
            <a:r>
              <a:rPr lang="en-GB" sz="1600" dirty="0">
                <a:solidFill>
                  <a:srgbClr val="000000"/>
                </a:solidFill>
              </a:rPr>
              <a:t> (</a:t>
            </a:r>
            <a:r>
              <a:rPr lang="en-GB" sz="1600" dirty="0" err="1">
                <a:solidFill>
                  <a:srgbClr val="000000"/>
                </a:solidFill>
              </a:rPr>
              <a:t>efecto</a:t>
            </a:r>
            <a:r>
              <a:rPr lang="en-GB" sz="1600" dirty="0">
                <a:solidFill>
                  <a:srgbClr val="000000"/>
                </a:solidFill>
              </a:rPr>
              <a:t> actor). </a:t>
            </a:r>
          </a:p>
          <a:p>
            <a:pPr marL="457200" lvl="0" indent="-330200">
              <a:lnSpc>
                <a:spcPct val="150000"/>
              </a:lnSpc>
              <a:spcBef>
                <a:spcPts val="0"/>
              </a:spcBef>
              <a:spcAft>
                <a:spcPts val="0"/>
              </a:spcAft>
              <a:buClr>
                <a:srgbClr val="000000"/>
              </a:buClr>
              <a:buSzPct val="100000"/>
              <a:buFont typeface="Arial" panose="020B0604020202020204" pitchFamily="34" charset="0"/>
              <a:buChar char="•"/>
            </a:pPr>
            <a:r>
              <a:rPr lang="en-GB" sz="1600" dirty="0" err="1">
                <a:solidFill>
                  <a:srgbClr val="000000"/>
                </a:solidFill>
              </a:rPr>
              <a:t>En</a:t>
            </a:r>
            <a:r>
              <a:rPr lang="en-GB" sz="1600" dirty="0">
                <a:solidFill>
                  <a:srgbClr val="000000"/>
                </a:solidFill>
              </a:rPr>
              <a:t> </a:t>
            </a:r>
            <a:r>
              <a:rPr lang="en-GB" sz="1600" dirty="0" err="1">
                <a:solidFill>
                  <a:srgbClr val="000000"/>
                </a:solidFill>
              </a:rPr>
              <a:t>adición</a:t>
            </a:r>
            <a:r>
              <a:rPr lang="en-GB" sz="1600" dirty="0">
                <a:solidFill>
                  <a:srgbClr val="000000"/>
                </a:solidFill>
              </a:rPr>
              <a:t>, </a:t>
            </a:r>
            <a:r>
              <a:rPr lang="en-GB" sz="1600" dirty="0" err="1">
                <a:solidFill>
                  <a:srgbClr val="000000"/>
                </a:solidFill>
              </a:rPr>
              <a:t>pacientes</a:t>
            </a:r>
            <a:r>
              <a:rPr lang="en-GB" sz="1600" dirty="0">
                <a:solidFill>
                  <a:srgbClr val="000000"/>
                </a:solidFill>
              </a:rPr>
              <a:t> y </a:t>
            </a:r>
            <a:r>
              <a:rPr lang="en-GB" sz="1600" dirty="0" err="1">
                <a:solidFill>
                  <a:srgbClr val="000000"/>
                </a:solidFill>
              </a:rPr>
              <a:t>cuidadores</a:t>
            </a:r>
            <a:r>
              <a:rPr lang="en-GB" sz="1600" dirty="0">
                <a:solidFill>
                  <a:srgbClr val="000000"/>
                </a:solidFill>
              </a:rPr>
              <a:t> con mayor </a:t>
            </a:r>
            <a:r>
              <a:rPr lang="en-GB" sz="1600" dirty="0" err="1">
                <a:solidFill>
                  <a:srgbClr val="000000"/>
                </a:solidFill>
              </a:rPr>
              <a:t>autoeficacia</a:t>
            </a:r>
            <a:r>
              <a:rPr lang="en-GB" sz="1600" dirty="0">
                <a:solidFill>
                  <a:srgbClr val="000000"/>
                </a:solidFill>
              </a:rPr>
              <a:t> </a:t>
            </a:r>
            <a:r>
              <a:rPr lang="en-GB" sz="1600" dirty="0" err="1">
                <a:solidFill>
                  <a:srgbClr val="000000"/>
                </a:solidFill>
              </a:rPr>
              <a:t>tuvieron</a:t>
            </a:r>
            <a:r>
              <a:rPr lang="en-GB" sz="1600" dirty="0">
                <a:solidFill>
                  <a:srgbClr val="000000"/>
                </a:solidFill>
              </a:rPr>
              <a:t> </a:t>
            </a:r>
            <a:r>
              <a:rPr lang="en-GB" sz="1600" dirty="0" err="1">
                <a:solidFill>
                  <a:srgbClr val="000000"/>
                </a:solidFill>
              </a:rPr>
              <a:t>mejor</a:t>
            </a:r>
            <a:r>
              <a:rPr lang="en-GB" sz="1600" dirty="0">
                <a:solidFill>
                  <a:srgbClr val="000000"/>
                </a:solidFill>
              </a:rPr>
              <a:t> </a:t>
            </a:r>
            <a:r>
              <a:rPr lang="en-GB" sz="1600" dirty="0" err="1">
                <a:solidFill>
                  <a:srgbClr val="000000"/>
                </a:solidFill>
              </a:rPr>
              <a:t>salud</a:t>
            </a:r>
            <a:r>
              <a:rPr lang="en-GB" sz="1600" dirty="0">
                <a:solidFill>
                  <a:srgbClr val="000000"/>
                </a:solidFill>
              </a:rPr>
              <a:t> mental y sus </a:t>
            </a:r>
            <a:r>
              <a:rPr lang="en-GB" sz="1600" dirty="0" err="1">
                <a:solidFill>
                  <a:srgbClr val="000000"/>
                </a:solidFill>
              </a:rPr>
              <a:t>parejas</a:t>
            </a:r>
            <a:r>
              <a:rPr lang="en-GB" sz="1600" dirty="0">
                <a:solidFill>
                  <a:srgbClr val="000000"/>
                </a:solidFill>
              </a:rPr>
              <a:t> </a:t>
            </a:r>
            <a:r>
              <a:rPr lang="en-GB" sz="1600" dirty="0" err="1">
                <a:solidFill>
                  <a:srgbClr val="000000"/>
                </a:solidFill>
              </a:rPr>
              <a:t>tenían</a:t>
            </a:r>
            <a:r>
              <a:rPr lang="en-GB" sz="1600" dirty="0">
                <a:solidFill>
                  <a:srgbClr val="000000"/>
                </a:solidFill>
              </a:rPr>
              <a:t> </a:t>
            </a:r>
            <a:r>
              <a:rPr lang="en-GB" sz="1600" dirty="0" err="1">
                <a:solidFill>
                  <a:srgbClr val="000000"/>
                </a:solidFill>
              </a:rPr>
              <a:t>una</a:t>
            </a:r>
            <a:r>
              <a:rPr lang="en-GB" sz="1600" dirty="0">
                <a:solidFill>
                  <a:srgbClr val="000000"/>
                </a:solidFill>
              </a:rPr>
              <a:t> </a:t>
            </a:r>
            <a:r>
              <a:rPr lang="en-GB" sz="1600" dirty="0" err="1">
                <a:solidFill>
                  <a:srgbClr val="000000"/>
                </a:solidFill>
              </a:rPr>
              <a:t>mejor</a:t>
            </a:r>
            <a:r>
              <a:rPr lang="en-GB" sz="1600" dirty="0">
                <a:solidFill>
                  <a:srgbClr val="000000"/>
                </a:solidFill>
              </a:rPr>
              <a:t> </a:t>
            </a:r>
            <a:r>
              <a:rPr lang="en-GB" sz="1600" dirty="0" err="1">
                <a:solidFill>
                  <a:srgbClr val="000000"/>
                </a:solidFill>
              </a:rPr>
              <a:t>salud</a:t>
            </a:r>
            <a:r>
              <a:rPr lang="en-GB" sz="1600" dirty="0">
                <a:solidFill>
                  <a:srgbClr val="000000"/>
                </a:solidFill>
              </a:rPr>
              <a:t> </a:t>
            </a:r>
            <a:r>
              <a:rPr lang="en-GB" sz="1600" dirty="0" err="1">
                <a:solidFill>
                  <a:srgbClr val="000000"/>
                </a:solidFill>
              </a:rPr>
              <a:t>física</a:t>
            </a:r>
            <a:r>
              <a:rPr lang="en-GB" sz="1600" dirty="0">
                <a:solidFill>
                  <a:srgbClr val="000000"/>
                </a:solidFill>
              </a:rPr>
              <a:t>.</a:t>
            </a:r>
          </a:p>
          <a:p>
            <a:pPr marL="457200" lvl="0" indent="-330200">
              <a:lnSpc>
                <a:spcPct val="150000"/>
              </a:lnSpc>
              <a:spcBef>
                <a:spcPts val="0"/>
              </a:spcBef>
              <a:spcAft>
                <a:spcPts val="0"/>
              </a:spcAft>
              <a:buClr>
                <a:srgbClr val="000000"/>
              </a:buClr>
              <a:buSzPct val="100000"/>
              <a:buFont typeface="Arial" panose="020B0604020202020204" pitchFamily="34" charset="0"/>
              <a:buChar char="•"/>
            </a:pPr>
            <a:r>
              <a:rPr lang="en-GB" sz="1600" dirty="0">
                <a:solidFill>
                  <a:srgbClr val="000000"/>
                </a:solidFill>
              </a:rPr>
              <a:t>La auto-</a:t>
            </a:r>
            <a:r>
              <a:rPr lang="en-GB" sz="1600" dirty="0" err="1">
                <a:solidFill>
                  <a:srgbClr val="000000"/>
                </a:solidFill>
              </a:rPr>
              <a:t>eficacia</a:t>
            </a:r>
            <a:r>
              <a:rPr lang="en-GB" sz="1600" dirty="0">
                <a:solidFill>
                  <a:srgbClr val="000000"/>
                </a:solidFill>
              </a:rPr>
              <a:t> de </a:t>
            </a:r>
            <a:r>
              <a:rPr lang="en-GB" sz="1600" dirty="0" err="1">
                <a:solidFill>
                  <a:srgbClr val="000000"/>
                </a:solidFill>
              </a:rPr>
              <a:t>una</a:t>
            </a:r>
            <a:r>
              <a:rPr lang="en-GB" sz="1600" dirty="0">
                <a:solidFill>
                  <a:srgbClr val="000000"/>
                </a:solidFill>
              </a:rPr>
              <a:t> persona no </a:t>
            </a:r>
            <a:r>
              <a:rPr lang="en-GB" sz="1600" dirty="0" err="1">
                <a:solidFill>
                  <a:srgbClr val="000000"/>
                </a:solidFill>
              </a:rPr>
              <a:t>influyó</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autoeficacia</a:t>
            </a:r>
            <a:r>
              <a:rPr lang="en-GB" sz="1600" dirty="0">
                <a:solidFill>
                  <a:srgbClr val="000000"/>
                </a:solidFill>
              </a:rPr>
              <a:t> de la </a:t>
            </a:r>
            <a:r>
              <a:rPr lang="en-GB" sz="1600" dirty="0" err="1">
                <a:solidFill>
                  <a:srgbClr val="000000"/>
                </a:solidFill>
              </a:rPr>
              <a:t>otra</a:t>
            </a:r>
            <a:r>
              <a:rPr lang="en-GB" sz="1600" dirty="0">
                <a:solidFill>
                  <a:srgbClr val="000000"/>
                </a:solidFill>
              </a:rPr>
              <a:t> persona.</a:t>
            </a:r>
          </a:p>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Este </a:t>
            </a:r>
            <a:r>
              <a:rPr lang="en-GB" sz="1600" dirty="0" err="1">
                <a:solidFill>
                  <a:srgbClr val="000000"/>
                </a:solidFill>
              </a:rPr>
              <a:t>artículo</a:t>
            </a:r>
            <a:r>
              <a:rPr lang="en-GB" sz="1600" dirty="0">
                <a:solidFill>
                  <a:srgbClr val="000000"/>
                </a:solidFill>
              </a:rPr>
              <a:t> </a:t>
            </a:r>
            <a:r>
              <a:rPr lang="en-GB" sz="1600" dirty="0" err="1">
                <a:solidFill>
                  <a:srgbClr val="000000"/>
                </a:solidFill>
              </a:rPr>
              <a:t>demuestra</a:t>
            </a:r>
            <a:r>
              <a:rPr lang="en-GB" sz="1600" dirty="0">
                <a:solidFill>
                  <a:srgbClr val="000000"/>
                </a:solidFill>
              </a:rPr>
              <a:t> que el </a:t>
            </a:r>
            <a:r>
              <a:rPr lang="en-GB" sz="1600" dirty="0" err="1">
                <a:solidFill>
                  <a:srgbClr val="000000"/>
                </a:solidFill>
              </a:rPr>
              <a:t>comportamiento</a:t>
            </a:r>
            <a:r>
              <a:rPr lang="en-GB" sz="1600" dirty="0">
                <a:solidFill>
                  <a:srgbClr val="000000"/>
                </a:solidFill>
              </a:rPr>
              <a:t> de </a:t>
            </a:r>
            <a:r>
              <a:rPr lang="en-GB" sz="1600" dirty="0" err="1">
                <a:solidFill>
                  <a:srgbClr val="000000"/>
                </a:solidFill>
              </a:rPr>
              <a:t>una</a:t>
            </a:r>
            <a:r>
              <a:rPr lang="en-GB" sz="1600" dirty="0">
                <a:solidFill>
                  <a:srgbClr val="000000"/>
                </a:solidFill>
              </a:rPr>
              <a:t> persona </a:t>
            </a:r>
            <a:r>
              <a:rPr lang="en-GB" sz="1600" dirty="0" err="1">
                <a:solidFill>
                  <a:srgbClr val="000000"/>
                </a:solidFill>
              </a:rPr>
              <a:t>puede</a:t>
            </a:r>
            <a:r>
              <a:rPr lang="en-GB" sz="1600" dirty="0">
                <a:solidFill>
                  <a:srgbClr val="000000"/>
                </a:solidFill>
              </a:rPr>
              <a:t> </a:t>
            </a:r>
            <a:r>
              <a:rPr lang="en-GB" sz="1600" dirty="0" err="1">
                <a:solidFill>
                  <a:srgbClr val="000000"/>
                </a:solidFill>
              </a:rPr>
              <a:t>influir</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salud</a:t>
            </a:r>
            <a:r>
              <a:rPr lang="en-GB" sz="1600" dirty="0">
                <a:solidFill>
                  <a:srgbClr val="000000"/>
                </a:solidFill>
              </a:rPr>
              <a:t> mental y </a:t>
            </a:r>
            <a:r>
              <a:rPr lang="en-GB" sz="1600" dirty="0" err="1">
                <a:solidFill>
                  <a:srgbClr val="000000"/>
                </a:solidFill>
              </a:rPr>
              <a:t>física</a:t>
            </a:r>
            <a:r>
              <a:rPr lang="en-GB" sz="1600" dirty="0">
                <a:solidFill>
                  <a:srgbClr val="000000"/>
                </a:solidFill>
              </a:rPr>
              <a:t> de </a:t>
            </a:r>
            <a:r>
              <a:rPr lang="en-GB" sz="1600" dirty="0" err="1">
                <a:solidFill>
                  <a:srgbClr val="000000"/>
                </a:solidFill>
              </a:rPr>
              <a:t>otra</a:t>
            </a:r>
            <a:r>
              <a:rPr lang="en-GB" sz="1600" dirty="0">
                <a:solidFill>
                  <a:srgbClr val="000000"/>
                </a:solidFill>
              </a:rPr>
              <a:t> con la que </a:t>
            </a:r>
            <a:r>
              <a:rPr lang="en-GB" sz="1600" dirty="0" err="1">
                <a:solidFill>
                  <a:srgbClr val="000000"/>
                </a:solidFill>
              </a:rPr>
              <a:t>tenga</a:t>
            </a:r>
            <a:r>
              <a:rPr lang="en-GB" sz="1600" dirty="0">
                <a:solidFill>
                  <a:srgbClr val="000000"/>
                </a:solidFill>
              </a:rPr>
              <a:t> un </a:t>
            </a:r>
            <a:r>
              <a:rPr lang="en-GB" sz="1600" dirty="0" err="1">
                <a:solidFill>
                  <a:srgbClr val="000000"/>
                </a:solidFill>
              </a:rPr>
              <a:t>vínculo</a:t>
            </a:r>
            <a:r>
              <a:rPr lang="en-GB" sz="1600" dirty="0">
                <a:solidFill>
                  <a:srgbClr val="000000"/>
                </a:solidFill>
              </a:rPr>
              <a:t> </a:t>
            </a:r>
            <a:r>
              <a:rPr lang="en-GB" sz="1600" dirty="0" err="1">
                <a:solidFill>
                  <a:srgbClr val="000000"/>
                </a:solidFill>
              </a:rPr>
              <a:t>fuerte</a:t>
            </a:r>
            <a:r>
              <a:rPr lang="en-GB" sz="1600" dirty="0">
                <a:solidFill>
                  <a:srgbClr val="000000"/>
                </a:solidFill>
              </a:rPr>
              <a:t> </a:t>
            </a:r>
            <a:r>
              <a:rPr lang="en-GB" sz="1600" dirty="0" err="1">
                <a:solidFill>
                  <a:srgbClr val="000000"/>
                </a:solidFill>
              </a:rPr>
              <a:t>como</a:t>
            </a:r>
            <a:r>
              <a:rPr lang="en-GB" sz="1600" dirty="0">
                <a:solidFill>
                  <a:srgbClr val="000000"/>
                </a:solidFill>
              </a:rPr>
              <a:t> </a:t>
            </a:r>
            <a:r>
              <a:rPr lang="en-GB" sz="1600" dirty="0" err="1">
                <a:solidFill>
                  <a:srgbClr val="000000"/>
                </a:solidFill>
              </a:rPr>
              <a:t>cuidador</a:t>
            </a:r>
            <a:r>
              <a:rPr lang="en-GB" sz="1600" dirty="0">
                <a:solidFill>
                  <a:srgbClr val="000000"/>
                </a:solidFill>
              </a:rPr>
              <a:t> y </a:t>
            </a:r>
            <a:r>
              <a:rPr lang="en-GB" sz="1600" dirty="0" err="1">
                <a:solidFill>
                  <a:srgbClr val="000000"/>
                </a:solidFill>
              </a:rPr>
              <a:t>paciente</a:t>
            </a:r>
            <a:endParaRPr lang="en-GB" sz="1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Effect transition="in" filter="fade">
                                      <p:cBhvr>
                                        <p:cTn id="7" dur="1000"/>
                                        <p:tgtEl>
                                          <p:spTgt spid="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xEl>
                                              <p:pRg st="1" end="1"/>
                                            </p:txEl>
                                          </p:spTgt>
                                        </p:tgtEl>
                                        <p:attrNameLst>
                                          <p:attrName>style.visibility</p:attrName>
                                        </p:attrNameLst>
                                      </p:cBhvr>
                                      <p:to>
                                        <p:strVal val="visible"/>
                                      </p:to>
                                    </p:set>
                                    <p:animEffect transition="in" filter="fade">
                                      <p:cBhvr>
                                        <p:cTn id="12" dur="1000"/>
                                        <p:tgtEl>
                                          <p:spTgt spid="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xEl>
                                              <p:pRg st="2" end="2"/>
                                            </p:txEl>
                                          </p:spTgt>
                                        </p:tgtEl>
                                        <p:attrNameLst>
                                          <p:attrName>style.visibility</p:attrName>
                                        </p:attrNameLst>
                                      </p:cBhvr>
                                      <p:to>
                                        <p:strVal val="visible"/>
                                      </p:to>
                                    </p:set>
                                    <p:animEffect transition="in" filter="fade">
                                      <p:cBhvr>
                                        <p:cTn id="17" dur="1000"/>
                                        <p:tgtEl>
                                          <p:spTgt spid="3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
                                            <p:txEl>
                                              <p:pRg st="3" end="3"/>
                                            </p:txEl>
                                          </p:spTgt>
                                        </p:tgtEl>
                                        <p:attrNameLst>
                                          <p:attrName>style.visibility</p:attrName>
                                        </p:attrNameLst>
                                      </p:cBhvr>
                                      <p:to>
                                        <p:strVal val="visible"/>
                                      </p:to>
                                    </p:set>
                                    <p:animEffect transition="in" filter="fade">
                                      <p:cBhvr>
                                        <p:cTn id="22" dur="1000"/>
                                        <p:tgtEl>
                                          <p:spTgt spid="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Conclusiones </a:t>
            </a:r>
          </a:p>
        </p:txBody>
      </p:sp>
      <p:sp>
        <p:nvSpPr>
          <p:cNvPr id="327" name="Shape 327"/>
          <p:cNvSpPr txBox="1">
            <a:spLocks noGrp="1"/>
          </p:cNvSpPr>
          <p:nvPr>
            <p:ph type="body" idx="1"/>
          </p:nvPr>
        </p:nvSpPr>
        <p:spPr>
          <a:xfrm>
            <a:off x="471900" y="1392900"/>
            <a:ext cx="8222100" cy="2710200"/>
          </a:xfrm>
          <a:prstGeom prst="rect">
            <a:avLst/>
          </a:prstGeom>
        </p:spPr>
        <p:txBody>
          <a:bodyPr lIns="91425" tIns="91425" rIns="91425" bIns="91425" anchor="t" anchorCtr="0">
            <a:noAutofit/>
          </a:bodyPr>
          <a:lstStyle/>
          <a:p>
            <a:pPr lvl="0" rtl="0">
              <a:lnSpc>
                <a:spcPct val="150000"/>
              </a:lnSpc>
              <a:spcBef>
                <a:spcPts val="0"/>
              </a:spcBef>
              <a:spcAft>
                <a:spcPts val="0"/>
              </a:spcAft>
              <a:buNone/>
            </a:pPr>
            <a:endParaRPr sz="1400" dirty="0">
              <a:solidFill>
                <a:srgbClr val="000000"/>
              </a:solidFill>
              <a:latin typeface="Times New Roman"/>
              <a:ea typeface="Times New Roman"/>
              <a:cs typeface="Times New Roman"/>
              <a:sym typeface="Times New Roman"/>
            </a:endParaRPr>
          </a:p>
          <a:p>
            <a:pPr marL="457200" lvl="0" indent="-330200" rtl="0">
              <a:lnSpc>
                <a:spcPct val="150000"/>
              </a:lnSpc>
              <a:spcBef>
                <a:spcPts val="0"/>
              </a:spcBef>
              <a:spcAft>
                <a:spcPts val="0"/>
              </a:spcAft>
              <a:buClr>
                <a:srgbClr val="000000"/>
              </a:buClr>
              <a:buSzPct val="100000"/>
              <a:buFont typeface="Arial" panose="020B0604020202020204" pitchFamily="34" charset="0"/>
              <a:buChar char="•"/>
            </a:pPr>
            <a:r>
              <a:rPr lang="en-GB" sz="1600" dirty="0">
                <a:solidFill>
                  <a:srgbClr val="000000"/>
                </a:solidFill>
              </a:rPr>
              <a:t>Este </a:t>
            </a:r>
            <a:r>
              <a:rPr lang="en-GB" sz="1600" dirty="0" err="1">
                <a:solidFill>
                  <a:srgbClr val="000000"/>
                </a:solidFill>
              </a:rPr>
              <a:t>artículo</a:t>
            </a:r>
            <a:r>
              <a:rPr lang="en-GB" sz="1600" dirty="0">
                <a:solidFill>
                  <a:srgbClr val="000000"/>
                </a:solidFill>
              </a:rPr>
              <a:t> </a:t>
            </a:r>
            <a:r>
              <a:rPr lang="en-GB" sz="1600" dirty="0" err="1">
                <a:solidFill>
                  <a:srgbClr val="000000"/>
                </a:solidFill>
              </a:rPr>
              <a:t>demuestra</a:t>
            </a:r>
            <a:r>
              <a:rPr lang="en-GB" sz="1600" dirty="0">
                <a:solidFill>
                  <a:srgbClr val="000000"/>
                </a:solidFill>
              </a:rPr>
              <a:t> que el </a:t>
            </a:r>
            <a:r>
              <a:rPr lang="en-GB" sz="1600" dirty="0" err="1">
                <a:solidFill>
                  <a:srgbClr val="000000"/>
                </a:solidFill>
              </a:rPr>
              <a:t>comportamiento</a:t>
            </a:r>
            <a:r>
              <a:rPr lang="en-GB" sz="1600" dirty="0">
                <a:solidFill>
                  <a:srgbClr val="000000"/>
                </a:solidFill>
              </a:rPr>
              <a:t> de </a:t>
            </a:r>
            <a:r>
              <a:rPr lang="en-GB" sz="1600" dirty="0" err="1">
                <a:solidFill>
                  <a:srgbClr val="000000"/>
                </a:solidFill>
              </a:rPr>
              <a:t>una</a:t>
            </a:r>
            <a:r>
              <a:rPr lang="en-GB" sz="1600" dirty="0">
                <a:solidFill>
                  <a:srgbClr val="000000"/>
                </a:solidFill>
              </a:rPr>
              <a:t> persona </a:t>
            </a:r>
            <a:r>
              <a:rPr lang="en-GB" sz="1600" dirty="0" err="1">
                <a:solidFill>
                  <a:srgbClr val="000000"/>
                </a:solidFill>
              </a:rPr>
              <a:t>puede</a:t>
            </a:r>
            <a:r>
              <a:rPr lang="en-GB" sz="1600" dirty="0">
                <a:solidFill>
                  <a:srgbClr val="000000"/>
                </a:solidFill>
              </a:rPr>
              <a:t> </a:t>
            </a:r>
            <a:r>
              <a:rPr lang="en-GB" sz="1600" dirty="0" err="1">
                <a:solidFill>
                  <a:srgbClr val="000000"/>
                </a:solidFill>
              </a:rPr>
              <a:t>influir</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salud</a:t>
            </a:r>
            <a:r>
              <a:rPr lang="en-GB" sz="1600" dirty="0">
                <a:solidFill>
                  <a:srgbClr val="000000"/>
                </a:solidFill>
              </a:rPr>
              <a:t> mental y </a:t>
            </a:r>
            <a:r>
              <a:rPr lang="en-GB" sz="1600" dirty="0" err="1">
                <a:solidFill>
                  <a:srgbClr val="000000"/>
                </a:solidFill>
              </a:rPr>
              <a:t>física</a:t>
            </a:r>
            <a:r>
              <a:rPr lang="en-GB" sz="1600" dirty="0">
                <a:solidFill>
                  <a:srgbClr val="000000"/>
                </a:solidFill>
              </a:rPr>
              <a:t> de </a:t>
            </a:r>
            <a:r>
              <a:rPr lang="en-GB" sz="1600" dirty="0" err="1">
                <a:solidFill>
                  <a:srgbClr val="000000"/>
                </a:solidFill>
              </a:rPr>
              <a:t>otra</a:t>
            </a:r>
            <a:r>
              <a:rPr lang="en-GB" sz="1600" dirty="0">
                <a:solidFill>
                  <a:srgbClr val="000000"/>
                </a:solidFill>
              </a:rPr>
              <a:t> con la que </a:t>
            </a:r>
            <a:r>
              <a:rPr lang="en-GB" sz="1600" dirty="0" err="1">
                <a:solidFill>
                  <a:srgbClr val="000000"/>
                </a:solidFill>
              </a:rPr>
              <a:t>tenga</a:t>
            </a:r>
            <a:r>
              <a:rPr lang="en-GB" sz="1600" dirty="0">
                <a:solidFill>
                  <a:srgbClr val="000000"/>
                </a:solidFill>
              </a:rPr>
              <a:t> un </a:t>
            </a:r>
            <a:r>
              <a:rPr lang="en-GB" sz="1600" dirty="0" err="1">
                <a:solidFill>
                  <a:srgbClr val="000000"/>
                </a:solidFill>
              </a:rPr>
              <a:t>vínculo</a:t>
            </a:r>
            <a:r>
              <a:rPr lang="en-GB" sz="1600" dirty="0">
                <a:solidFill>
                  <a:srgbClr val="000000"/>
                </a:solidFill>
              </a:rPr>
              <a:t> </a:t>
            </a:r>
            <a:r>
              <a:rPr lang="en-GB" sz="1600" dirty="0" err="1">
                <a:solidFill>
                  <a:srgbClr val="000000"/>
                </a:solidFill>
              </a:rPr>
              <a:t>fuerte</a:t>
            </a:r>
            <a:r>
              <a:rPr lang="en-GB" sz="1600" dirty="0">
                <a:solidFill>
                  <a:srgbClr val="000000"/>
                </a:solidFill>
              </a:rPr>
              <a:t> </a:t>
            </a:r>
            <a:r>
              <a:rPr lang="en-GB" sz="1600" dirty="0" err="1">
                <a:solidFill>
                  <a:srgbClr val="000000"/>
                </a:solidFill>
              </a:rPr>
              <a:t>como</a:t>
            </a:r>
            <a:r>
              <a:rPr lang="en-GB" sz="1600" dirty="0">
                <a:solidFill>
                  <a:srgbClr val="000000"/>
                </a:solidFill>
              </a:rPr>
              <a:t> </a:t>
            </a:r>
            <a:r>
              <a:rPr lang="en-GB" sz="1600" dirty="0" err="1">
                <a:solidFill>
                  <a:srgbClr val="000000"/>
                </a:solidFill>
              </a:rPr>
              <a:t>cuidador</a:t>
            </a:r>
            <a:r>
              <a:rPr lang="en-GB" sz="1600" dirty="0">
                <a:solidFill>
                  <a:srgbClr val="000000"/>
                </a:solidFill>
              </a:rPr>
              <a:t> y </a:t>
            </a:r>
            <a:r>
              <a:rPr lang="en-GB" sz="1600" dirty="0" err="1">
                <a:solidFill>
                  <a:srgbClr val="000000"/>
                </a:solidFill>
              </a:rPr>
              <a:t>paciente</a:t>
            </a:r>
            <a:endParaRPr lang="en-GB" sz="1600" dirty="0">
              <a:solidFill>
                <a:srgbClr val="000000"/>
              </a:solidFill>
            </a:endParaRPr>
          </a:p>
          <a:p>
            <a:pPr marL="457200" lvl="0" indent="-330200" rtl="0">
              <a:lnSpc>
                <a:spcPct val="200000"/>
              </a:lnSpc>
              <a:spcBef>
                <a:spcPts val="0"/>
              </a:spcBef>
              <a:spcAft>
                <a:spcPts val="0"/>
              </a:spcAft>
              <a:buClr>
                <a:srgbClr val="000000"/>
              </a:buClr>
              <a:buSzPct val="100000"/>
              <a:buFont typeface="Arial" panose="020B0604020202020204" pitchFamily="34" charset="0"/>
              <a:buChar char="•"/>
            </a:pPr>
            <a:r>
              <a:rPr lang="en-GB" sz="1600" dirty="0">
                <a:solidFill>
                  <a:srgbClr val="000000"/>
                </a:solidFill>
              </a:rPr>
              <a:t>Este </a:t>
            </a:r>
            <a:r>
              <a:rPr lang="en-GB" sz="1600" dirty="0" err="1">
                <a:solidFill>
                  <a:srgbClr val="000000"/>
                </a:solidFill>
              </a:rPr>
              <a:t>artículo</a:t>
            </a:r>
            <a:r>
              <a:rPr lang="en-GB" sz="1600" dirty="0">
                <a:solidFill>
                  <a:srgbClr val="000000"/>
                </a:solidFill>
              </a:rPr>
              <a:t>, </a:t>
            </a:r>
            <a:r>
              <a:rPr lang="en-GB" sz="1600" dirty="0" err="1">
                <a:solidFill>
                  <a:srgbClr val="000000"/>
                </a:solidFill>
              </a:rPr>
              <a:t>por</a:t>
            </a:r>
            <a:r>
              <a:rPr lang="en-GB" sz="1600" dirty="0">
                <a:solidFill>
                  <a:srgbClr val="000000"/>
                </a:solidFill>
              </a:rPr>
              <a:t> </a:t>
            </a:r>
            <a:r>
              <a:rPr lang="en-GB" sz="1600" dirty="0" err="1">
                <a:solidFill>
                  <a:srgbClr val="000000"/>
                </a:solidFill>
              </a:rPr>
              <a:t>ende</a:t>
            </a:r>
            <a:r>
              <a:rPr lang="en-GB" sz="1600" dirty="0">
                <a:solidFill>
                  <a:srgbClr val="000000"/>
                </a:solidFill>
              </a:rPr>
              <a:t>, </a:t>
            </a:r>
            <a:r>
              <a:rPr lang="en-GB" sz="1600" dirty="0" err="1">
                <a:solidFill>
                  <a:srgbClr val="000000"/>
                </a:solidFill>
              </a:rPr>
              <a:t>sostiene</a:t>
            </a:r>
            <a:r>
              <a:rPr lang="en-GB" sz="1600" dirty="0">
                <a:solidFill>
                  <a:srgbClr val="000000"/>
                </a:solidFill>
              </a:rPr>
              <a:t> la </a:t>
            </a:r>
            <a:r>
              <a:rPr lang="en-GB" sz="1600" dirty="0" err="1">
                <a:solidFill>
                  <a:srgbClr val="000000"/>
                </a:solidFill>
              </a:rPr>
              <a:t>posición</a:t>
            </a:r>
            <a:r>
              <a:rPr lang="en-GB" sz="1600" dirty="0">
                <a:solidFill>
                  <a:srgbClr val="000000"/>
                </a:solidFill>
              </a:rPr>
              <a:t> que el mayor </a:t>
            </a:r>
            <a:r>
              <a:rPr lang="en-GB" sz="1600" dirty="0" err="1">
                <a:solidFill>
                  <a:srgbClr val="000000"/>
                </a:solidFill>
              </a:rPr>
              <a:t>impacto</a:t>
            </a:r>
            <a:r>
              <a:rPr lang="en-GB" sz="1600" dirty="0">
                <a:solidFill>
                  <a:srgbClr val="000000"/>
                </a:solidFill>
              </a:rPr>
              <a:t> </a:t>
            </a:r>
            <a:r>
              <a:rPr lang="en-GB" sz="1600" dirty="0" err="1">
                <a:solidFill>
                  <a:srgbClr val="000000"/>
                </a:solidFill>
              </a:rPr>
              <a:t>hacia</a:t>
            </a:r>
            <a:r>
              <a:rPr lang="en-GB" sz="1600" dirty="0">
                <a:solidFill>
                  <a:srgbClr val="000000"/>
                </a:solidFill>
              </a:rPr>
              <a:t> la </a:t>
            </a:r>
            <a:r>
              <a:rPr lang="en-GB" sz="1600" dirty="0" err="1">
                <a:solidFill>
                  <a:srgbClr val="000000"/>
                </a:solidFill>
              </a:rPr>
              <a:t>salud</a:t>
            </a:r>
            <a:r>
              <a:rPr lang="en-GB" sz="1600" dirty="0">
                <a:solidFill>
                  <a:srgbClr val="000000"/>
                </a:solidFill>
              </a:rPr>
              <a:t> de un </a:t>
            </a:r>
            <a:r>
              <a:rPr lang="en-GB" sz="1600" dirty="0" err="1">
                <a:solidFill>
                  <a:srgbClr val="000000"/>
                </a:solidFill>
              </a:rPr>
              <a:t>paciente</a:t>
            </a:r>
            <a:r>
              <a:rPr lang="en-GB" sz="1600" dirty="0">
                <a:solidFill>
                  <a:srgbClr val="000000"/>
                </a:solidFill>
              </a:rPr>
              <a:t> con </a:t>
            </a:r>
            <a:r>
              <a:rPr lang="en-GB" sz="1600" dirty="0" err="1">
                <a:solidFill>
                  <a:srgbClr val="000000"/>
                </a:solidFill>
              </a:rPr>
              <a:t>una</a:t>
            </a:r>
            <a:r>
              <a:rPr lang="en-GB" sz="1600" dirty="0">
                <a:solidFill>
                  <a:srgbClr val="000000"/>
                </a:solidFill>
              </a:rPr>
              <a:t> </a:t>
            </a:r>
            <a:r>
              <a:rPr lang="en-GB" sz="1600" dirty="0" err="1">
                <a:solidFill>
                  <a:srgbClr val="000000"/>
                </a:solidFill>
              </a:rPr>
              <a:t>enfermedad</a:t>
            </a:r>
            <a:r>
              <a:rPr lang="en-GB" sz="1600" dirty="0">
                <a:solidFill>
                  <a:srgbClr val="000000"/>
                </a:solidFill>
              </a:rPr>
              <a:t> terminal se </a:t>
            </a:r>
            <a:r>
              <a:rPr lang="en-GB" sz="1600" dirty="0" err="1">
                <a:solidFill>
                  <a:srgbClr val="000000"/>
                </a:solidFill>
              </a:rPr>
              <a:t>debe</a:t>
            </a:r>
            <a:r>
              <a:rPr lang="en-GB" sz="1600" dirty="0">
                <a:solidFill>
                  <a:srgbClr val="000000"/>
                </a:solidFill>
              </a:rPr>
              <a:t> al </a:t>
            </a:r>
            <a:r>
              <a:rPr lang="en-GB" sz="1600" dirty="0" err="1">
                <a:solidFill>
                  <a:srgbClr val="000000"/>
                </a:solidFill>
              </a:rPr>
              <a:t>comportamiento</a:t>
            </a:r>
            <a:r>
              <a:rPr lang="en-GB" sz="1600" dirty="0">
                <a:solidFill>
                  <a:srgbClr val="000000"/>
                </a:solidFill>
              </a:rPr>
              <a:t> del familiar o personal de </a:t>
            </a:r>
            <a:r>
              <a:rPr lang="en-GB" sz="1600" dirty="0" err="1">
                <a:solidFill>
                  <a:srgbClr val="000000"/>
                </a:solidFill>
              </a:rPr>
              <a:t>cuido</a:t>
            </a:r>
            <a:r>
              <a:rPr lang="en-GB" sz="1600" dirty="0">
                <a:solidFill>
                  <a:srgbClr val="000000"/>
                </a:solidFill>
              </a:rPr>
              <a:t>. Por </a:t>
            </a:r>
            <a:r>
              <a:rPr lang="en-GB" sz="1600" dirty="0" err="1">
                <a:solidFill>
                  <a:srgbClr val="000000"/>
                </a:solidFill>
              </a:rPr>
              <a:t>tal</a:t>
            </a:r>
            <a:r>
              <a:rPr lang="en-GB" sz="1600" dirty="0">
                <a:solidFill>
                  <a:srgbClr val="000000"/>
                </a:solidFill>
              </a:rPr>
              <a:t> </a:t>
            </a:r>
            <a:r>
              <a:rPr lang="en-GB" sz="1600" dirty="0" err="1">
                <a:solidFill>
                  <a:srgbClr val="000000"/>
                </a:solidFill>
              </a:rPr>
              <a:t>razón</a:t>
            </a:r>
            <a:r>
              <a:rPr lang="en-GB" sz="1600" dirty="0">
                <a:solidFill>
                  <a:srgbClr val="000000"/>
                </a:solidFill>
              </a:rPr>
              <a:t> la </a:t>
            </a:r>
            <a:r>
              <a:rPr lang="en-GB" sz="1600" dirty="0" err="1">
                <a:solidFill>
                  <a:srgbClr val="000000"/>
                </a:solidFill>
              </a:rPr>
              <a:t>mejor</a:t>
            </a:r>
            <a:r>
              <a:rPr lang="en-GB" sz="1600" dirty="0">
                <a:solidFill>
                  <a:srgbClr val="000000"/>
                </a:solidFill>
              </a:rPr>
              <a:t> </a:t>
            </a:r>
            <a:r>
              <a:rPr lang="en-GB" sz="1600" dirty="0" err="1">
                <a:solidFill>
                  <a:srgbClr val="000000"/>
                </a:solidFill>
              </a:rPr>
              <a:t>manera</a:t>
            </a:r>
            <a:r>
              <a:rPr lang="en-GB" sz="1600" dirty="0">
                <a:solidFill>
                  <a:srgbClr val="000000"/>
                </a:solidFill>
              </a:rPr>
              <a:t> de </a:t>
            </a:r>
            <a:r>
              <a:rPr lang="en-GB" sz="1600" dirty="0" err="1">
                <a:solidFill>
                  <a:srgbClr val="000000"/>
                </a:solidFill>
              </a:rPr>
              <a:t>cambiar</a:t>
            </a:r>
            <a:r>
              <a:rPr lang="en-GB" sz="1600" dirty="0">
                <a:solidFill>
                  <a:srgbClr val="000000"/>
                </a:solidFill>
              </a:rPr>
              <a:t> el </a:t>
            </a:r>
            <a:r>
              <a:rPr lang="en-GB" sz="1600" dirty="0" err="1">
                <a:solidFill>
                  <a:srgbClr val="000000"/>
                </a:solidFill>
              </a:rPr>
              <a:t>comportamiento</a:t>
            </a:r>
            <a:r>
              <a:rPr lang="en-GB" sz="1600" dirty="0">
                <a:solidFill>
                  <a:srgbClr val="000000"/>
                </a:solidFill>
              </a:rPr>
              <a:t> del </a:t>
            </a:r>
            <a:r>
              <a:rPr lang="en-GB" sz="1600" dirty="0" err="1">
                <a:solidFill>
                  <a:srgbClr val="000000"/>
                </a:solidFill>
              </a:rPr>
              <a:t>cuidador</a:t>
            </a:r>
            <a:r>
              <a:rPr lang="en-GB" sz="1600" dirty="0">
                <a:solidFill>
                  <a:srgbClr val="000000"/>
                </a:solidFill>
              </a:rPr>
              <a:t> o familiar </a:t>
            </a:r>
            <a:r>
              <a:rPr lang="en-GB" sz="1600" dirty="0" err="1">
                <a:solidFill>
                  <a:srgbClr val="000000"/>
                </a:solidFill>
              </a:rPr>
              <a:t>es</a:t>
            </a:r>
            <a:r>
              <a:rPr lang="en-GB" sz="1600" dirty="0">
                <a:solidFill>
                  <a:srgbClr val="000000"/>
                </a:solidFill>
              </a:rPr>
              <a:t> la </a:t>
            </a:r>
            <a:r>
              <a:rPr lang="en-GB" sz="1600" dirty="0" err="1">
                <a:solidFill>
                  <a:srgbClr val="000000"/>
                </a:solidFill>
              </a:rPr>
              <a:t>educación</a:t>
            </a:r>
            <a:r>
              <a:rPr lang="en-GB" sz="1600" dirty="0">
                <a:solidFill>
                  <a:srgbClr val="000000"/>
                </a:solidFill>
              </a:rPr>
              <a:t> y </a:t>
            </a:r>
            <a:r>
              <a:rPr lang="en-GB" sz="1600" dirty="0" err="1">
                <a:solidFill>
                  <a:srgbClr val="000000"/>
                </a:solidFill>
              </a:rPr>
              <a:t>entrenamiento</a:t>
            </a:r>
            <a:r>
              <a:rPr lang="en-GB" sz="1600" dirty="0">
                <a:solidFill>
                  <a:srgbClr val="000000"/>
                </a:solidFill>
              </a:rPr>
              <a:t> </a:t>
            </a:r>
            <a:r>
              <a:rPr lang="en-GB" sz="1600" dirty="0" err="1">
                <a:solidFill>
                  <a:srgbClr val="000000"/>
                </a:solidFill>
              </a:rPr>
              <a:t>mediante</a:t>
            </a:r>
            <a:r>
              <a:rPr lang="en-GB" sz="1600" dirty="0">
                <a:solidFill>
                  <a:srgbClr val="000000"/>
                </a:solidFill>
              </a:rPr>
              <a:t> la </a:t>
            </a:r>
            <a:r>
              <a:rPr lang="en-GB" sz="1600" dirty="0" err="1">
                <a:solidFill>
                  <a:srgbClr val="000000"/>
                </a:solidFill>
              </a:rPr>
              <a:t>medicina</a:t>
            </a:r>
            <a:r>
              <a:rPr lang="en-GB" sz="1600" dirty="0">
                <a:solidFill>
                  <a:srgbClr val="000000"/>
                </a:solidFill>
              </a:rPr>
              <a:t> </a:t>
            </a:r>
            <a:r>
              <a:rPr lang="en-GB" sz="1600" dirty="0" err="1">
                <a:solidFill>
                  <a:srgbClr val="000000"/>
                </a:solidFill>
              </a:rPr>
              <a:t>paliativa</a:t>
            </a:r>
            <a:r>
              <a:rPr lang="en-GB" sz="1600" dirty="0">
                <a:solidFill>
                  <a:srgbClr val="000000"/>
                </a:solidFill>
              </a:rPr>
              <a:t>.</a:t>
            </a:r>
          </a:p>
          <a:p>
            <a:pPr lvl="0">
              <a:lnSpc>
                <a:spcPct val="150000"/>
              </a:lnSpc>
              <a:spcBef>
                <a:spcPts val="0"/>
              </a:spcBef>
              <a:spcAft>
                <a:spcPts val="0"/>
              </a:spcAft>
              <a:buNone/>
            </a:pPr>
            <a:endParaRPr sz="1400" dirty="0">
              <a:solidFill>
                <a:srgbClr val="000000"/>
              </a:solidFill>
              <a:latin typeface="Times New Roman"/>
              <a:ea typeface="Times New Roman"/>
              <a:cs typeface="Times New Roman"/>
              <a:sym typeface="Times New Roman"/>
            </a:endParaRPr>
          </a:p>
          <a:p>
            <a:pPr lvl="0">
              <a:spcBef>
                <a:spcPts val="0"/>
              </a:spcBef>
              <a:buNone/>
            </a:pP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fade">
                                      <p:cBhvr>
                                        <p:cTn id="7" dur="1000"/>
                                        <p:tgtEl>
                                          <p:spTgt spid="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1" end="1"/>
                                            </p:txEl>
                                          </p:spTgt>
                                        </p:tgtEl>
                                        <p:attrNameLst>
                                          <p:attrName>style.visibility</p:attrName>
                                        </p:attrNameLst>
                                      </p:cBhvr>
                                      <p:to>
                                        <p:strVal val="visible"/>
                                      </p:to>
                                    </p:set>
                                    <p:animEffect transition="in" filter="fade">
                                      <p:cBhvr>
                                        <p:cTn id="12" dur="1000"/>
                                        <p:tgtEl>
                                          <p:spTgt spid="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xEl>
                                              <p:pRg st="2" end="2"/>
                                            </p:txEl>
                                          </p:spTgt>
                                        </p:tgtEl>
                                        <p:attrNameLst>
                                          <p:attrName>style.visibility</p:attrName>
                                        </p:attrNameLst>
                                      </p:cBhvr>
                                      <p:to>
                                        <p:strVal val="visible"/>
                                      </p:to>
                                    </p:set>
                                    <p:animEffect transition="in" filter="fade">
                                      <p:cBhvr>
                                        <p:cTn id="17" dur="1000"/>
                                        <p:tgtEl>
                                          <p:spTgt spid="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xEl>
                                              <p:pRg st="3" end="3"/>
                                            </p:txEl>
                                          </p:spTgt>
                                        </p:tgtEl>
                                        <p:attrNameLst>
                                          <p:attrName>style.visibility</p:attrName>
                                        </p:attrNameLst>
                                      </p:cBhvr>
                                      <p:to>
                                        <p:strVal val="visible"/>
                                      </p:to>
                                    </p:set>
                                    <p:animEffect transition="in" filter="fade">
                                      <p:cBhvr>
                                        <p:cTn id="22" dur="1000"/>
                                        <p:tgtEl>
                                          <p:spTgt spid="3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
                                            <p:txEl>
                                              <p:pRg st="4" end="4"/>
                                            </p:txEl>
                                          </p:spTgt>
                                        </p:tgtEl>
                                        <p:attrNameLst>
                                          <p:attrName>style.visibility</p:attrName>
                                        </p:attrNameLst>
                                      </p:cBhvr>
                                      <p:to>
                                        <p:strVal val="visible"/>
                                      </p:to>
                                    </p:set>
                                    <p:animEffect transition="in" filter="fade">
                                      <p:cBhvr>
                                        <p:cTn id="27" dur="1000"/>
                                        <p:tgtEl>
                                          <p:spTgt spid="3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Tercer artículo: </a:t>
            </a:r>
          </a:p>
        </p:txBody>
      </p:sp>
      <p:sp>
        <p:nvSpPr>
          <p:cNvPr id="333" name="Shape 333"/>
          <p:cNvSpPr txBox="1">
            <a:spLocks noGrp="1"/>
          </p:cNvSpPr>
          <p:nvPr>
            <p:ph type="body" idx="1"/>
          </p:nvPr>
        </p:nvSpPr>
        <p:spPr>
          <a:xfrm>
            <a:off x="460950" y="2433300"/>
            <a:ext cx="8222100" cy="2710200"/>
          </a:xfrm>
          <a:prstGeom prst="rect">
            <a:avLst/>
          </a:prstGeom>
        </p:spPr>
        <p:txBody>
          <a:bodyPr lIns="91425" tIns="91425" rIns="91425" bIns="91425" anchor="t" anchorCtr="0">
            <a:noAutofit/>
          </a:bodyPr>
          <a:lstStyle/>
          <a:p>
            <a:pPr lvl="0" rtl="0">
              <a:lnSpc>
                <a:spcPct val="200000"/>
              </a:lnSpc>
              <a:spcBef>
                <a:spcPts val="0"/>
              </a:spcBef>
              <a:spcAft>
                <a:spcPts val="0"/>
              </a:spcAft>
              <a:buNone/>
            </a:pPr>
            <a:r>
              <a:rPr lang="en-GB">
                <a:solidFill>
                  <a:srgbClr val="000000"/>
                </a:solidFill>
                <a:latin typeface="Times New Roman"/>
                <a:ea typeface="Times New Roman"/>
                <a:cs typeface="Times New Roman"/>
                <a:sym typeface="Times New Roman"/>
              </a:rPr>
              <a:t>HUDSON P, R. H. (2015). Legalizing physician-assisted suicide and/or euthanasia: Pragmatic implications. </a:t>
            </a:r>
            <a:r>
              <a:rPr lang="en-GB" i="1">
                <a:solidFill>
                  <a:srgbClr val="000000"/>
                </a:solidFill>
                <a:latin typeface="Times New Roman"/>
                <a:ea typeface="Times New Roman"/>
                <a:cs typeface="Times New Roman"/>
                <a:sym typeface="Times New Roman"/>
              </a:rPr>
              <a:t>Journal of Palliative and Supportive Care, XIII</a:t>
            </a:r>
            <a:r>
              <a:rPr lang="en-GB">
                <a:solidFill>
                  <a:srgbClr val="000000"/>
                </a:solidFill>
                <a:latin typeface="Times New Roman"/>
                <a:ea typeface="Times New Roman"/>
                <a:cs typeface="Times New Roman"/>
                <a:sym typeface="Times New Roman"/>
              </a:rPr>
              <a:t>, 1399–1409. </a:t>
            </a:r>
          </a:p>
          <a:p>
            <a:pPr lvl="0">
              <a:spcBef>
                <a:spcPts val="0"/>
              </a:spcBef>
              <a:buNone/>
            </a:pPr>
            <a:endParaRPr>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Objetivos:</a:t>
            </a:r>
          </a:p>
        </p:txBody>
      </p:sp>
      <p:sp>
        <p:nvSpPr>
          <p:cNvPr id="339" name="Shape 33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514350" lvl="0" indent="-285750" rtl="0">
              <a:spcBef>
                <a:spcPts val="0"/>
              </a:spcBef>
              <a:buClr>
                <a:srgbClr val="000000"/>
              </a:buClr>
              <a:buFont typeface="Arial" panose="020B0604020202020204" pitchFamily="34" charset="0"/>
              <a:buChar char="•"/>
            </a:pPr>
            <a:r>
              <a:rPr lang="en-GB" dirty="0" err="1">
                <a:solidFill>
                  <a:srgbClr val="000000"/>
                </a:solidFill>
              </a:rPr>
              <a:t>Identificar</a:t>
            </a:r>
            <a:r>
              <a:rPr lang="en-GB" dirty="0">
                <a:solidFill>
                  <a:srgbClr val="000000"/>
                </a:solidFill>
              </a:rPr>
              <a:t> las </a:t>
            </a:r>
            <a:r>
              <a:rPr lang="en-GB" dirty="0" err="1">
                <a:solidFill>
                  <a:srgbClr val="000000"/>
                </a:solidFill>
              </a:rPr>
              <a:t>implicaciones</a:t>
            </a:r>
            <a:r>
              <a:rPr lang="en-GB" dirty="0">
                <a:solidFill>
                  <a:srgbClr val="000000"/>
                </a:solidFill>
              </a:rPr>
              <a:t> </a:t>
            </a:r>
            <a:r>
              <a:rPr lang="en-GB" dirty="0" err="1">
                <a:solidFill>
                  <a:srgbClr val="000000"/>
                </a:solidFill>
              </a:rPr>
              <a:t>pragmáticas</a:t>
            </a:r>
            <a:r>
              <a:rPr lang="en-GB" dirty="0">
                <a:solidFill>
                  <a:srgbClr val="000000"/>
                </a:solidFill>
              </a:rPr>
              <a:t> </a:t>
            </a:r>
            <a:r>
              <a:rPr lang="en-GB" dirty="0" err="1">
                <a:solidFill>
                  <a:srgbClr val="000000"/>
                </a:solidFill>
              </a:rPr>
              <a:t>en</a:t>
            </a:r>
            <a:r>
              <a:rPr lang="en-GB" dirty="0">
                <a:solidFill>
                  <a:srgbClr val="000000"/>
                </a:solidFill>
              </a:rPr>
              <a:t> la </a:t>
            </a:r>
            <a:r>
              <a:rPr lang="en-GB" dirty="0" err="1">
                <a:solidFill>
                  <a:srgbClr val="000000"/>
                </a:solidFill>
              </a:rPr>
              <a:t>medicina</a:t>
            </a:r>
            <a:r>
              <a:rPr lang="en-GB" dirty="0">
                <a:solidFill>
                  <a:srgbClr val="000000"/>
                </a:solidFill>
              </a:rPr>
              <a:t> </a:t>
            </a:r>
            <a:r>
              <a:rPr lang="en-GB" dirty="0" err="1">
                <a:solidFill>
                  <a:srgbClr val="000000"/>
                </a:solidFill>
              </a:rPr>
              <a:t>paliativa</a:t>
            </a:r>
            <a:r>
              <a:rPr lang="en-GB" dirty="0">
                <a:solidFill>
                  <a:srgbClr val="000000"/>
                </a:solidFill>
              </a:rPr>
              <a:t> </a:t>
            </a:r>
            <a:r>
              <a:rPr lang="en-GB" dirty="0" err="1">
                <a:solidFill>
                  <a:srgbClr val="000000"/>
                </a:solidFill>
              </a:rPr>
              <a:t>debido</a:t>
            </a:r>
            <a:r>
              <a:rPr lang="en-GB" dirty="0">
                <a:solidFill>
                  <a:srgbClr val="000000"/>
                </a:solidFill>
              </a:rPr>
              <a:t> a  la </a:t>
            </a:r>
            <a:r>
              <a:rPr lang="en-GB" dirty="0" err="1">
                <a:solidFill>
                  <a:srgbClr val="000000"/>
                </a:solidFill>
              </a:rPr>
              <a:t>legalización</a:t>
            </a:r>
            <a:r>
              <a:rPr lang="en-GB" dirty="0">
                <a:solidFill>
                  <a:srgbClr val="000000"/>
                </a:solidFill>
              </a:rPr>
              <a:t>  de la </a:t>
            </a:r>
            <a:r>
              <a:rPr lang="en-GB" dirty="0" err="1">
                <a:solidFill>
                  <a:srgbClr val="000000"/>
                </a:solidFill>
              </a:rPr>
              <a:t>eutanasia</a:t>
            </a:r>
            <a:r>
              <a:rPr lang="en-GB" dirty="0">
                <a:solidFill>
                  <a:srgbClr val="000000"/>
                </a:solidFill>
              </a:rPr>
              <a:t>.</a:t>
            </a:r>
            <a:br>
              <a:rPr lang="en-GB" dirty="0">
                <a:solidFill>
                  <a:srgbClr val="000000"/>
                </a:solidFill>
              </a:rPr>
            </a:br>
            <a:endParaRPr lang="en-GB" dirty="0">
              <a:solidFill>
                <a:srgbClr val="000000"/>
              </a:solidFill>
            </a:endParaRPr>
          </a:p>
          <a:p>
            <a:pPr marL="514350" lvl="0" indent="-285750" rtl="0">
              <a:spcBef>
                <a:spcPts val="0"/>
              </a:spcBef>
              <a:buClr>
                <a:srgbClr val="000000"/>
              </a:buClr>
              <a:buFont typeface="Arial" panose="020B0604020202020204" pitchFamily="34" charset="0"/>
              <a:buChar char="•"/>
            </a:pPr>
            <a:r>
              <a:rPr lang="en-GB" dirty="0" err="1">
                <a:solidFill>
                  <a:srgbClr val="000000"/>
                </a:solidFill>
              </a:rPr>
              <a:t>Identificar</a:t>
            </a:r>
            <a:r>
              <a:rPr lang="en-GB" dirty="0">
                <a:solidFill>
                  <a:srgbClr val="000000"/>
                </a:solidFill>
              </a:rPr>
              <a:t> el </a:t>
            </a:r>
            <a:r>
              <a:rPr lang="en-GB" dirty="0" err="1">
                <a:solidFill>
                  <a:srgbClr val="000000"/>
                </a:solidFill>
              </a:rPr>
              <a:t>impacto</a:t>
            </a:r>
            <a:r>
              <a:rPr lang="en-GB" dirty="0">
                <a:solidFill>
                  <a:srgbClr val="000000"/>
                </a:solidFill>
              </a:rPr>
              <a:t> de la </a:t>
            </a:r>
            <a:r>
              <a:rPr lang="en-GB" dirty="0" err="1">
                <a:solidFill>
                  <a:srgbClr val="000000"/>
                </a:solidFill>
              </a:rPr>
              <a:t>legalización</a:t>
            </a:r>
            <a:r>
              <a:rPr lang="en-GB" dirty="0">
                <a:solidFill>
                  <a:srgbClr val="000000"/>
                </a:solidFill>
              </a:rPr>
              <a:t> de la </a:t>
            </a:r>
            <a:r>
              <a:rPr lang="en-GB" dirty="0" err="1">
                <a:solidFill>
                  <a:srgbClr val="000000"/>
                </a:solidFill>
              </a:rPr>
              <a:t>eutanasia</a:t>
            </a:r>
            <a:r>
              <a:rPr lang="en-GB" dirty="0">
                <a:solidFill>
                  <a:srgbClr val="000000"/>
                </a:solidFill>
              </a:rPr>
              <a:t> y </a:t>
            </a:r>
            <a:r>
              <a:rPr lang="en-GB" dirty="0" err="1">
                <a:solidFill>
                  <a:srgbClr val="000000"/>
                </a:solidFill>
              </a:rPr>
              <a:t>su</a:t>
            </a:r>
            <a:r>
              <a:rPr lang="en-GB" dirty="0">
                <a:solidFill>
                  <a:srgbClr val="000000"/>
                </a:solidFill>
              </a:rPr>
              <a:t> </a:t>
            </a:r>
            <a:r>
              <a:rPr lang="en-GB" dirty="0" err="1">
                <a:solidFill>
                  <a:srgbClr val="000000"/>
                </a:solidFill>
              </a:rPr>
              <a:t>relación</a:t>
            </a:r>
            <a:r>
              <a:rPr lang="en-GB" dirty="0">
                <a:solidFill>
                  <a:srgbClr val="000000"/>
                </a:solidFill>
              </a:rPr>
              <a:t> a las </a:t>
            </a:r>
            <a:r>
              <a:rPr lang="en-GB" dirty="0" err="1">
                <a:solidFill>
                  <a:srgbClr val="000000"/>
                </a:solidFill>
              </a:rPr>
              <a:t>dinámicas</a:t>
            </a:r>
            <a:r>
              <a:rPr lang="en-GB" dirty="0">
                <a:solidFill>
                  <a:srgbClr val="000000"/>
                </a:solidFill>
              </a:rPr>
              <a:t> </a:t>
            </a:r>
            <a:r>
              <a:rPr lang="en-GB" dirty="0" err="1">
                <a:solidFill>
                  <a:srgbClr val="000000"/>
                </a:solidFill>
              </a:rPr>
              <a:t>comunitarias</a:t>
            </a:r>
            <a:r>
              <a:rPr lang="en-GB" dirty="0">
                <a:solidFill>
                  <a:srgbClr val="000000"/>
                </a:solidFill>
              </a:rPr>
              <a:t> y </a:t>
            </a:r>
            <a:r>
              <a:rPr lang="en-GB" dirty="0" err="1">
                <a:solidFill>
                  <a:srgbClr val="000000"/>
                </a:solidFill>
              </a:rPr>
              <a:t>familiares</a:t>
            </a:r>
            <a:r>
              <a:rPr lang="en-GB" dirty="0">
                <a:solidFill>
                  <a:srgbClr val="000000"/>
                </a:solidFill>
              </a:rPr>
              <a:t>.</a:t>
            </a:r>
            <a:br>
              <a:rPr lang="en-GB" dirty="0">
                <a:solidFill>
                  <a:srgbClr val="000000"/>
                </a:solidFill>
              </a:rPr>
            </a:br>
            <a:endParaRPr lang="en-GB"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fade">
                                      <p:cBhvr>
                                        <p:cTn id="7" dur="10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fade">
                                      <p:cBhvr>
                                        <p:cTn id="12" dur="1000"/>
                                        <p:tgtEl>
                                          <p:spTgt spid="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a:t>
            </a:r>
          </a:p>
        </p:txBody>
      </p:sp>
      <p:sp>
        <p:nvSpPr>
          <p:cNvPr id="345" name="Shape 345"/>
          <p:cNvSpPr txBox="1">
            <a:spLocks noGrp="1"/>
          </p:cNvSpPr>
          <p:nvPr>
            <p:ph type="body" idx="1"/>
          </p:nvPr>
        </p:nvSpPr>
        <p:spPr>
          <a:xfrm>
            <a:off x="471900" y="1693575"/>
            <a:ext cx="8222100" cy="2710200"/>
          </a:xfrm>
          <a:prstGeom prst="rect">
            <a:avLst/>
          </a:prstGeom>
        </p:spPr>
        <p:txBody>
          <a:bodyPr lIns="91425" tIns="91425" rIns="91425" bIns="91425" anchor="t" anchorCtr="0">
            <a:noAutofit/>
          </a:bodyPr>
          <a:lstStyle/>
          <a:p>
            <a:pPr marL="457200" lvl="0" indent="-330200" rtl="0">
              <a:lnSpc>
                <a:spcPct val="200000"/>
              </a:lnSpc>
              <a:spcBef>
                <a:spcPts val="0"/>
              </a:spcBef>
              <a:spcAft>
                <a:spcPts val="0"/>
              </a:spcAft>
              <a:buClr>
                <a:srgbClr val="000000"/>
              </a:buClr>
              <a:buSzPct val="100000"/>
            </a:pPr>
            <a:r>
              <a:rPr lang="en-GB" sz="1600">
                <a:solidFill>
                  <a:srgbClr val="000000"/>
                </a:solidFill>
              </a:rPr>
              <a:t>Se proporciona una visión de la experiencia clínica multidisciplinaria. (Cuestionarios)</a:t>
            </a:r>
          </a:p>
          <a:p>
            <a:pPr lvl="0" rtl="0">
              <a:lnSpc>
                <a:spcPct val="200000"/>
              </a:lnSpc>
              <a:spcBef>
                <a:spcPts val="0"/>
              </a:spcBef>
              <a:spcAft>
                <a:spcPts val="0"/>
              </a:spcAft>
              <a:buNone/>
            </a:pPr>
            <a:endParaRPr sz="1600">
              <a:solidFill>
                <a:srgbClr val="000000"/>
              </a:solidFill>
            </a:endParaRPr>
          </a:p>
          <a:p>
            <a:pPr marL="457200" lvl="0" indent="-330200" rtl="0">
              <a:lnSpc>
                <a:spcPct val="200000"/>
              </a:lnSpc>
              <a:spcBef>
                <a:spcPts val="0"/>
              </a:spcBef>
              <a:spcAft>
                <a:spcPts val="0"/>
              </a:spcAft>
              <a:buClr>
                <a:srgbClr val="000000"/>
              </a:buClr>
              <a:buSzPct val="100000"/>
            </a:pPr>
            <a:r>
              <a:rPr lang="en-GB" sz="1600">
                <a:solidFill>
                  <a:srgbClr val="000000"/>
                </a:solidFill>
              </a:rPr>
              <a:t> Revisión de casos clínicos </a:t>
            </a:r>
          </a:p>
          <a:p>
            <a:pPr lvl="0" rtl="0">
              <a:lnSpc>
                <a:spcPct val="200000"/>
              </a:lnSpc>
              <a:spcBef>
                <a:spcPts val="0"/>
              </a:spcBef>
              <a:spcAft>
                <a:spcPts val="0"/>
              </a:spcAft>
              <a:buNone/>
            </a:pPr>
            <a:endParaRPr sz="1600">
              <a:solidFill>
                <a:srgbClr val="000000"/>
              </a:solidFill>
            </a:endParaRPr>
          </a:p>
          <a:p>
            <a:pPr marL="457200" lvl="0" indent="-330200">
              <a:lnSpc>
                <a:spcPct val="200000"/>
              </a:lnSpc>
              <a:spcBef>
                <a:spcPts val="0"/>
              </a:spcBef>
              <a:spcAft>
                <a:spcPts val="0"/>
              </a:spcAft>
              <a:buClr>
                <a:srgbClr val="000000"/>
              </a:buClr>
              <a:buSzPct val="100000"/>
            </a:pPr>
            <a:r>
              <a:rPr lang="en-GB" sz="1600">
                <a:solidFill>
                  <a:srgbClr val="000000"/>
                </a:solidFill>
              </a:rPr>
              <a:t>Revisión de casos legales legales con procedentes de diversas jurisdicciones en las que EAS es, o ha sido, legalizado.</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10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1000"/>
                                        <p:tgtEl>
                                          <p:spTgt spid="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Effect transition="in" filter="fade">
                                      <p:cBhvr>
                                        <p:cTn id="17" dur="1000"/>
                                        <p:tgtEl>
                                          <p:spTgt spid="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Effect transition="in" filter="fade">
                                      <p:cBhvr>
                                        <p:cTn id="22" dur="1000"/>
                                        <p:tgtEl>
                                          <p:spTgt spid="3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animEffect transition="in" filter="fade">
                                      <p:cBhvr>
                                        <p:cTn id="27" dur="1000"/>
                                        <p:tgtEl>
                                          <p:spTgt spid="3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5">
                                            <p:txEl>
                                              <p:pRg st="5" end="5"/>
                                            </p:txEl>
                                          </p:spTgt>
                                        </p:tgtEl>
                                        <p:attrNameLst>
                                          <p:attrName>style.visibility</p:attrName>
                                        </p:attrNameLst>
                                      </p:cBhvr>
                                      <p:to>
                                        <p:strVal val="visible"/>
                                      </p:to>
                                    </p:set>
                                    <p:animEffect transition="in" filter="fade">
                                      <p:cBhvr>
                                        <p:cTn id="32" dur="1000"/>
                                        <p:tgtEl>
                                          <p:spTgt spid="3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Conclusiones:</a:t>
            </a:r>
          </a:p>
        </p:txBody>
      </p:sp>
      <p:sp>
        <p:nvSpPr>
          <p:cNvPr id="351" name="Shape 351"/>
          <p:cNvSpPr txBox="1">
            <a:spLocks noGrp="1"/>
          </p:cNvSpPr>
          <p:nvPr>
            <p:ph type="body" idx="1"/>
          </p:nvPr>
        </p:nvSpPr>
        <p:spPr>
          <a:xfrm>
            <a:off x="471900" y="1682825"/>
            <a:ext cx="8222100" cy="2710200"/>
          </a:xfrm>
          <a:prstGeom prst="rect">
            <a:avLst/>
          </a:prstGeom>
        </p:spPr>
        <p:txBody>
          <a:bodyPr lIns="91425" tIns="91425" rIns="91425" bIns="91425" anchor="t" anchorCtr="0">
            <a:noAutofit/>
          </a:bodyPr>
          <a:lstStyle/>
          <a:p>
            <a:pPr marL="457200" lvl="0" indent="-330200" rtl="0">
              <a:spcBef>
                <a:spcPts val="0"/>
              </a:spcBef>
              <a:buClr>
                <a:srgbClr val="000000"/>
              </a:buClr>
              <a:buSzPct val="100000"/>
              <a:buFont typeface="Arial" panose="020B0604020202020204" pitchFamily="34" charset="0"/>
              <a:buChar char="•"/>
            </a:pPr>
            <a:r>
              <a:rPr lang="en-GB" sz="1600" dirty="0">
                <a:solidFill>
                  <a:srgbClr val="000000"/>
                </a:solidFill>
              </a:rPr>
              <a:t>El </a:t>
            </a:r>
            <a:r>
              <a:rPr lang="en-GB" sz="1600" dirty="0" err="1">
                <a:solidFill>
                  <a:srgbClr val="000000"/>
                </a:solidFill>
              </a:rPr>
              <a:t>problema</a:t>
            </a:r>
            <a:r>
              <a:rPr lang="en-GB" sz="1600" dirty="0">
                <a:solidFill>
                  <a:srgbClr val="000000"/>
                </a:solidFill>
              </a:rPr>
              <a:t> de la </a:t>
            </a:r>
            <a:r>
              <a:rPr lang="en-GB" sz="1600" dirty="0" err="1">
                <a:solidFill>
                  <a:srgbClr val="000000"/>
                </a:solidFill>
              </a:rPr>
              <a:t>medicina</a:t>
            </a:r>
            <a:r>
              <a:rPr lang="en-GB" sz="1600" dirty="0">
                <a:solidFill>
                  <a:srgbClr val="000000"/>
                </a:solidFill>
              </a:rPr>
              <a:t> </a:t>
            </a:r>
            <a:r>
              <a:rPr lang="en-GB" sz="1600" dirty="0" err="1">
                <a:solidFill>
                  <a:srgbClr val="000000"/>
                </a:solidFill>
              </a:rPr>
              <a:t>paliativa</a:t>
            </a:r>
            <a:r>
              <a:rPr lang="en-GB" sz="1600" dirty="0">
                <a:solidFill>
                  <a:srgbClr val="000000"/>
                </a:solidFill>
              </a:rPr>
              <a:t> </a:t>
            </a:r>
            <a:r>
              <a:rPr lang="en-GB" sz="1600" dirty="0" err="1">
                <a:solidFill>
                  <a:srgbClr val="000000"/>
                </a:solidFill>
              </a:rPr>
              <a:t>es</a:t>
            </a:r>
            <a:r>
              <a:rPr lang="en-GB" sz="1600" dirty="0">
                <a:solidFill>
                  <a:srgbClr val="000000"/>
                </a:solidFill>
              </a:rPr>
              <a:t> </a:t>
            </a:r>
            <a:r>
              <a:rPr lang="en-GB" sz="1600" dirty="0" err="1">
                <a:solidFill>
                  <a:srgbClr val="000000"/>
                </a:solidFill>
              </a:rPr>
              <a:t>uno</a:t>
            </a:r>
            <a:r>
              <a:rPr lang="en-GB" sz="1600" dirty="0">
                <a:solidFill>
                  <a:srgbClr val="000000"/>
                </a:solidFill>
              </a:rPr>
              <a:t> de </a:t>
            </a:r>
            <a:r>
              <a:rPr lang="en-GB" sz="1600" dirty="0" err="1">
                <a:solidFill>
                  <a:srgbClr val="000000"/>
                </a:solidFill>
              </a:rPr>
              <a:t>salud</a:t>
            </a:r>
            <a:r>
              <a:rPr lang="en-GB" sz="1600" dirty="0">
                <a:solidFill>
                  <a:srgbClr val="000000"/>
                </a:solidFill>
              </a:rPr>
              <a:t> </a:t>
            </a:r>
            <a:r>
              <a:rPr lang="en-GB" sz="1600" dirty="0" err="1">
                <a:solidFill>
                  <a:srgbClr val="000000"/>
                </a:solidFill>
              </a:rPr>
              <a:t>pública</a:t>
            </a:r>
            <a:r>
              <a:rPr lang="en-GB" sz="1600" dirty="0">
                <a:solidFill>
                  <a:srgbClr val="000000"/>
                </a:solidFill>
              </a:rPr>
              <a:t>. </a:t>
            </a:r>
          </a:p>
          <a:p>
            <a:pPr lvl="0" rtl="0">
              <a:spcBef>
                <a:spcPts val="0"/>
              </a:spcBef>
              <a:buNone/>
            </a:pPr>
            <a:endParaRPr sz="1600" dirty="0">
              <a:solidFill>
                <a:srgbClr val="000000"/>
              </a:solidFill>
            </a:endParaRPr>
          </a:p>
          <a:p>
            <a:pPr marL="457200" lvl="0" indent="-330200" rtl="0">
              <a:spcBef>
                <a:spcPts val="0"/>
              </a:spcBef>
              <a:buClr>
                <a:srgbClr val="000000"/>
              </a:buClr>
              <a:buSzPct val="100000"/>
              <a:buFont typeface="Arial" panose="020B0604020202020204" pitchFamily="34" charset="0"/>
              <a:buChar char="•"/>
            </a:pPr>
            <a:r>
              <a:rPr lang="en-GB" sz="1600" dirty="0">
                <a:solidFill>
                  <a:srgbClr val="000000"/>
                </a:solidFill>
              </a:rPr>
              <a:t>Se </a:t>
            </a:r>
            <a:r>
              <a:rPr lang="en-GB" sz="1600" dirty="0" err="1">
                <a:solidFill>
                  <a:srgbClr val="000000"/>
                </a:solidFill>
              </a:rPr>
              <a:t>considera</a:t>
            </a:r>
            <a:r>
              <a:rPr lang="en-GB" sz="1600" dirty="0">
                <a:solidFill>
                  <a:srgbClr val="000000"/>
                </a:solidFill>
              </a:rPr>
              <a:t> que la </a:t>
            </a:r>
            <a:r>
              <a:rPr lang="en-GB" sz="1600" dirty="0" err="1">
                <a:solidFill>
                  <a:srgbClr val="000000"/>
                </a:solidFill>
              </a:rPr>
              <a:t>asignación</a:t>
            </a:r>
            <a:r>
              <a:rPr lang="en-GB" sz="1600" dirty="0">
                <a:solidFill>
                  <a:srgbClr val="000000"/>
                </a:solidFill>
              </a:rPr>
              <a:t> de </a:t>
            </a:r>
            <a:r>
              <a:rPr lang="en-GB" sz="1600" dirty="0" err="1">
                <a:solidFill>
                  <a:srgbClr val="000000"/>
                </a:solidFill>
              </a:rPr>
              <a:t>recursos</a:t>
            </a:r>
            <a:r>
              <a:rPr lang="en-GB" sz="1600" dirty="0">
                <a:solidFill>
                  <a:srgbClr val="000000"/>
                </a:solidFill>
              </a:rPr>
              <a:t> para la </a:t>
            </a:r>
            <a:r>
              <a:rPr lang="en-GB" sz="1600" dirty="0" err="1">
                <a:solidFill>
                  <a:srgbClr val="000000"/>
                </a:solidFill>
              </a:rPr>
              <a:t>legalización</a:t>
            </a:r>
            <a:r>
              <a:rPr lang="en-GB" sz="1600" dirty="0">
                <a:solidFill>
                  <a:srgbClr val="000000"/>
                </a:solidFill>
              </a:rPr>
              <a:t> de la </a:t>
            </a:r>
            <a:r>
              <a:rPr lang="en-GB" sz="1600" dirty="0" err="1">
                <a:solidFill>
                  <a:srgbClr val="000000"/>
                </a:solidFill>
              </a:rPr>
              <a:t>eutanasia</a:t>
            </a:r>
            <a:r>
              <a:rPr lang="en-GB" sz="1600" dirty="0">
                <a:solidFill>
                  <a:srgbClr val="000000"/>
                </a:solidFill>
              </a:rPr>
              <a:t> solo se </a:t>
            </a:r>
            <a:r>
              <a:rPr lang="en-GB" sz="1600" dirty="0" err="1">
                <a:solidFill>
                  <a:srgbClr val="000000"/>
                </a:solidFill>
              </a:rPr>
              <a:t>enfoca</a:t>
            </a:r>
            <a:r>
              <a:rPr lang="en-GB" sz="1600" dirty="0">
                <a:solidFill>
                  <a:srgbClr val="000000"/>
                </a:solidFill>
              </a:rPr>
              <a:t> </a:t>
            </a:r>
            <a:r>
              <a:rPr lang="en-GB" sz="1600" dirty="0" err="1">
                <a:solidFill>
                  <a:srgbClr val="000000"/>
                </a:solidFill>
              </a:rPr>
              <a:t>en</a:t>
            </a:r>
            <a:r>
              <a:rPr lang="en-GB" sz="1600" dirty="0">
                <a:solidFill>
                  <a:srgbClr val="000000"/>
                </a:solidFill>
              </a:rPr>
              <a:t> las personas que </a:t>
            </a:r>
            <a:r>
              <a:rPr lang="en-GB" sz="1600" dirty="0" err="1">
                <a:solidFill>
                  <a:srgbClr val="000000"/>
                </a:solidFill>
              </a:rPr>
              <a:t>desean</a:t>
            </a:r>
            <a:r>
              <a:rPr lang="en-GB" sz="1600" dirty="0">
                <a:solidFill>
                  <a:srgbClr val="000000"/>
                </a:solidFill>
              </a:rPr>
              <a:t> la </a:t>
            </a:r>
            <a:r>
              <a:rPr lang="en-GB" sz="1600" dirty="0" err="1">
                <a:solidFill>
                  <a:srgbClr val="000000"/>
                </a:solidFill>
              </a:rPr>
              <a:t>eutanasia</a:t>
            </a:r>
            <a:r>
              <a:rPr lang="en-GB" sz="1600" dirty="0">
                <a:solidFill>
                  <a:srgbClr val="000000"/>
                </a:solidFill>
              </a:rPr>
              <a:t> e </a:t>
            </a:r>
            <a:r>
              <a:rPr lang="en-GB" sz="1600" dirty="0" err="1">
                <a:solidFill>
                  <a:srgbClr val="000000"/>
                </a:solidFill>
              </a:rPr>
              <a:t>ignora</a:t>
            </a:r>
            <a:r>
              <a:rPr lang="en-GB" sz="1600" dirty="0">
                <a:solidFill>
                  <a:srgbClr val="000000"/>
                </a:solidFill>
              </a:rPr>
              <a:t> las </a:t>
            </a:r>
            <a:r>
              <a:rPr lang="en-GB" sz="1600" dirty="0" err="1">
                <a:solidFill>
                  <a:srgbClr val="000000"/>
                </a:solidFill>
              </a:rPr>
              <a:t>implicaciones</a:t>
            </a:r>
            <a:r>
              <a:rPr lang="en-GB" sz="1600" dirty="0">
                <a:solidFill>
                  <a:srgbClr val="000000"/>
                </a:solidFill>
              </a:rPr>
              <a:t> </a:t>
            </a:r>
            <a:r>
              <a:rPr lang="en-GB" sz="1600" dirty="0" err="1">
                <a:solidFill>
                  <a:srgbClr val="000000"/>
                </a:solidFill>
              </a:rPr>
              <a:t>pragmáticas</a:t>
            </a:r>
            <a:r>
              <a:rPr lang="en-GB" sz="1600" dirty="0">
                <a:solidFill>
                  <a:srgbClr val="000000"/>
                </a:solidFill>
              </a:rPr>
              <a:t> </a:t>
            </a:r>
            <a:r>
              <a:rPr lang="en-GB" sz="1600" dirty="0" err="1">
                <a:solidFill>
                  <a:srgbClr val="000000"/>
                </a:solidFill>
              </a:rPr>
              <a:t>en</a:t>
            </a:r>
            <a:r>
              <a:rPr lang="en-GB" sz="1600" dirty="0">
                <a:solidFill>
                  <a:srgbClr val="000000"/>
                </a:solidFill>
              </a:rPr>
              <a:t> la </a:t>
            </a:r>
            <a:r>
              <a:rPr lang="en-GB" sz="1600" dirty="0" err="1">
                <a:solidFill>
                  <a:srgbClr val="000000"/>
                </a:solidFill>
              </a:rPr>
              <a:t>comunidad</a:t>
            </a:r>
            <a:r>
              <a:rPr lang="en-GB" sz="1600" dirty="0">
                <a:solidFill>
                  <a:srgbClr val="000000"/>
                </a:solidFill>
              </a:rPr>
              <a:t>, </a:t>
            </a:r>
            <a:r>
              <a:rPr lang="en-GB" sz="1600" dirty="0" err="1">
                <a:solidFill>
                  <a:srgbClr val="000000"/>
                </a:solidFill>
              </a:rPr>
              <a:t>familiares</a:t>
            </a:r>
            <a:r>
              <a:rPr lang="en-GB" sz="1600" dirty="0">
                <a:solidFill>
                  <a:srgbClr val="000000"/>
                </a:solidFill>
              </a:rPr>
              <a:t> e </a:t>
            </a:r>
            <a:r>
              <a:rPr lang="en-GB" sz="1600" dirty="0" err="1">
                <a:solidFill>
                  <a:srgbClr val="000000"/>
                </a:solidFill>
              </a:rPr>
              <a:t>instituciones</a:t>
            </a:r>
            <a:r>
              <a:rPr lang="en-GB" sz="1600" dirty="0">
                <a:solidFill>
                  <a:srgbClr val="000000"/>
                </a:solidFill>
              </a:rPr>
              <a:t>.</a:t>
            </a:r>
          </a:p>
          <a:p>
            <a:pPr lvl="0">
              <a:spcBef>
                <a:spcPts val="0"/>
              </a:spcBef>
              <a:buNone/>
            </a:pPr>
            <a:endParaRPr sz="1600" dirty="0">
              <a:solidFill>
                <a:srgbClr val="000000"/>
              </a:solidFill>
            </a:endParaRPr>
          </a:p>
          <a:p>
            <a:pPr marL="457200" lvl="0" indent="-330200">
              <a:spcBef>
                <a:spcPts val="0"/>
              </a:spcBef>
              <a:buClr>
                <a:srgbClr val="000000"/>
              </a:buClr>
              <a:buSzPct val="100000"/>
              <a:buFont typeface="Arial" panose="020B0604020202020204" pitchFamily="34" charset="0"/>
              <a:buChar char="•"/>
            </a:pPr>
            <a:r>
              <a:rPr lang="en-GB" sz="1600" dirty="0">
                <a:solidFill>
                  <a:srgbClr val="000000"/>
                </a:solidFill>
              </a:rPr>
              <a:t>Se ha </a:t>
            </a:r>
            <a:r>
              <a:rPr lang="en-GB" sz="1600" dirty="0" err="1">
                <a:solidFill>
                  <a:srgbClr val="000000"/>
                </a:solidFill>
              </a:rPr>
              <a:t>comprobado</a:t>
            </a:r>
            <a:r>
              <a:rPr lang="en-GB" sz="1600" dirty="0">
                <a:solidFill>
                  <a:srgbClr val="000000"/>
                </a:solidFill>
              </a:rPr>
              <a:t> que </a:t>
            </a:r>
            <a:r>
              <a:rPr lang="en-GB" sz="1600" dirty="0" err="1">
                <a:solidFill>
                  <a:srgbClr val="000000"/>
                </a:solidFill>
              </a:rPr>
              <a:t>tiene</a:t>
            </a:r>
            <a:r>
              <a:rPr lang="en-GB" sz="1600" dirty="0">
                <a:solidFill>
                  <a:srgbClr val="000000"/>
                </a:solidFill>
              </a:rPr>
              <a:t> un </a:t>
            </a:r>
            <a:r>
              <a:rPr lang="en-GB" sz="1600" dirty="0" err="1">
                <a:solidFill>
                  <a:srgbClr val="000000"/>
                </a:solidFill>
              </a:rPr>
              <a:t>cambio</a:t>
            </a:r>
            <a:r>
              <a:rPr lang="en-GB" sz="1600" dirty="0">
                <a:solidFill>
                  <a:srgbClr val="000000"/>
                </a:solidFill>
              </a:rPr>
              <a:t> </a:t>
            </a:r>
            <a:r>
              <a:rPr lang="en-GB" sz="1600" dirty="0" err="1">
                <a:solidFill>
                  <a:srgbClr val="000000"/>
                </a:solidFill>
              </a:rPr>
              <a:t>positivo</a:t>
            </a:r>
            <a:r>
              <a:rPr lang="en-GB" sz="1600" dirty="0">
                <a:solidFill>
                  <a:srgbClr val="000000"/>
                </a:solidFill>
              </a:rPr>
              <a:t> </a:t>
            </a:r>
            <a:r>
              <a:rPr lang="en-GB" sz="1600" dirty="0" err="1">
                <a:solidFill>
                  <a:srgbClr val="000000"/>
                </a:solidFill>
              </a:rPr>
              <a:t>en</a:t>
            </a:r>
            <a:r>
              <a:rPr lang="en-GB" sz="1600" dirty="0">
                <a:solidFill>
                  <a:srgbClr val="000000"/>
                </a:solidFill>
              </a:rPr>
              <a:t> el </a:t>
            </a:r>
            <a:r>
              <a:rPr lang="en-GB" sz="1600" dirty="0" err="1">
                <a:solidFill>
                  <a:srgbClr val="000000"/>
                </a:solidFill>
              </a:rPr>
              <a:t>comportamiento</a:t>
            </a:r>
            <a:r>
              <a:rPr lang="en-GB" sz="1600" dirty="0">
                <a:solidFill>
                  <a:srgbClr val="000000"/>
                </a:solidFill>
              </a:rPr>
              <a:t> de </a:t>
            </a:r>
            <a:r>
              <a:rPr lang="en-GB" sz="1600" dirty="0" err="1">
                <a:solidFill>
                  <a:srgbClr val="000000"/>
                </a:solidFill>
              </a:rPr>
              <a:t>los</a:t>
            </a:r>
            <a:r>
              <a:rPr lang="en-GB" sz="1600" dirty="0">
                <a:solidFill>
                  <a:srgbClr val="000000"/>
                </a:solidFill>
              </a:rPr>
              <a:t> </a:t>
            </a:r>
            <a:r>
              <a:rPr lang="en-GB" sz="1600" dirty="0" err="1">
                <a:solidFill>
                  <a:srgbClr val="000000"/>
                </a:solidFill>
              </a:rPr>
              <a:t>pacientes</a:t>
            </a:r>
            <a:r>
              <a:rPr lang="en-GB" sz="1600" dirty="0">
                <a:solidFill>
                  <a:srgbClr val="000000"/>
                </a:solidFill>
              </a:rPr>
              <a:t> y </a:t>
            </a:r>
            <a:r>
              <a:rPr lang="en-GB" sz="1600" dirty="0" err="1">
                <a:solidFill>
                  <a:srgbClr val="000000"/>
                </a:solidFill>
              </a:rPr>
              <a:t>familiares</a:t>
            </a:r>
            <a:r>
              <a:rPr lang="en-GB" sz="1600" dirty="0">
                <a:solidFill>
                  <a:srgbClr val="000000"/>
                </a:solidFill>
              </a:rPr>
              <a:t>, </a:t>
            </a:r>
            <a:r>
              <a:rPr lang="en-GB" sz="1600" dirty="0" err="1">
                <a:solidFill>
                  <a:srgbClr val="000000"/>
                </a:solidFill>
              </a:rPr>
              <a:t>ayuda</a:t>
            </a:r>
            <a:r>
              <a:rPr lang="en-GB" sz="1600" dirty="0">
                <a:solidFill>
                  <a:srgbClr val="000000"/>
                </a:solidFill>
              </a:rPr>
              <a:t> a </a:t>
            </a:r>
            <a:r>
              <a:rPr lang="en-GB" sz="1600" dirty="0" err="1">
                <a:solidFill>
                  <a:srgbClr val="000000"/>
                </a:solidFill>
              </a:rPr>
              <a:t>disminuir</a:t>
            </a:r>
            <a:r>
              <a:rPr lang="en-GB" sz="1600" dirty="0">
                <a:solidFill>
                  <a:srgbClr val="000000"/>
                </a:solidFill>
              </a:rPr>
              <a:t> el trauma, la </a:t>
            </a:r>
            <a:r>
              <a:rPr lang="en-GB" sz="1600" dirty="0" err="1">
                <a:solidFill>
                  <a:srgbClr val="000000"/>
                </a:solidFill>
              </a:rPr>
              <a:t>depresión</a:t>
            </a:r>
            <a:r>
              <a:rPr lang="en-GB" sz="1600" dirty="0">
                <a:solidFill>
                  <a:srgbClr val="000000"/>
                </a:solidFill>
              </a:rPr>
              <a:t> y </a:t>
            </a:r>
            <a:r>
              <a:rPr lang="en-GB" sz="1600" dirty="0" err="1">
                <a:solidFill>
                  <a:srgbClr val="000000"/>
                </a:solidFill>
              </a:rPr>
              <a:t>aumenta</a:t>
            </a:r>
            <a:r>
              <a:rPr lang="en-GB" sz="1600" dirty="0">
                <a:solidFill>
                  <a:srgbClr val="000000"/>
                </a:solidFill>
              </a:rPr>
              <a:t> el </a:t>
            </a:r>
            <a:r>
              <a:rPr lang="en-GB" sz="1600" dirty="0" err="1">
                <a:solidFill>
                  <a:srgbClr val="000000"/>
                </a:solidFill>
              </a:rPr>
              <a:t>tiempo</a:t>
            </a:r>
            <a:r>
              <a:rPr lang="en-GB" sz="1600" dirty="0">
                <a:solidFill>
                  <a:srgbClr val="000000"/>
                </a:solidFill>
              </a:rPr>
              <a:t> </a:t>
            </a:r>
            <a:r>
              <a:rPr lang="en-GB" sz="1600" dirty="0" err="1">
                <a:solidFill>
                  <a:srgbClr val="000000"/>
                </a:solidFill>
              </a:rPr>
              <a:t>en</a:t>
            </a:r>
            <a:r>
              <a:rPr lang="en-GB" sz="1600" dirty="0">
                <a:solidFill>
                  <a:srgbClr val="000000"/>
                </a:solidFill>
              </a:rPr>
              <a:t> el que se </a:t>
            </a:r>
            <a:r>
              <a:rPr lang="en-GB" sz="1600" dirty="0" err="1">
                <a:solidFill>
                  <a:srgbClr val="000000"/>
                </a:solidFill>
              </a:rPr>
              <a:t>pueden</a:t>
            </a:r>
            <a:r>
              <a:rPr lang="en-GB" sz="1600" dirty="0">
                <a:solidFill>
                  <a:srgbClr val="000000"/>
                </a:solidFill>
              </a:rPr>
              <a:t> </a:t>
            </a:r>
            <a:r>
              <a:rPr lang="en-GB" sz="1600" dirty="0" err="1">
                <a:solidFill>
                  <a:srgbClr val="000000"/>
                </a:solidFill>
              </a:rPr>
              <a:t>administrar</a:t>
            </a:r>
            <a:r>
              <a:rPr lang="en-GB" sz="1600" dirty="0">
                <a:solidFill>
                  <a:srgbClr val="000000"/>
                </a:solidFill>
              </a:rPr>
              <a:t> </a:t>
            </a:r>
            <a:r>
              <a:rPr lang="en-GB" sz="1600" dirty="0" err="1">
                <a:solidFill>
                  <a:srgbClr val="000000"/>
                </a:solidFill>
              </a:rPr>
              <a:t>tratamientos</a:t>
            </a:r>
            <a:r>
              <a:rPr lang="en-GB" sz="1600"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10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10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10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1000"/>
                                        <p:tgtEl>
                                          <p:spTgt spid="3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xEl>
                                              <p:pRg st="4" end="4"/>
                                            </p:txEl>
                                          </p:spTgt>
                                        </p:tgtEl>
                                        <p:attrNameLst>
                                          <p:attrName>style.visibility</p:attrName>
                                        </p:attrNameLst>
                                      </p:cBhvr>
                                      <p:to>
                                        <p:strVal val="visible"/>
                                      </p:to>
                                    </p:set>
                                    <p:animEffect transition="in" filter="fade">
                                      <p:cBhvr>
                                        <p:cTn id="27" dur="1000"/>
                                        <p:tgtEl>
                                          <p:spTgt spid="3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latin typeface="Arial"/>
                <a:ea typeface="Arial"/>
                <a:cs typeface="Arial"/>
                <a:sym typeface="Arial"/>
              </a:rPr>
              <a:t>Referencias:</a:t>
            </a:r>
          </a:p>
        </p:txBody>
      </p:sp>
      <p:sp>
        <p:nvSpPr>
          <p:cNvPr id="357" name="Shape 357"/>
          <p:cNvSpPr txBox="1">
            <a:spLocks noGrp="1"/>
          </p:cNvSpPr>
          <p:nvPr>
            <p:ph type="body" idx="1"/>
          </p:nvPr>
        </p:nvSpPr>
        <p:spPr>
          <a:xfrm>
            <a:off x="407475" y="1607675"/>
            <a:ext cx="8222100" cy="2710200"/>
          </a:xfrm>
          <a:prstGeom prst="rect">
            <a:avLst/>
          </a:prstGeom>
        </p:spPr>
        <p:txBody>
          <a:bodyPr lIns="91425" tIns="91425" rIns="91425" bIns="91425" anchor="t" anchorCtr="0">
            <a:noAutofit/>
          </a:bodyPr>
          <a:lstStyle/>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Boudreau, J. D. (2011). Physician-Assisted Suicide and Euthanasia: Can You Even Imagine Teaching Medical Students How to End Their Patients’ Lives? </a:t>
            </a:r>
            <a:r>
              <a:rPr lang="en-GB" sz="900" i="1">
                <a:solidFill>
                  <a:srgbClr val="000000"/>
                </a:solidFill>
                <a:latin typeface="Arial"/>
                <a:ea typeface="Arial"/>
                <a:cs typeface="Arial"/>
                <a:sym typeface="Arial"/>
              </a:rPr>
              <a:t>The Permanente Journal., XIV</a:t>
            </a:r>
            <a:r>
              <a:rPr lang="en-GB" sz="900">
                <a:solidFill>
                  <a:srgbClr val="000000"/>
                </a:solidFill>
                <a:latin typeface="Arial"/>
                <a:ea typeface="Arial"/>
                <a:cs typeface="Arial"/>
                <a:sym typeface="Arial"/>
              </a:rPr>
              <a:t>, 79-84.</a:t>
            </a:r>
          </a:p>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Bregje D Onwuteaka-Philipsen, A. B.-S.-K. (2012). Trends in end-of-life practices before and after the enactment of the euthanasia law in the Netherlands from 1990 to 2010: a repeated cross-sectional survey.</a:t>
            </a:r>
            <a:r>
              <a:rPr lang="en-GB" sz="900" i="1">
                <a:solidFill>
                  <a:srgbClr val="000000"/>
                </a:solidFill>
                <a:latin typeface="Arial"/>
                <a:ea typeface="Arial"/>
                <a:cs typeface="Arial"/>
                <a:sym typeface="Arial"/>
              </a:rPr>
              <a:t> The</a:t>
            </a:r>
            <a:r>
              <a:rPr lang="en-GB" sz="900">
                <a:solidFill>
                  <a:srgbClr val="000000"/>
                </a:solidFill>
                <a:latin typeface="Arial"/>
                <a:ea typeface="Arial"/>
                <a:cs typeface="Arial"/>
                <a:sym typeface="Arial"/>
              </a:rPr>
              <a:t> </a:t>
            </a:r>
            <a:r>
              <a:rPr lang="en-GB" sz="900" i="1">
                <a:solidFill>
                  <a:srgbClr val="000000"/>
                </a:solidFill>
                <a:latin typeface="Arial"/>
                <a:ea typeface="Arial"/>
                <a:cs typeface="Arial"/>
                <a:sym typeface="Arial"/>
              </a:rPr>
              <a:t>Lancet</a:t>
            </a:r>
            <a:r>
              <a:rPr lang="en-GB" sz="900">
                <a:solidFill>
                  <a:srgbClr val="000000"/>
                </a:solidFill>
                <a:latin typeface="Arial"/>
                <a:ea typeface="Arial"/>
                <a:cs typeface="Arial"/>
                <a:sym typeface="Arial"/>
              </a:rPr>
              <a:t>, 380: 908-915.</a:t>
            </a:r>
          </a:p>
          <a:p>
            <a:pPr marL="457200" lvl="0" indent="-285750">
              <a:lnSpc>
                <a:spcPct val="200000"/>
              </a:lnSpc>
              <a:spcBef>
                <a:spcPts val="0"/>
              </a:spcBef>
              <a:spcAft>
                <a:spcPts val="0"/>
              </a:spcAft>
              <a:buClr>
                <a:srgbClr val="000000"/>
              </a:buClr>
              <a:buSzPct val="100000"/>
              <a:buFont typeface="Arial"/>
              <a:buAutoNum type="arabicPeriod"/>
            </a:pPr>
            <a:r>
              <a:rPr lang="en-GB" sz="900" b="1">
                <a:solidFill>
                  <a:srgbClr val="000000"/>
                </a:solidFill>
                <a:latin typeface="Arial"/>
                <a:ea typeface="Arial"/>
                <a:cs typeface="Arial"/>
                <a:sym typeface="Arial"/>
              </a:rPr>
              <a:t> David Kenneth Wright PhD, J. R. (2015). Physicians and euthanasia: a Canadian print-media discourse analysis of physician perspectives. </a:t>
            </a:r>
            <a:r>
              <a:rPr lang="en-GB" sz="900" b="1" i="1">
                <a:solidFill>
                  <a:srgbClr val="000000"/>
                </a:solidFill>
                <a:latin typeface="Arial"/>
                <a:ea typeface="Arial"/>
                <a:cs typeface="Arial"/>
                <a:sym typeface="Arial"/>
              </a:rPr>
              <a:t>CMAJ OPEN</a:t>
            </a:r>
            <a:r>
              <a:rPr lang="en-GB" sz="900" b="1">
                <a:solidFill>
                  <a:srgbClr val="000000"/>
                </a:solidFill>
                <a:latin typeface="Arial"/>
                <a:ea typeface="Arial"/>
                <a:cs typeface="Arial"/>
                <a:sym typeface="Arial"/>
              </a:rPr>
              <a:t>, E134-138.</a:t>
            </a:r>
          </a:p>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 Emanuel, E. J., &amp; Onwuteaka-Philipsen, B. D. (2015). Attitudes and Practices of Euthanasia and Physician-Assisted Suicide in the United States, Canada, and Europe. </a:t>
            </a:r>
            <a:r>
              <a:rPr lang="en-GB" sz="900" i="1">
                <a:solidFill>
                  <a:srgbClr val="000000"/>
                </a:solidFill>
                <a:latin typeface="Arial"/>
                <a:ea typeface="Arial"/>
                <a:cs typeface="Arial"/>
                <a:sym typeface="Arial"/>
              </a:rPr>
              <a:t>Clinical Review &amp; Education, I</a:t>
            </a:r>
            <a:r>
              <a:rPr lang="en-GB" sz="900">
                <a:solidFill>
                  <a:srgbClr val="000000"/>
                </a:solidFill>
                <a:latin typeface="Arial"/>
                <a:ea typeface="Arial"/>
                <a:cs typeface="Arial"/>
                <a:sym typeface="Arial"/>
              </a:rPr>
              <a:t>, 79-90.</a:t>
            </a:r>
          </a:p>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Gamliel, E. (2015). To end life or not to prolong life. </a:t>
            </a:r>
            <a:r>
              <a:rPr lang="en-GB" sz="900" i="1">
                <a:solidFill>
                  <a:srgbClr val="000000"/>
                </a:solidFill>
                <a:latin typeface="Arial"/>
                <a:ea typeface="Arial"/>
                <a:cs typeface="Arial"/>
                <a:sym typeface="Arial"/>
              </a:rPr>
              <a:t>Journal of Health Psicology </a:t>
            </a:r>
            <a:r>
              <a:rPr lang="en-GB" sz="900">
                <a:solidFill>
                  <a:srgbClr val="000000"/>
                </a:solidFill>
                <a:latin typeface="Arial"/>
                <a:ea typeface="Arial"/>
                <a:cs typeface="Arial"/>
                <a:sym typeface="Arial"/>
              </a:rPr>
              <a:t>, 693-703.</a:t>
            </a:r>
          </a:p>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Gunter H, E. E. (2016). Transgender Persons Applying for Euthanasia in Belgium: A Case Report and Implication for Assesment and Treatment. </a:t>
            </a:r>
            <a:r>
              <a:rPr lang="en-GB" sz="900" i="1">
                <a:solidFill>
                  <a:srgbClr val="000000"/>
                </a:solidFill>
                <a:latin typeface="Arial"/>
                <a:ea typeface="Arial"/>
                <a:cs typeface="Arial"/>
                <a:sym typeface="Arial"/>
              </a:rPr>
              <a:t>Journal of Psychiatry</a:t>
            </a:r>
            <a:r>
              <a:rPr lang="en-GB" sz="900">
                <a:solidFill>
                  <a:srgbClr val="000000"/>
                </a:solidFill>
                <a:latin typeface="Arial"/>
                <a:ea typeface="Arial"/>
                <a:cs typeface="Arial"/>
                <a:sym typeface="Arial"/>
              </a:rPr>
              <a:t>, Volume 19, Issue 1, 2-2.</a:t>
            </a:r>
          </a:p>
          <a:p>
            <a:pPr marL="457200" lvl="0" indent="-285750">
              <a:lnSpc>
                <a:spcPct val="200000"/>
              </a:lnSpc>
              <a:spcBef>
                <a:spcPts val="0"/>
              </a:spcBef>
              <a:spcAft>
                <a:spcPts val="0"/>
              </a:spcAft>
              <a:buClr>
                <a:srgbClr val="000000"/>
              </a:buClr>
              <a:buSzPct val="100000"/>
              <a:buFont typeface="Arial"/>
              <a:buAutoNum type="arabicPeriod"/>
            </a:pPr>
            <a:r>
              <a:rPr lang="en-GB" sz="900">
                <a:solidFill>
                  <a:srgbClr val="000000"/>
                </a:solidFill>
                <a:latin typeface="Arial"/>
                <a:ea typeface="Arial"/>
                <a:cs typeface="Arial"/>
                <a:sym typeface="Arial"/>
              </a:rPr>
              <a:t>HUDSON P, R. H. (2015). Legalizing physician-assisted suicide and/or euthanasia: Pragmatic implications. </a:t>
            </a:r>
            <a:r>
              <a:rPr lang="en-GB" sz="900" i="1">
                <a:solidFill>
                  <a:srgbClr val="000000"/>
                </a:solidFill>
                <a:latin typeface="Arial"/>
                <a:ea typeface="Arial"/>
                <a:cs typeface="Arial"/>
                <a:sym typeface="Arial"/>
              </a:rPr>
              <a:t>Journal of Palliative and Supportive Care, XIII</a:t>
            </a:r>
            <a:r>
              <a:rPr lang="en-GB" sz="900">
                <a:solidFill>
                  <a:srgbClr val="000000"/>
                </a:solidFill>
                <a:latin typeface="Arial"/>
                <a:ea typeface="Arial"/>
                <a:cs typeface="Arial"/>
                <a:sym typeface="Arial"/>
              </a:rPr>
              <a:t>, 1399–1409. </a:t>
            </a:r>
          </a:p>
          <a:p>
            <a:pPr lvl="0">
              <a:spcBef>
                <a:spcPts val="0"/>
              </a:spcBef>
              <a:buNone/>
            </a:pP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Primer artículo:</a:t>
            </a:r>
          </a:p>
        </p:txBody>
      </p:sp>
      <p:sp>
        <p:nvSpPr>
          <p:cNvPr id="92" name="Shape 92"/>
          <p:cNvSpPr txBox="1">
            <a:spLocks noGrp="1"/>
          </p:cNvSpPr>
          <p:nvPr>
            <p:ph type="body" idx="1"/>
          </p:nvPr>
        </p:nvSpPr>
        <p:spPr>
          <a:xfrm>
            <a:off x="460958" y="1952884"/>
            <a:ext cx="8222100" cy="2710199"/>
          </a:xfrm>
          <a:prstGeom prst="rect">
            <a:avLst/>
          </a:prstGeom>
        </p:spPr>
        <p:txBody>
          <a:bodyPr lIns="91425" tIns="91425" rIns="91425" bIns="91425" anchor="t" anchorCtr="0">
            <a:noAutofit/>
          </a:bodyPr>
          <a:lstStyle/>
          <a:p>
            <a:pPr lvl="0">
              <a:spcBef>
                <a:spcPts val="0"/>
              </a:spcBef>
              <a:buNone/>
            </a:pPr>
            <a:r>
              <a:rPr lang="en-GB">
                <a:solidFill>
                  <a:srgbClr val="000000"/>
                </a:solidFill>
              </a:rPr>
              <a:t>David Kenneth Wright PhD, Jennifer R. Fishman PhD(2015).  Physicians and euthanasia: a Canadian print-media discourse analysis of physician perspectives.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Objetivo</a:t>
            </a:r>
          </a:p>
        </p:txBody>
      </p:sp>
      <p:sp>
        <p:nvSpPr>
          <p:cNvPr id="98" name="Shape 98"/>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Clr>
                <a:schemeClr val="dk2"/>
              </a:buClr>
            </a:pPr>
            <a:r>
              <a:rPr lang="en-GB" dirty="0" err="1">
                <a:solidFill>
                  <a:schemeClr val="bg2"/>
                </a:solidFill>
              </a:rPr>
              <a:t>Recientes</a:t>
            </a:r>
            <a:r>
              <a:rPr lang="en-GB" dirty="0">
                <a:solidFill>
                  <a:schemeClr val="bg2"/>
                </a:solidFill>
              </a:rPr>
              <a:t> </a:t>
            </a:r>
            <a:r>
              <a:rPr lang="en-GB" dirty="0" err="1">
                <a:solidFill>
                  <a:schemeClr val="bg2"/>
                </a:solidFill>
              </a:rPr>
              <a:t>eventos</a:t>
            </a:r>
            <a:r>
              <a:rPr lang="en-GB" dirty="0">
                <a:solidFill>
                  <a:schemeClr val="bg2"/>
                </a:solidFill>
              </a:rPr>
              <a:t> </a:t>
            </a:r>
            <a:r>
              <a:rPr lang="en-GB" dirty="0" err="1">
                <a:solidFill>
                  <a:schemeClr val="bg2"/>
                </a:solidFill>
              </a:rPr>
              <a:t>han</a:t>
            </a:r>
            <a:r>
              <a:rPr lang="en-GB" dirty="0">
                <a:solidFill>
                  <a:schemeClr val="bg2"/>
                </a:solidFill>
              </a:rPr>
              <a:t> </a:t>
            </a:r>
            <a:r>
              <a:rPr lang="en-GB" dirty="0" err="1">
                <a:solidFill>
                  <a:schemeClr val="bg2"/>
                </a:solidFill>
              </a:rPr>
              <a:t>hecho</a:t>
            </a:r>
            <a:r>
              <a:rPr lang="en-GB" dirty="0">
                <a:solidFill>
                  <a:schemeClr val="bg2"/>
                </a:solidFill>
              </a:rPr>
              <a:t> de la </a:t>
            </a:r>
            <a:r>
              <a:rPr lang="en-GB" dirty="0" err="1">
                <a:solidFill>
                  <a:schemeClr val="bg2"/>
                </a:solidFill>
              </a:rPr>
              <a:t>eutanasia</a:t>
            </a:r>
            <a:r>
              <a:rPr lang="en-GB" dirty="0">
                <a:solidFill>
                  <a:schemeClr val="bg2"/>
                </a:solidFill>
              </a:rPr>
              <a:t> </a:t>
            </a:r>
            <a:r>
              <a:rPr lang="en-GB" dirty="0" err="1">
                <a:solidFill>
                  <a:schemeClr val="bg2"/>
                </a:solidFill>
              </a:rPr>
              <a:t>una</a:t>
            </a:r>
            <a:r>
              <a:rPr lang="en-GB" dirty="0">
                <a:solidFill>
                  <a:schemeClr val="bg2"/>
                </a:solidFill>
              </a:rPr>
              <a:t> </a:t>
            </a:r>
            <a:r>
              <a:rPr lang="en-GB" dirty="0" err="1">
                <a:solidFill>
                  <a:schemeClr val="bg2"/>
                </a:solidFill>
              </a:rPr>
              <a:t>controversia</a:t>
            </a:r>
            <a:r>
              <a:rPr lang="en-GB" dirty="0">
                <a:solidFill>
                  <a:schemeClr val="bg2"/>
                </a:solidFill>
              </a:rPr>
              <a:t> </a:t>
            </a:r>
            <a:r>
              <a:rPr lang="en-GB" dirty="0" err="1">
                <a:solidFill>
                  <a:schemeClr val="bg2"/>
                </a:solidFill>
              </a:rPr>
              <a:t>pública</a:t>
            </a:r>
            <a:r>
              <a:rPr lang="en-GB" dirty="0">
                <a:solidFill>
                  <a:schemeClr val="bg2"/>
                </a:solidFill>
              </a:rPr>
              <a:t>. </a:t>
            </a:r>
            <a:r>
              <a:rPr lang="en-GB" dirty="0" err="1">
                <a:solidFill>
                  <a:schemeClr val="bg2"/>
                </a:solidFill>
              </a:rPr>
              <a:t>Es</a:t>
            </a:r>
            <a:r>
              <a:rPr lang="en-GB" dirty="0">
                <a:solidFill>
                  <a:schemeClr val="bg2"/>
                </a:solidFill>
              </a:rPr>
              <a:t> </a:t>
            </a:r>
            <a:r>
              <a:rPr lang="en-GB" dirty="0" err="1">
                <a:solidFill>
                  <a:schemeClr val="bg2"/>
                </a:solidFill>
              </a:rPr>
              <a:t>por</a:t>
            </a:r>
            <a:r>
              <a:rPr lang="en-GB" dirty="0">
                <a:solidFill>
                  <a:schemeClr val="bg2"/>
                </a:solidFill>
              </a:rPr>
              <a:t> </a:t>
            </a:r>
            <a:r>
              <a:rPr lang="en-GB" dirty="0" err="1">
                <a:solidFill>
                  <a:schemeClr val="bg2"/>
                </a:solidFill>
              </a:rPr>
              <a:t>esta</a:t>
            </a:r>
            <a:r>
              <a:rPr lang="en-GB" dirty="0">
                <a:solidFill>
                  <a:schemeClr val="bg2"/>
                </a:solidFill>
              </a:rPr>
              <a:t> </a:t>
            </a:r>
            <a:r>
              <a:rPr lang="en-GB" dirty="0" err="1">
                <a:solidFill>
                  <a:schemeClr val="bg2"/>
                </a:solidFill>
              </a:rPr>
              <a:t>razón</a:t>
            </a:r>
            <a:r>
              <a:rPr lang="en-GB" dirty="0">
                <a:solidFill>
                  <a:schemeClr val="bg2"/>
                </a:solidFill>
              </a:rPr>
              <a:t> que se </a:t>
            </a:r>
            <a:r>
              <a:rPr lang="en-GB" dirty="0" err="1">
                <a:solidFill>
                  <a:schemeClr val="bg2"/>
                </a:solidFill>
              </a:rPr>
              <a:t>decidió</a:t>
            </a:r>
            <a:r>
              <a:rPr lang="en-GB" dirty="0">
                <a:solidFill>
                  <a:schemeClr val="bg2"/>
                </a:solidFill>
              </a:rPr>
              <a:t> </a:t>
            </a:r>
            <a:r>
              <a:rPr lang="en-GB" dirty="0" err="1">
                <a:solidFill>
                  <a:schemeClr val="bg2"/>
                </a:solidFill>
              </a:rPr>
              <a:t>llevar</a:t>
            </a:r>
            <a:r>
              <a:rPr lang="en-GB" dirty="0">
                <a:solidFill>
                  <a:schemeClr val="bg2"/>
                </a:solidFill>
              </a:rPr>
              <a:t> a </a:t>
            </a:r>
            <a:r>
              <a:rPr lang="en-GB" dirty="0" err="1">
                <a:solidFill>
                  <a:schemeClr val="bg2"/>
                </a:solidFill>
              </a:rPr>
              <a:t>cabo</a:t>
            </a:r>
            <a:r>
              <a:rPr lang="en-GB" dirty="0">
                <a:solidFill>
                  <a:schemeClr val="bg2"/>
                </a:solidFill>
              </a:rPr>
              <a:t> un </a:t>
            </a:r>
            <a:r>
              <a:rPr lang="en-GB" dirty="0" err="1">
                <a:solidFill>
                  <a:schemeClr val="bg2"/>
                </a:solidFill>
              </a:rPr>
              <a:t>investigación</a:t>
            </a:r>
            <a:r>
              <a:rPr lang="en-GB" dirty="0">
                <a:solidFill>
                  <a:schemeClr val="bg2"/>
                </a:solidFill>
              </a:rPr>
              <a:t> que </a:t>
            </a:r>
            <a:r>
              <a:rPr lang="en-GB" dirty="0" err="1">
                <a:solidFill>
                  <a:schemeClr val="bg2"/>
                </a:solidFill>
              </a:rPr>
              <a:t>haga</a:t>
            </a:r>
            <a:r>
              <a:rPr lang="en-GB" dirty="0">
                <a:solidFill>
                  <a:schemeClr val="bg2"/>
                </a:solidFill>
              </a:rPr>
              <a:t> un </a:t>
            </a:r>
            <a:r>
              <a:rPr lang="en-GB" dirty="0" err="1">
                <a:solidFill>
                  <a:schemeClr val="bg2"/>
                </a:solidFill>
              </a:rPr>
              <a:t>análisis</a:t>
            </a:r>
            <a:r>
              <a:rPr lang="en-GB" dirty="0">
                <a:solidFill>
                  <a:schemeClr val="bg2"/>
                </a:solidFill>
              </a:rPr>
              <a:t> </a:t>
            </a:r>
            <a:r>
              <a:rPr lang="en-GB" dirty="0" err="1">
                <a:solidFill>
                  <a:schemeClr val="bg2"/>
                </a:solidFill>
              </a:rPr>
              <a:t>sistemático</a:t>
            </a:r>
            <a:r>
              <a:rPr lang="en-GB" dirty="0">
                <a:solidFill>
                  <a:schemeClr val="bg2"/>
                </a:solidFill>
              </a:rPr>
              <a:t> de las </a:t>
            </a:r>
            <a:r>
              <a:rPr lang="en-GB" dirty="0" err="1">
                <a:solidFill>
                  <a:schemeClr val="bg2"/>
                </a:solidFill>
              </a:rPr>
              <a:t>perspectivas</a:t>
            </a:r>
            <a:r>
              <a:rPr lang="en-GB" dirty="0">
                <a:solidFill>
                  <a:schemeClr val="bg2"/>
                </a:solidFill>
              </a:rPr>
              <a:t> de </a:t>
            </a:r>
            <a:r>
              <a:rPr lang="en-GB" dirty="0" err="1">
                <a:solidFill>
                  <a:schemeClr val="bg2"/>
                </a:solidFill>
              </a:rPr>
              <a:t>los</a:t>
            </a:r>
            <a:r>
              <a:rPr lang="en-GB" dirty="0">
                <a:solidFill>
                  <a:schemeClr val="bg2"/>
                </a:solidFill>
              </a:rPr>
              <a:t> </a:t>
            </a:r>
            <a:r>
              <a:rPr lang="en-GB" dirty="0" err="1">
                <a:solidFill>
                  <a:schemeClr val="bg2"/>
                </a:solidFill>
              </a:rPr>
              <a:t>médicos</a:t>
            </a:r>
            <a:r>
              <a:rPr lang="en-GB" dirty="0">
                <a:solidFill>
                  <a:schemeClr val="bg2"/>
                </a:solidFill>
              </a:rPr>
              <a:t> </a:t>
            </a:r>
            <a:r>
              <a:rPr lang="en-GB" dirty="0" err="1">
                <a:solidFill>
                  <a:schemeClr val="bg2"/>
                </a:solidFill>
              </a:rPr>
              <a:t>en</a:t>
            </a:r>
            <a:r>
              <a:rPr lang="en-GB" dirty="0">
                <a:solidFill>
                  <a:schemeClr val="bg2"/>
                </a:solidFill>
              </a:rPr>
              <a:t> </a:t>
            </a:r>
            <a:r>
              <a:rPr lang="en-GB" dirty="0" err="1">
                <a:solidFill>
                  <a:schemeClr val="bg2"/>
                </a:solidFill>
              </a:rPr>
              <a:t>periódicos</a:t>
            </a:r>
            <a:r>
              <a:rPr lang="en-GB" dirty="0">
                <a:solidFill>
                  <a:schemeClr val="bg2"/>
                </a:solidFill>
              </a:rPr>
              <a:t> </a:t>
            </a:r>
            <a:r>
              <a:rPr lang="en-GB" dirty="0" err="1">
                <a:solidFill>
                  <a:schemeClr val="bg2"/>
                </a:solidFill>
              </a:rPr>
              <a:t>canadienses</a:t>
            </a:r>
            <a:r>
              <a:rPr lang="en-GB" dirty="0">
                <a:solidFill>
                  <a:schemeClr val="bg2"/>
                </a:solidFill>
              </a:rPr>
              <a:t> </a:t>
            </a:r>
            <a:r>
              <a:rPr lang="en-GB" dirty="0" err="1">
                <a:solidFill>
                  <a:schemeClr val="bg2"/>
                </a:solidFill>
              </a:rPr>
              <a:t>sobre</a:t>
            </a:r>
            <a:r>
              <a:rPr lang="en-GB" dirty="0">
                <a:solidFill>
                  <a:schemeClr val="bg2"/>
                </a:solidFill>
              </a:rPr>
              <a:t> </a:t>
            </a:r>
            <a:r>
              <a:rPr lang="en-GB" dirty="0" err="1">
                <a:solidFill>
                  <a:schemeClr val="bg2"/>
                </a:solidFill>
              </a:rPr>
              <a:t>esta</a:t>
            </a:r>
            <a:r>
              <a:rPr lang="en-GB" dirty="0">
                <a:solidFill>
                  <a:schemeClr val="bg2"/>
                </a:solidFill>
              </a:rPr>
              <a:t> </a:t>
            </a:r>
            <a:r>
              <a:rPr lang="en-GB" dirty="0" err="1">
                <a:solidFill>
                  <a:schemeClr val="bg2"/>
                </a:solidFill>
              </a:rPr>
              <a:t>asunto</a:t>
            </a:r>
            <a:r>
              <a:rPr lang="en-GB" dirty="0">
                <a:solidFill>
                  <a:schemeClr val="bg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Metodología</a:t>
            </a:r>
          </a:p>
        </p:txBody>
      </p:sp>
      <p:sp>
        <p:nvSpPr>
          <p:cNvPr id="104" name="Shape 104"/>
          <p:cNvSpPr txBox="1">
            <a:spLocks noGrp="1"/>
          </p:cNvSpPr>
          <p:nvPr>
            <p:ph type="body" idx="1"/>
          </p:nvPr>
        </p:nvSpPr>
        <p:spPr>
          <a:xfrm>
            <a:off x="471900" y="1919075"/>
            <a:ext cx="8222100" cy="32244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GB">
                <a:solidFill>
                  <a:srgbClr val="000000"/>
                </a:solidFill>
              </a:rPr>
              <a:t>Es una metodología de investigación cualitativa que se ha demostrado útil para entender las ideologías de la salud y la enfermedad mediante el análisis de los usos del lenguaje.</a:t>
            </a:r>
          </a:p>
          <a:p>
            <a:pPr marL="457200" lvl="0" indent="-228600" rtl="0">
              <a:spcBef>
                <a:spcPts val="0"/>
              </a:spcBef>
              <a:buClr>
                <a:srgbClr val="000000"/>
              </a:buClr>
              <a:buChar char="-"/>
            </a:pPr>
            <a:r>
              <a:rPr lang="en-GB">
                <a:solidFill>
                  <a:srgbClr val="000000"/>
                </a:solidFill>
              </a:rPr>
              <a:t>Primero se realiza una búsqueda sistemática de patrones temáticos en 2 grandes bases de datos(Newsstand and newscan.com).</a:t>
            </a:r>
          </a:p>
          <a:p>
            <a:pPr marL="457200" lvl="0" indent="-228600">
              <a:spcBef>
                <a:spcPts val="0"/>
              </a:spcBef>
              <a:buChar char="-"/>
            </a:pPr>
            <a:r>
              <a:rPr lang="en-GB">
                <a:solidFill>
                  <a:srgbClr val="000000"/>
                </a:solidFill>
              </a:rPr>
              <a:t>Cada artículo fue codificado por un grupo de investigación, con la ayuda del programa ATLAS.ti que está diseñado para manejar datos cualitativos y se generó un esquema de categorización de los resultados</a:t>
            </a:r>
            <a:r>
              <a:rPr lang="en-GB"/>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Resultados</a:t>
            </a:r>
          </a:p>
        </p:txBody>
      </p:sp>
      <p:sp>
        <p:nvSpPr>
          <p:cNvPr id="110" name="Shape 110"/>
          <p:cNvSpPr txBox="1">
            <a:spLocks noGrp="1"/>
          </p:cNvSpPr>
          <p:nvPr>
            <p:ph type="body" idx="1"/>
          </p:nvPr>
        </p:nvSpPr>
        <p:spPr>
          <a:xfrm>
            <a:off x="471900" y="1680250"/>
            <a:ext cx="8222100" cy="346325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sz="1600" dirty="0">
                <a:solidFill>
                  <a:schemeClr val="bg2"/>
                </a:solidFill>
              </a:rPr>
              <a:t>La </a:t>
            </a:r>
            <a:r>
              <a:rPr lang="en-GB" sz="1600" dirty="0" err="1">
                <a:solidFill>
                  <a:schemeClr val="bg2"/>
                </a:solidFill>
              </a:rPr>
              <a:t>cantidad</a:t>
            </a:r>
            <a:r>
              <a:rPr lang="en-GB" sz="1600" dirty="0">
                <a:solidFill>
                  <a:schemeClr val="bg2"/>
                </a:solidFill>
              </a:rPr>
              <a:t> de </a:t>
            </a:r>
            <a:r>
              <a:rPr lang="en-GB" sz="1600" dirty="0" err="1">
                <a:solidFill>
                  <a:schemeClr val="bg2"/>
                </a:solidFill>
              </a:rPr>
              <a:t>médicos</a:t>
            </a:r>
            <a:r>
              <a:rPr lang="en-GB" sz="1600" dirty="0">
                <a:solidFill>
                  <a:schemeClr val="bg2"/>
                </a:solidFill>
              </a:rPr>
              <a:t> que </a:t>
            </a:r>
            <a:r>
              <a:rPr lang="en-GB" sz="1600" dirty="0" err="1">
                <a:solidFill>
                  <a:schemeClr val="bg2"/>
                </a:solidFill>
              </a:rPr>
              <a:t>tuvieron</a:t>
            </a:r>
            <a:r>
              <a:rPr lang="en-GB" sz="1600" dirty="0">
                <a:solidFill>
                  <a:schemeClr val="bg2"/>
                </a:solidFill>
              </a:rPr>
              <a:t> </a:t>
            </a:r>
            <a:r>
              <a:rPr lang="en-GB" sz="1600" dirty="0" err="1">
                <a:solidFill>
                  <a:schemeClr val="bg2"/>
                </a:solidFill>
              </a:rPr>
              <a:t>voz</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estos</a:t>
            </a:r>
            <a:r>
              <a:rPr lang="en-GB" sz="1600" dirty="0">
                <a:solidFill>
                  <a:schemeClr val="bg2"/>
                </a:solidFill>
              </a:rPr>
              <a:t> </a:t>
            </a:r>
            <a:r>
              <a:rPr lang="en-GB" sz="1600" dirty="0" err="1">
                <a:solidFill>
                  <a:schemeClr val="bg2"/>
                </a:solidFill>
              </a:rPr>
              <a:t>artículos</a:t>
            </a:r>
            <a:r>
              <a:rPr lang="en-GB" sz="1600" dirty="0">
                <a:solidFill>
                  <a:schemeClr val="bg2"/>
                </a:solidFill>
              </a:rPr>
              <a:t> </a:t>
            </a:r>
            <a:r>
              <a:rPr lang="en-GB" sz="1600" dirty="0" err="1">
                <a:solidFill>
                  <a:schemeClr val="bg2"/>
                </a:solidFill>
              </a:rPr>
              <a:t>fue</a:t>
            </a:r>
            <a:r>
              <a:rPr lang="en-GB" sz="1600" dirty="0">
                <a:solidFill>
                  <a:schemeClr val="bg2"/>
                </a:solidFill>
              </a:rPr>
              <a:t> de 98.</a:t>
            </a:r>
          </a:p>
          <a:p>
            <a:pPr marL="457200" lvl="0" indent="-228600" rtl="0">
              <a:spcBef>
                <a:spcPts val="0"/>
              </a:spcBef>
              <a:buClr>
                <a:schemeClr val="dk2"/>
              </a:buClr>
              <a:buChar char="-"/>
            </a:pPr>
            <a:r>
              <a:rPr lang="en-GB" sz="1600" dirty="0">
                <a:solidFill>
                  <a:schemeClr val="bg2"/>
                </a:solidFill>
              </a:rPr>
              <a:t>El </a:t>
            </a:r>
            <a:r>
              <a:rPr lang="en-GB" sz="1600" dirty="0" err="1">
                <a:solidFill>
                  <a:schemeClr val="bg2"/>
                </a:solidFill>
              </a:rPr>
              <a:t>análisis</a:t>
            </a:r>
            <a:r>
              <a:rPr lang="en-GB" sz="1600" dirty="0">
                <a:solidFill>
                  <a:schemeClr val="bg2"/>
                </a:solidFill>
              </a:rPr>
              <a:t> de </a:t>
            </a:r>
            <a:r>
              <a:rPr lang="en-GB" sz="1600" dirty="0" err="1">
                <a:solidFill>
                  <a:schemeClr val="bg2"/>
                </a:solidFill>
              </a:rPr>
              <a:t>los</a:t>
            </a:r>
            <a:r>
              <a:rPr lang="en-GB" sz="1600" dirty="0">
                <a:solidFill>
                  <a:schemeClr val="bg2"/>
                </a:solidFill>
              </a:rPr>
              <a:t> </a:t>
            </a:r>
            <a:r>
              <a:rPr lang="en-GB" sz="1600" dirty="0" err="1">
                <a:solidFill>
                  <a:schemeClr val="bg2"/>
                </a:solidFill>
              </a:rPr>
              <a:t>datos</a:t>
            </a:r>
            <a:r>
              <a:rPr lang="en-GB" sz="1600" dirty="0">
                <a:solidFill>
                  <a:schemeClr val="bg2"/>
                </a:solidFill>
              </a:rPr>
              <a:t> </a:t>
            </a:r>
            <a:r>
              <a:rPr lang="en-GB" sz="1600" dirty="0" err="1">
                <a:solidFill>
                  <a:schemeClr val="bg2"/>
                </a:solidFill>
              </a:rPr>
              <a:t>identificó</a:t>
            </a:r>
            <a:r>
              <a:rPr lang="en-GB" sz="1600" dirty="0">
                <a:solidFill>
                  <a:schemeClr val="bg2"/>
                </a:solidFill>
              </a:rPr>
              <a:t> 3 </a:t>
            </a:r>
            <a:r>
              <a:rPr lang="en-GB" sz="1600" dirty="0" err="1">
                <a:solidFill>
                  <a:schemeClr val="bg2"/>
                </a:solidFill>
              </a:rPr>
              <a:t>perspectivas</a:t>
            </a:r>
            <a:r>
              <a:rPr lang="en-GB" sz="1600" dirty="0">
                <a:solidFill>
                  <a:schemeClr val="bg2"/>
                </a:solidFill>
              </a:rPr>
              <a:t> </a:t>
            </a:r>
            <a:r>
              <a:rPr lang="en-GB" sz="1600" dirty="0" err="1">
                <a:solidFill>
                  <a:schemeClr val="bg2"/>
                </a:solidFill>
              </a:rPr>
              <a:t>predominantes</a:t>
            </a:r>
            <a:r>
              <a:rPr lang="en-GB" sz="1600" dirty="0">
                <a:solidFill>
                  <a:schemeClr val="bg2"/>
                </a:solidFill>
              </a:rPr>
              <a:t> </a:t>
            </a:r>
            <a:r>
              <a:rPr lang="en-GB" sz="1600" dirty="0" err="1">
                <a:solidFill>
                  <a:schemeClr val="bg2"/>
                </a:solidFill>
              </a:rPr>
              <a:t>sobre</a:t>
            </a:r>
            <a:r>
              <a:rPr lang="en-GB" sz="1600" dirty="0">
                <a:solidFill>
                  <a:schemeClr val="bg2"/>
                </a:solidFill>
              </a:rPr>
              <a:t> la </a:t>
            </a:r>
            <a:r>
              <a:rPr lang="en-GB" sz="1600" dirty="0" err="1">
                <a:solidFill>
                  <a:schemeClr val="bg2"/>
                </a:solidFill>
              </a:rPr>
              <a:t>eutanasia</a:t>
            </a:r>
            <a:r>
              <a:rPr lang="en-GB" sz="1600" dirty="0">
                <a:solidFill>
                  <a:schemeClr val="bg2"/>
                </a:solidFill>
              </a:rPr>
              <a:t> a </a:t>
            </a:r>
            <a:r>
              <a:rPr lang="en-GB" sz="1600" dirty="0" err="1">
                <a:solidFill>
                  <a:schemeClr val="bg2"/>
                </a:solidFill>
              </a:rPr>
              <a:t>través</a:t>
            </a:r>
            <a:r>
              <a:rPr lang="en-GB" sz="1600" dirty="0">
                <a:solidFill>
                  <a:schemeClr val="bg2"/>
                </a:solidFill>
              </a:rPr>
              <a:t> de </a:t>
            </a:r>
            <a:r>
              <a:rPr lang="en-GB" sz="1600" dirty="0" err="1">
                <a:solidFill>
                  <a:schemeClr val="bg2"/>
                </a:solidFill>
              </a:rPr>
              <a:t>los</a:t>
            </a:r>
            <a:r>
              <a:rPr lang="en-GB" sz="1600" dirty="0">
                <a:solidFill>
                  <a:schemeClr val="bg2"/>
                </a:solidFill>
              </a:rPr>
              <a:t> </a:t>
            </a:r>
            <a:r>
              <a:rPr lang="en-GB" sz="1600" dirty="0" err="1">
                <a:solidFill>
                  <a:schemeClr val="bg2"/>
                </a:solidFill>
              </a:rPr>
              <a:t>médicos</a:t>
            </a:r>
            <a:r>
              <a:rPr lang="en-GB" sz="1600" dirty="0">
                <a:solidFill>
                  <a:schemeClr val="bg2"/>
                </a:solidFill>
              </a:rPr>
              <a:t>: </a:t>
            </a:r>
          </a:p>
          <a:p>
            <a:pPr marL="457200" lvl="0" indent="-228600" rtl="0">
              <a:spcBef>
                <a:spcPts val="0"/>
              </a:spcBef>
              <a:buClr>
                <a:schemeClr val="dk2"/>
              </a:buClr>
              <a:buChar char="-"/>
            </a:pPr>
            <a:r>
              <a:rPr lang="en-GB" sz="1600" dirty="0">
                <a:solidFill>
                  <a:schemeClr val="bg2"/>
                </a:solidFill>
              </a:rPr>
              <a:t>1) </a:t>
            </a:r>
            <a:r>
              <a:rPr lang="en-GB" sz="1600" dirty="0" err="1">
                <a:solidFill>
                  <a:schemeClr val="bg2"/>
                </a:solidFill>
              </a:rPr>
              <a:t>contenciones</a:t>
            </a:r>
            <a:r>
              <a:rPr lang="en-GB" sz="1600" dirty="0">
                <a:solidFill>
                  <a:schemeClr val="bg2"/>
                </a:solidFill>
              </a:rPr>
              <a:t> </a:t>
            </a:r>
            <a:r>
              <a:rPr lang="en-GB" sz="1600" dirty="0" err="1">
                <a:solidFill>
                  <a:schemeClr val="bg2"/>
                </a:solidFill>
              </a:rPr>
              <a:t>sobre</a:t>
            </a:r>
            <a:r>
              <a:rPr lang="en-GB" sz="1600" dirty="0">
                <a:solidFill>
                  <a:schemeClr val="bg2"/>
                </a:solidFill>
              </a:rPr>
              <a:t> la </a:t>
            </a:r>
            <a:r>
              <a:rPr lang="en-GB" sz="1600" dirty="0" err="1">
                <a:solidFill>
                  <a:schemeClr val="bg2"/>
                </a:solidFill>
              </a:rPr>
              <a:t>integración</a:t>
            </a:r>
            <a:r>
              <a:rPr lang="en-GB" sz="1600" dirty="0">
                <a:solidFill>
                  <a:schemeClr val="bg2"/>
                </a:solidFill>
              </a:rPr>
              <a:t> de la </a:t>
            </a:r>
            <a:r>
              <a:rPr lang="en-GB" sz="1600" dirty="0" err="1">
                <a:solidFill>
                  <a:schemeClr val="bg2"/>
                </a:solidFill>
              </a:rPr>
              <a:t>eutanasia</a:t>
            </a:r>
            <a:r>
              <a:rPr lang="en-GB" sz="1600" dirty="0">
                <a:solidFill>
                  <a:schemeClr val="bg2"/>
                </a:solidFill>
              </a:rPr>
              <a:t> </a:t>
            </a:r>
            <a:r>
              <a:rPr lang="en-GB" sz="1600" dirty="0" err="1">
                <a:solidFill>
                  <a:schemeClr val="bg2"/>
                </a:solidFill>
              </a:rPr>
              <a:t>dentro</a:t>
            </a:r>
            <a:r>
              <a:rPr lang="en-GB" sz="1600" dirty="0">
                <a:solidFill>
                  <a:schemeClr val="bg2"/>
                </a:solidFill>
              </a:rPr>
              <a:t> de la </a:t>
            </a:r>
            <a:r>
              <a:rPr lang="en-GB" sz="1600" dirty="0" err="1">
                <a:solidFill>
                  <a:schemeClr val="bg2"/>
                </a:solidFill>
              </a:rPr>
              <a:t>misión</a:t>
            </a:r>
            <a:r>
              <a:rPr lang="en-GB" sz="1600" dirty="0">
                <a:solidFill>
                  <a:schemeClr val="bg2"/>
                </a:solidFill>
              </a:rPr>
              <a:t> </a:t>
            </a:r>
            <a:r>
              <a:rPr lang="en-GB" sz="1600" dirty="0" err="1">
                <a:solidFill>
                  <a:schemeClr val="bg2"/>
                </a:solidFill>
              </a:rPr>
              <a:t>básica</a:t>
            </a:r>
            <a:r>
              <a:rPr lang="en-GB" sz="1600" dirty="0">
                <a:solidFill>
                  <a:schemeClr val="bg2"/>
                </a:solidFill>
              </a:rPr>
              <a:t> de la </a:t>
            </a:r>
            <a:r>
              <a:rPr lang="en-GB" sz="1600" dirty="0" err="1">
                <a:solidFill>
                  <a:schemeClr val="bg2"/>
                </a:solidFill>
              </a:rPr>
              <a:t>medicina</a:t>
            </a:r>
            <a:endParaRPr lang="en-GB" sz="1600" dirty="0">
              <a:solidFill>
                <a:schemeClr val="bg2"/>
              </a:solidFill>
            </a:endParaRPr>
          </a:p>
          <a:p>
            <a:pPr marL="457200" lvl="0" indent="-228600" rtl="0">
              <a:spcBef>
                <a:spcPts val="0"/>
              </a:spcBef>
              <a:buClr>
                <a:schemeClr val="dk2"/>
              </a:buClr>
              <a:buChar char="-"/>
            </a:pPr>
            <a:r>
              <a:rPr lang="en-GB" sz="1600" dirty="0">
                <a:solidFill>
                  <a:schemeClr val="bg2"/>
                </a:solidFill>
              </a:rPr>
              <a:t>2) </a:t>
            </a:r>
            <a:r>
              <a:rPr lang="en-GB" sz="1600" dirty="0" err="1">
                <a:solidFill>
                  <a:schemeClr val="bg2"/>
                </a:solidFill>
              </a:rPr>
              <a:t>afirmaciones</a:t>
            </a:r>
            <a:r>
              <a:rPr lang="en-GB" sz="1600" dirty="0">
                <a:solidFill>
                  <a:schemeClr val="bg2"/>
                </a:solidFill>
              </a:rPr>
              <a:t> de </a:t>
            </a:r>
            <a:r>
              <a:rPr lang="en-GB" sz="1600" dirty="0" err="1">
                <a:solidFill>
                  <a:schemeClr val="bg2"/>
                </a:solidFill>
              </a:rPr>
              <a:t>si</a:t>
            </a:r>
            <a:r>
              <a:rPr lang="en-GB" sz="1600" dirty="0">
                <a:solidFill>
                  <a:schemeClr val="bg2"/>
                </a:solidFill>
              </a:rPr>
              <a:t> se </a:t>
            </a:r>
            <a:r>
              <a:rPr lang="en-GB" sz="1600" dirty="0" err="1">
                <a:solidFill>
                  <a:schemeClr val="bg2"/>
                </a:solidFill>
              </a:rPr>
              <a:t>puede</a:t>
            </a:r>
            <a:r>
              <a:rPr lang="en-GB" sz="1600" dirty="0">
                <a:solidFill>
                  <a:schemeClr val="bg2"/>
                </a:solidFill>
              </a:rPr>
              <a:t> </a:t>
            </a:r>
            <a:r>
              <a:rPr lang="en-GB" sz="1600" dirty="0" err="1">
                <a:solidFill>
                  <a:schemeClr val="bg2"/>
                </a:solidFill>
              </a:rPr>
              <a:t>hacer</a:t>
            </a:r>
            <a:r>
              <a:rPr lang="en-GB" sz="1600" dirty="0">
                <a:solidFill>
                  <a:schemeClr val="bg2"/>
                </a:solidFill>
              </a:rPr>
              <a:t> la </a:t>
            </a:r>
            <a:r>
              <a:rPr lang="en-GB" sz="1600" dirty="0" err="1">
                <a:solidFill>
                  <a:schemeClr val="bg2"/>
                </a:solidFill>
              </a:rPr>
              <a:t>distinción</a:t>
            </a:r>
            <a:r>
              <a:rPr lang="en-GB" sz="1600" dirty="0">
                <a:solidFill>
                  <a:schemeClr val="bg2"/>
                </a:solidFill>
              </a:rPr>
              <a:t> de la </a:t>
            </a:r>
            <a:r>
              <a:rPr lang="en-GB" sz="1600" dirty="0" err="1">
                <a:solidFill>
                  <a:schemeClr val="bg2"/>
                </a:solidFill>
              </a:rPr>
              <a:t>eutanasia</a:t>
            </a:r>
            <a:r>
              <a:rPr lang="en-GB" sz="1600" dirty="0">
                <a:solidFill>
                  <a:schemeClr val="bg2"/>
                </a:solidFill>
              </a:rPr>
              <a:t> de </a:t>
            </a:r>
            <a:r>
              <a:rPr lang="en-GB" sz="1600" dirty="0" err="1">
                <a:solidFill>
                  <a:schemeClr val="bg2"/>
                </a:solidFill>
              </a:rPr>
              <a:t>otras</a:t>
            </a:r>
            <a:r>
              <a:rPr lang="en-GB" sz="1600" dirty="0">
                <a:solidFill>
                  <a:schemeClr val="bg2"/>
                </a:solidFill>
              </a:rPr>
              <a:t> </a:t>
            </a:r>
            <a:r>
              <a:rPr lang="en-GB" sz="1600" dirty="0" err="1">
                <a:solidFill>
                  <a:schemeClr val="bg2"/>
                </a:solidFill>
              </a:rPr>
              <a:t>prácticas</a:t>
            </a:r>
            <a:r>
              <a:rPr lang="en-GB" sz="1600" dirty="0">
                <a:solidFill>
                  <a:schemeClr val="bg2"/>
                </a:solidFill>
              </a:rPr>
              <a:t> </a:t>
            </a:r>
            <a:r>
              <a:rPr lang="en-GB" sz="1600" dirty="0" err="1">
                <a:solidFill>
                  <a:schemeClr val="bg2"/>
                </a:solidFill>
              </a:rPr>
              <a:t>médicas</a:t>
            </a:r>
            <a:r>
              <a:rPr lang="en-GB" sz="1600" dirty="0">
                <a:solidFill>
                  <a:schemeClr val="bg2"/>
                </a:solidFill>
              </a:rPr>
              <a:t> para </a:t>
            </a:r>
            <a:r>
              <a:rPr lang="en-GB" sz="1600" dirty="0" err="1">
                <a:solidFill>
                  <a:schemeClr val="bg2"/>
                </a:solidFill>
              </a:rPr>
              <a:t>terminar</a:t>
            </a:r>
            <a:r>
              <a:rPr lang="en-GB" sz="1600" dirty="0">
                <a:solidFill>
                  <a:schemeClr val="bg2"/>
                </a:solidFill>
              </a:rPr>
              <a:t> la </a:t>
            </a:r>
            <a:r>
              <a:rPr lang="en-GB" sz="1600" dirty="0" err="1">
                <a:solidFill>
                  <a:schemeClr val="bg2"/>
                </a:solidFill>
              </a:rPr>
              <a:t>vida</a:t>
            </a:r>
            <a:r>
              <a:rPr lang="en-GB" sz="1600" dirty="0">
                <a:solidFill>
                  <a:schemeClr val="bg2"/>
                </a:solidFill>
              </a:rPr>
              <a:t> del </a:t>
            </a:r>
            <a:r>
              <a:rPr lang="en-GB" sz="1600" dirty="0" err="1">
                <a:solidFill>
                  <a:schemeClr val="bg2"/>
                </a:solidFill>
              </a:rPr>
              <a:t>paciente</a:t>
            </a:r>
            <a:r>
              <a:rPr lang="en-GB" sz="1600" dirty="0">
                <a:solidFill>
                  <a:schemeClr val="bg2"/>
                </a:solidFill>
              </a:rPr>
              <a:t> y </a:t>
            </a:r>
          </a:p>
          <a:p>
            <a:pPr marL="457200" lvl="0" indent="-228600">
              <a:spcBef>
                <a:spcPts val="0"/>
              </a:spcBef>
              <a:buClr>
                <a:schemeClr val="dk2"/>
              </a:buClr>
              <a:buChar char="-"/>
            </a:pPr>
            <a:r>
              <a:rPr lang="en-GB" sz="1600" dirty="0">
                <a:solidFill>
                  <a:schemeClr val="bg2"/>
                </a:solidFill>
              </a:rPr>
              <a:t>3) la </a:t>
            </a:r>
            <a:r>
              <a:rPr lang="en-GB" sz="1600" dirty="0" err="1">
                <a:solidFill>
                  <a:schemeClr val="bg2"/>
                </a:solidFill>
              </a:rPr>
              <a:t>promoción</a:t>
            </a:r>
            <a:r>
              <a:rPr lang="en-GB" sz="1600" dirty="0">
                <a:solidFill>
                  <a:schemeClr val="bg2"/>
                </a:solidFill>
              </a:rPr>
              <a:t> de </a:t>
            </a:r>
            <a:r>
              <a:rPr lang="en-GB" sz="1600" dirty="0" err="1">
                <a:solidFill>
                  <a:schemeClr val="bg2"/>
                </a:solidFill>
              </a:rPr>
              <a:t>los</a:t>
            </a:r>
            <a:r>
              <a:rPr lang="en-GB" sz="1600" dirty="0">
                <a:solidFill>
                  <a:schemeClr val="bg2"/>
                </a:solidFill>
              </a:rPr>
              <a:t> </a:t>
            </a:r>
            <a:r>
              <a:rPr lang="en-GB" sz="1600" dirty="0" err="1">
                <a:solidFill>
                  <a:schemeClr val="bg2"/>
                </a:solidFill>
              </a:rPr>
              <a:t>cuidados</a:t>
            </a:r>
            <a:r>
              <a:rPr lang="en-GB" sz="1600" dirty="0">
                <a:solidFill>
                  <a:schemeClr val="bg2"/>
                </a:solidFill>
              </a:rPr>
              <a:t> </a:t>
            </a:r>
            <a:r>
              <a:rPr lang="en-GB" sz="1600" dirty="0" err="1">
                <a:solidFill>
                  <a:schemeClr val="bg2"/>
                </a:solidFill>
              </a:rPr>
              <a:t>paliativos</a:t>
            </a:r>
            <a:r>
              <a:rPr lang="en-GB" sz="1600" dirty="0">
                <a:solidFill>
                  <a:schemeClr val="bg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GB"/>
              <a:t>Conclusión</a:t>
            </a:r>
          </a:p>
        </p:txBody>
      </p:sp>
      <p:sp>
        <p:nvSpPr>
          <p:cNvPr id="116" name="Shape 116"/>
          <p:cNvSpPr txBox="1">
            <a:spLocks noGrp="1"/>
          </p:cNvSpPr>
          <p:nvPr>
            <p:ph type="body" idx="1"/>
          </p:nvPr>
        </p:nvSpPr>
        <p:spPr>
          <a:xfrm>
            <a:off x="471900" y="1717780"/>
            <a:ext cx="8222100" cy="3130800"/>
          </a:xfrm>
          <a:prstGeom prst="rect">
            <a:avLst/>
          </a:prstGeom>
        </p:spPr>
        <p:txBody>
          <a:bodyPr lIns="91425" tIns="91425" rIns="91425" bIns="91425" anchor="t" anchorCtr="0">
            <a:noAutofit/>
          </a:bodyPr>
          <a:lstStyle/>
          <a:p>
            <a:pPr marL="457200" lvl="0" indent="-228600" rtl="0">
              <a:spcBef>
                <a:spcPts val="0"/>
              </a:spcBef>
              <a:buClr>
                <a:schemeClr val="dk2"/>
              </a:buClr>
              <a:buChar char="-"/>
            </a:pPr>
            <a:r>
              <a:rPr lang="en-GB" sz="1600" dirty="0" err="1">
                <a:solidFill>
                  <a:schemeClr val="dk2"/>
                </a:solidFill>
              </a:rPr>
              <a:t>Aunque</a:t>
            </a:r>
            <a:r>
              <a:rPr lang="en-GB" sz="1600" dirty="0">
                <a:solidFill>
                  <a:schemeClr val="dk2"/>
                </a:solidFill>
              </a:rPr>
              <a:t> </a:t>
            </a:r>
            <a:r>
              <a:rPr lang="en-GB" sz="1600" dirty="0" err="1">
                <a:solidFill>
                  <a:schemeClr val="dk2"/>
                </a:solidFill>
              </a:rPr>
              <a:t>los</a:t>
            </a:r>
            <a:r>
              <a:rPr lang="en-GB" sz="1600" dirty="0">
                <a:solidFill>
                  <a:schemeClr val="dk2"/>
                </a:solidFill>
              </a:rPr>
              <a:t> </a:t>
            </a:r>
            <a:r>
              <a:rPr lang="en-GB" sz="1600" dirty="0" err="1">
                <a:solidFill>
                  <a:schemeClr val="dk2"/>
                </a:solidFill>
              </a:rPr>
              <a:t>médicos</a:t>
            </a:r>
            <a:r>
              <a:rPr lang="en-GB" sz="1600" dirty="0">
                <a:solidFill>
                  <a:schemeClr val="dk2"/>
                </a:solidFill>
              </a:rPr>
              <a:t> </a:t>
            </a:r>
            <a:r>
              <a:rPr lang="en-GB" sz="1600" dirty="0" err="1">
                <a:solidFill>
                  <a:schemeClr val="dk2"/>
                </a:solidFill>
              </a:rPr>
              <a:t>parezcan</a:t>
            </a:r>
            <a:r>
              <a:rPr lang="en-GB" sz="1600" dirty="0">
                <a:solidFill>
                  <a:schemeClr val="dk2"/>
                </a:solidFill>
              </a:rPr>
              <a:t> </a:t>
            </a:r>
            <a:r>
              <a:rPr lang="en-GB" sz="1600" dirty="0" err="1">
                <a:solidFill>
                  <a:schemeClr val="dk2"/>
                </a:solidFill>
              </a:rPr>
              <a:t>en</a:t>
            </a:r>
            <a:r>
              <a:rPr lang="en-GB" sz="1600" dirty="0">
                <a:solidFill>
                  <a:schemeClr val="dk2"/>
                </a:solidFill>
              </a:rPr>
              <a:t> </a:t>
            </a:r>
            <a:r>
              <a:rPr lang="en-GB" sz="1600" dirty="0" err="1">
                <a:solidFill>
                  <a:schemeClr val="dk2"/>
                </a:solidFill>
              </a:rPr>
              <a:t>los</a:t>
            </a:r>
            <a:r>
              <a:rPr lang="en-GB" sz="1600" dirty="0">
                <a:solidFill>
                  <a:schemeClr val="dk2"/>
                </a:solidFill>
              </a:rPr>
              <a:t> </a:t>
            </a:r>
            <a:r>
              <a:rPr lang="en-GB" sz="1600" dirty="0" err="1">
                <a:solidFill>
                  <a:schemeClr val="dk2"/>
                </a:solidFill>
              </a:rPr>
              <a:t>medios</a:t>
            </a:r>
            <a:r>
              <a:rPr lang="en-GB" sz="1600" dirty="0">
                <a:solidFill>
                  <a:schemeClr val="dk2"/>
                </a:solidFill>
              </a:rPr>
              <a:t> de </a:t>
            </a:r>
            <a:r>
              <a:rPr lang="en-GB" sz="1600" dirty="0" err="1">
                <a:solidFill>
                  <a:schemeClr val="dk2"/>
                </a:solidFill>
              </a:rPr>
              <a:t>comunicación</a:t>
            </a:r>
            <a:r>
              <a:rPr lang="en-GB" sz="1600" dirty="0">
                <a:solidFill>
                  <a:schemeClr val="dk2"/>
                </a:solidFill>
              </a:rPr>
              <a:t> </a:t>
            </a:r>
            <a:r>
              <a:rPr lang="en-GB" sz="1600" dirty="0" err="1">
                <a:solidFill>
                  <a:schemeClr val="dk2"/>
                </a:solidFill>
              </a:rPr>
              <a:t>como</a:t>
            </a:r>
            <a:r>
              <a:rPr lang="en-GB" sz="1600" dirty="0">
                <a:solidFill>
                  <a:schemeClr val="dk2"/>
                </a:solidFill>
              </a:rPr>
              <a:t> </a:t>
            </a:r>
            <a:r>
              <a:rPr lang="en-GB" sz="1600" dirty="0" err="1">
                <a:solidFill>
                  <a:schemeClr val="dk2"/>
                </a:solidFill>
              </a:rPr>
              <a:t>apoyando</a:t>
            </a:r>
            <a:r>
              <a:rPr lang="en-GB" sz="1600" dirty="0">
                <a:solidFill>
                  <a:schemeClr val="dk2"/>
                </a:solidFill>
              </a:rPr>
              <a:t> la </a:t>
            </a:r>
            <a:r>
              <a:rPr lang="en-GB" sz="1600" dirty="0" err="1">
                <a:solidFill>
                  <a:schemeClr val="dk2"/>
                </a:solidFill>
              </a:rPr>
              <a:t>legalización</a:t>
            </a:r>
            <a:r>
              <a:rPr lang="en-GB" sz="1600" dirty="0">
                <a:solidFill>
                  <a:schemeClr val="dk2"/>
                </a:solidFill>
              </a:rPr>
              <a:t> de la </a:t>
            </a:r>
            <a:r>
              <a:rPr lang="en-GB" sz="1600" dirty="0" err="1">
                <a:solidFill>
                  <a:schemeClr val="dk2"/>
                </a:solidFill>
              </a:rPr>
              <a:t>eutanasia</a:t>
            </a:r>
            <a:r>
              <a:rPr lang="en-GB" sz="1600" dirty="0">
                <a:solidFill>
                  <a:schemeClr val="dk2"/>
                </a:solidFill>
              </a:rPr>
              <a:t>, la data de las </a:t>
            </a:r>
            <a:r>
              <a:rPr lang="en-GB" sz="1600" dirty="0" err="1">
                <a:solidFill>
                  <a:schemeClr val="dk2"/>
                </a:solidFill>
              </a:rPr>
              <a:t>voces</a:t>
            </a:r>
            <a:r>
              <a:rPr lang="en-GB" sz="1600" dirty="0">
                <a:solidFill>
                  <a:schemeClr val="dk2"/>
                </a:solidFill>
              </a:rPr>
              <a:t> </a:t>
            </a:r>
            <a:r>
              <a:rPr lang="en-GB" sz="1600" dirty="0" err="1">
                <a:solidFill>
                  <a:schemeClr val="dk2"/>
                </a:solidFill>
              </a:rPr>
              <a:t>individuales</a:t>
            </a:r>
            <a:r>
              <a:rPr lang="en-GB" sz="1600" dirty="0">
                <a:solidFill>
                  <a:schemeClr val="dk2"/>
                </a:solidFill>
              </a:rPr>
              <a:t> de </a:t>
            </a:r>
            <a:r>
              <a:rPr lang="en-GB" sz="1600" dirty="0" err="1">
                <a:solidFill>
                  <a:schemeClr val="dk2"/>
                </a:solidFill>
              </a:rPr>
              <a:t>los</a:t>
            </a:r>
            <a:r>
              <a:rPr lang="en-GB" sz="1600" dirty="0">
                <a:solidFill>
                  <a:schemeClr val="dk2"/>
                </a:solidFill>
              </a:rPr>
              <a:t> </a:t>
            </a:r>
            <a:r>
              <a:rPr lang="en-GB" sz="1600" dirty="0" err="1">
                <a:solidFill>
                  <a:schemeClr val="dk2"/>
                </a:solidFill>
              </a:rPr>
              <a:t>médicos</a:t>
            </a:r>
            <a:r>
              <a:rPr lang="en-GB" sz="1600" dirty="0">
                <a:solidFill>
                  <a:schemeClr val="dk2"/>
                </a:solidFill>
              </a:rPr>
              <a:t> se </a:t>
            </a:r>
            <a:r>
              <a:rPr lang="en-GB" sz="1600" dirty="0" err="1">
                <a:solidFill>
                  <a:schemeClr val="dk2"/>
                </a:solidFill>
              </a:rPr>
              <a:t>presentan</a:t>
            </a:r>
            <a:r>
              <a:rPr lang="en-GB" sz="1600" dirty="0">
                <a:solidFill>
                  <a:schemeClr val="dk2"/>
                </a:solidFill>
              </a:rPr>
              <a:t> </a:t>
            </a:r>
            <a:r>
              <a:rPr lang="en-GB" sz="1600" dirty="0" err="1">
                <a:solidFill>
                  <a:schemeClr val="dk2"/>
                </a:solidFill>
              </a:rPr>
              <a:t>mayormente</a:t>
            </a:r>
            <a:r>
              <a:rPr lang="en-GB" sz="1600" dirty="0">
                <a:solidFill>
                  <a:schemeClr val="dk2"/>
                </a:solidFill>
              </a:rPr>
              <a:t> </a:t>
            </a:r>
            <a:r>
              <a:rPr lang="en-GB" sz="1600" dirty="0" err="1">
                <a:solidFill>
                  <a:schemeClr val="dk2"/>
                </a:solidFill>
              </a:rPr>
              <a:t>en</a:t>
            </a:r>
            <a:r>
              <a:rPr lang="en-GB" sz="1600" dirty="0">
                <a:solidFill>
                  <a:schemeClr val="dk2"/>
                </a:solidFill>
              </a:rPr>
              <a:t> contra.</a:t>
            </a:r>
          </a:p>
          <a:p>
            <a:pPr marL="457200" lvl="0" indent="-228600" rtl="0">
              <a:spcBef>
                <a:spcPts val="0"/>
              </a:spcBef>
              <a:buClr>
                <a:schemeClr val="dk2"/>
              </a:buClr>
              <a:buChar char="-"/>
            </a:pPr>
            <a:r>
              <a:rPr lang="en-GB" sz="1600" dirty="0" err="1">
                <a:solidFill>
                  <a:schemeClr val="dk2"/>
                </a:solidFill>
              </a:rPr>
              <a:t>Estaba</a:t>
            </a:r>
            <a:r>
              <a:rPr lang="en-GB" sz="1600" dirty="0">
                <a:solidFill>
                  <a:schemeClr val="dk2"/>
                </a:solidFill>
              </a:rPr>
              <a:t> la </a:t>
            </a:r>
            <a:r>
              <a:rPr lang="en-GB" sz="1600" dirty="0" err="1">
                <a:solidFill>
                  <a:schemeClr val="dk2"/>
                </a:solidFill>
              </a:rPr>
              <a:t>preocupación</a:t>
            </a:r>
            <a:r>
              <a:rPr lang="en-GB" sz="1600" dirty="0">
                <a:solidFill>
                  <a:schemeClr val="dk2"/>
                </a:solidFill>
              </a:rPr>
              <a:t> de que la </a:t>
            </a:r>
            <a:r>
              <a:rPr lang="en-GB" sz="1600" dirty="0" err="1">
                <a:solidFill>
                  <a:schemeClr val="dk2"/>
                </a:solidFill>
              </a:rPr>
              <a:t>ilegalidad</a:t>
            </a:r>
            <a:r>
              <a:rPr lang="en-GB" sz="1600" dirty="0">
                <a:solidFill>
                  <a:schemeClr val="dk2"/>
                </a:solidFill>
              </a:rPr>
              <a:t> de la </a:t>
            </a:r>
            <a:r>
              <a:rPr lang="en-GB" sz="1600" dirty="0" err="1">
                <a:solidFill>
                  <a:schemeClr val="dk2"/>
                </a:solidFill>
              </a:rPr>
              <a:t>eutanasia</a:t>
            </a:r>
            <a:r>
              <a:rPr lang="en-GB" sz="1600" dirty="0">
                <a:solidFill>
                  <a:schemeClr val="dk2"/>
                </a:solidFill>
              </a:rPr>
              <a:t> </a:t>
            </a:r>
            <a:r>
              <a:rPr lang="en-GB" sz="1600" dirty="0" err="1">
                <a:solidFill>
                  <a:schemeClr val="dk2"/>
                </a:solidFill>
              </a:rPr>
              <a:t>restringe</a:t>
            </a:r>
            <a:r>
              <a:rPr lang="en-GB" sz="1600" dirty="0">
                <a:solidFill>
                  <a:schemeClr val="dk2"/>
                </a:solidFill>
              </a:rPr>
              <a:t> el </a:t>
            </a:r>
            <a:r>
              <a:rPr lang="en-GB" sz="1600" dirty="0" err="1">
                <a:solidFill>
                  <a:schemeClr val="dk2"/>
                </a:solidFill>
              </a:rPr>
              <a:t>horizonte</a:t>
            </a:r>
            <a:r>
              <a:rPr lang="en-GB" sz="1600" dirty="0">
                <a:solidFill>
                  <a:schemeClr val="dk2"/>
                </a:solidFill>
              </a:rPr>
              <a:t> de las </a:t>
            </a:r>
            <a:r>
              <a:rPr lang="en-GB" sz="1600" dirty="0" err="1">
                <a:solidFill>
                  <a:schemeClr val="dk2"/>
                </a:solidFill>
              </a:rPr>
              <a:t>posibilidades</a:t>
            </a:r>
            <a:r>
              <a:rPr lang="en-GB" sz="1600" dirty="0">
                <a:solidFill>
                  <a:schemeClr val="dk2"/>
                </a:solidFill>
              </a:rPr>
              <a:t> </a:t>
            </a:r>
            <a:r>
              <a:rPr lang="en-GB" sz="1600" dirty="0" err="1">
                <a:solidFill>
                  <a:schemeClr val="dk2"/>
                </a:solidFill>
              </a:rPr>
              <a:t>terapéuticas</a:t>
            </a:r>
            <a:r>
              <a:rPr lang="en-GB" sz="1600" dirty="0">
                <a:solidFill>
                  <a:schemeClr val="dk2"/>
                </a:solidFill>
              </a:rPr>
              <a:t> al final de la </a:t>
            </a:r>
            <a:r>
              <a:rPr lang="en-GB" sz="1600" dirty="0" err="1">
                <a:solidFill>
                  <a:schemeClr val="dk2"/>
                </a:solidFill>
              </a:rPr>
              <a:t>vida</a:t>
            </a:r>
            <a:r>
              <a:rPr lang="en-GB" sz="1600" dirty="0">
                <a:solidFill>
                  <a:schemeClr val="dk2"/>
                </a:solidFill>
              </a:rPr>
              <a:t>. </a:t>
            </a:r>
            <a:r>
              <a:rPr lang="en-GB" sz="1600" dirty="0" err="1">
                <a:solidFill>
                  <a:schemeClr val="dk2"/>
                </a:solidFill>
              </a:rPr>
              <a:t>Esta</a:t>
            </a:r>
            <a:r>
              <a:rPr lang="en-GB" sz="1600" dirty="0">
                <a:solidFill>
                  <a:schemeClr val="dk2"/>
                </a:solidFill>
              </a:rPr>
              <a:t> </a:t>
            </a:r>
            <a:r>
              <a:rPr lang="en-GB" sz="1600" dirty="0" err="1">
                <a:solidFill>
                  <a:schemeClr val="dk2"/>
                </a:solidFill>
              </a:rPr>
              <a:t>limitación</a:t>
            </a:r>
            <a:r>
              <a:rPr lang="en-GB" sz="1600" dirty="0">
                <a:solidFill>
                  <a:schemeClr val="dk2"/>
                </a:solidFill>
              </a:rPr>
              <a:t> </a:t>
            </a:r>
            <a:r>
              <a:rPr lang="en-GB" sz="1600" dirty="0" err="1">
                <a:solidFill>
                  <a:schemeClr val="dk2"/>
                </a:solidFill>
              </a:rPr>
              <a:t>fue</a:t>
            </a:r>
            <a:r>
              <a:rPr lang="en-GB" sz="1600" dirty="0">
                <a:solidFill>
                  <a:schemeClr val="dk2"/>
                </a:solidFill>
              </a:rPr>
              <a:t> </a:t>
            </a:r>
            <a:r>
              <a:rPr lang="en-GB" sz="1600" dirty="0" err="1">
                <a:solidFill>
                  <a:schemeClr val="dk2"/>
                </a:solidFill>
              </a:rPr>
              <a:t>retratada</a:t>
            </a:r>
            <a:r>
              <a:rPr lang="en-GB" sz="1600" dirty="0">
                <a:solidFill>
                  <a:schemeClr val="dk2"/>
                </a:solidFill>
              </a:rPr>
              <a:t> </a:t>
            </a:r>
            <a:r>
              <a:rPr lang="en-GB" sz="1600" dirty="0" err="1">
                <a:solidFill>
                  <a:schemeClr val="dk2"/>
                </a:solidFill>
              </a:rPr>
              <a:t>como</a:t>
            </a:r>
            <a:r>
              <a:rPr lang="en-GB" sz="1600" dirty="0">
                <a:solidFill>
                  <a:schemeClr val="dk2"/>
                </a:solidFill>
              </a:rPr>
              <a:t> un </a:t>
            </a:r>
            <a:r>
              <a:rPr lang="en-GB" sz="1600" dirty="0" err="1">
                <a:solidFill>
                  <a:schemeClr val="dk2"/>
                </a:solidFill>
              </a:rPr>
              <a:t>límite</a:t>
            </a:r>
            <a:r>
              <a:rPr lang="en-GB" sz="1600" dirty="0">
                <a:solidFill>
                  <a:schemeClr val="dk2"/>
                </a:solidFill>
              </a:rPr>
              <a:t> a la </a:t>
            </a:r>
            <a:r>
              <a:rPr lang="en-GB" sz="1600" dirty="0" err="1">
                <a:solidFill>
                  <a:schemeClr val="dk2"/>
                </a:solidFill>
              </a:rPr>
              <a:t>capacidad</a:t>
            </a:r>
            <a:r>
              <a:rPr lang="en-GB" sz="1600" dirty="0">
                <a:solidFill>
                  <a:schemeClr val="dk2"/>
                </a:solidFill>
              </a:rPr>
              <a:t> de un </a:t>
            </a:r>
            <a:r>
              <a:rPr lang="en-GB" sz="1600" dirty="0" err="1">
                <a:solidFill>
                  <a:schemeClr val="dk2"/>
                </a:solidFill>
              </a:rPr>
              <a:t>médico</a:t>
            </a:r>
            <a:r>
              <a:rPr lang="en-GB" sz="1600" dirty="0">
                <a:solidFill>
                  <a:schemeClr val="dk2"/>
                </a:solidFill>
              </a:rPr>
              <a:t> para </a:t>
            </a:r>
            <a:r>
              <a:rPr lang="en-GB" sz="1600" dirty="0" err="1">
                <a:solidFill>
                  <a:schemeClr val="dk2"/>
                </a:solidFill>
              </a:rPr>
              <a:t>atender</a:t>
            </a:r>
            <a:r>
              <a:rPr lang="en-GB" sz="1600" dirty="0">
                <a:solidFill>
                  <a:schemeClr val="dk2"/>
                </a:solidFill>
              </a:rPr>
              <a:t> </a:t>
            </a:r>
            <a:r>
              <a:rPr lang="en-GB" sz="1600" dirty="0" err="1">
                <a:solidFill>
                  <a:schemeClr val="dk2"/>
                </a:solidFill>
              </a:rPr>
              <a:t>éticamente</a:t>
            </a:r>
            <a:r>
              <a:rPr lang="en-GB" sz="1600" dirty="0">
                <a:solidFill>
                  <a:schemeClr val="dk2"/>
                </a:solidFill>
              </a:rPr>
              <a:t> al </a:t>
            </a:r>
            <a:r>
              <a:rPr lang="en-GB" sz="1600" dirty="0" err="1">
                <a:solidFill>
                  <a:schemeClr val="dk2"/>
                </a:solidFill>
              </a:rPr>
              <a:t>sufrimiento</a:t>
            </a:r>
            <a:r>
              <a:rPr lang="en-GB" sz="1600" dirty="0">
                <a:solidFill>
                  <a:schemeClr val="dk2"/>
                </a:solidFill>
              </a:rPr>
              <a:t>.</a:t>
            </a:r>
          </a:p>
          <a:p>
            <a:pPr marL="457200" lvl="0" indent="-228600">
              <a:spcBef>
                <a:spcPts val="0"/>
              </a:spcBef>
              <a:buClr>
                <a:schemeClr val="dk2"/>
              </a:buClr>
              <a:buChar char="-"/>
            </a:pPr>
            <a:r>
              <a:rPr lang="en-GB" sz="1600" dirty="0">
                <a:solidFill>
                  <a:schemeClr val="dk2"/>
                </a:solidFill>
              </a:rPr>
              <a:t>El </a:t>
            </a:r>
            <a:r>
              <a:rPr lang="en-GB" sz="1600" dirty="0" err="1">
                <a:solidFill>
                  <a:schemeClr val="dk2"/>
                </a:solidFill>
              </a:rPr>
              <a:t>cuidado</a:t>
            </a:r>
            <a:r>
              <a:rPr lang="en-GB" sz="1600" dirty="0">
                <a:solidFill>
                  <a:schemeClr val="dk2"/>
                </a:solidFill>
              </a:rPr>
              <a:t> </a:t>
            </a:r>
            <a:r>
              <a:rPr lang="en-GB" sz="1600" dirty="0" err="1">
                <a:solidFill>
                  <a:schemeClr val="dk2"/>
                </a:solidFill>
              </a:rPr>
              <a:t>paliativo</a:t>
            </a:r>
            <a:r>
              <a:rPr lang="en-GB" sz="1600" dirty="0">
                <a:solidFill>
                  <a:schemeClr val="dk2"/>
                </a:solidFill>
              </a:rPr>
              <a:t> era </a:t>
            </a:r>
            <a:r>
              <a:rPr lang="en-GB" sz="1600" dirty="0" err="1">
                <a:solidFill>
                  <a:schemeClr val="dk2"/>
                </a:solidFill>
              </a:rPr>
              <a:t>una</a:t>
            </a:r>
            <a:r>
              <a:rPr lang="en-GB" sz="1600" dirty="0">
                <a:solidFill>
                  <a:schemeClr val="dk2"/>
                </a:solidFill>
              </a:rPr>
              <a:t> </a:t>
            </a:r>
            <a:r>
              <a:rPr lang="en-GB" sz="1600" dirty="0" err="1">
                <a:solidFill>
                  <a:schemeClr val="dk2"/>
                </a:solidFill>
              </a:rPr>
              <a:t>práctica</a:t>
            </a:r>
            <a:r>
              <a:rPr lang="en-GB" sz="1600" dirty="0">
                <a:solidFill>
                  <a:schemeClr val="dk2"/>
                </a:solidFill>
              </a:rPr>
              <a:t> </a:t>
            </a:r>
            <a:r>
              <a:rPr lang="en-GB" sz="1600" dirty="0" err="1">
                <a:solidFill>
                  <a:schemeClr val="dk2"/>
                </a:solidFill>
              </a:rPr>
              <a:t>basada</a:t>
            </a:r>
            <a:r>
              <a:rPr lang="en-GB" sz="1600" dirty="0">
                <a:solidFill>
                  <a:schemeClr val="dk2"/>
                </a:solidFill>
              </a:rPr>
              <a:t> </a:t>
            </a:r>
            <a:r>
              <a:rPr lang="en-GB" sz="1600" dirty="0" err="1">
                <a:solidFill>
                  <a:schemeClr val="dk2"/>
                </a:solidFill>
              </a:rPr>
              <a:t>en</a:t>
            </a:r>
            <a:r>
              <a:rPr lang="en-GB" sz="1600" dirty="0">
                <a:solidFill>
                  <a:schemeClr val="dk2"/>
                </a:solidFill>
              </a:rPr>
              <a:t> </a:t>
            </a:r>
            <a:r>
              <a:rPr lang="en-GB" sz="1600" dirty="0" err="1">
                <a:solidFill>
                  <a:schemeClr val="dk2"/>
                </a:solidFill>
              </a:rPr>
              <a:t>los</a:t>
            </a:r>
            <a:r>
              <a:rPr lang="en-GB" sz="1600" dirty="0">
                <a:solidFill>
                  <a:schemeClr val="dk2"/>
                </a:solidFill>
              </a:rPr>
              <a:t> </a:t>
            </a:r>
            <a:r>
              <a:rPr lang="en-GB" sz="1600" dirty="0" err="1">
                <a:solidFill>
                  <a:schemeClr val="dk2"/>
                </a:solidFill>
              </a:rPr>
              <a:t>valores</a:t>
            </a:r>
            <a:r>
              <a:rPr lang="en-GB" sz="1600" dirty="0">
                <a:solidFill>
                  <a:schemeClr val="dk2"/>
                </a:solidFill>
              </a:rPr>
              <a:t> que no </a:t>
            </a:r>
            <a:r>
              <a:rPr lang="en-GB" sz="1600" dirty="0" err="1">
                <a:solidFill>
                  <a:schemeClr val="dk2"/>
                </a:solidFill>
              </a:rPr>
              <a:t>debía</a:t>
            </a:r>
            <a:r>
              <a:rPr lang="en-GB" sz="1600" dirty="0">
                <a:solidFill>
                  <a:schemeClr val="dk2"/>
                </a:solidFill>
              </a:rPr>
              <a:t> </a:t>
            </a:r>
            <a:r>
              <a:rPr lang="en-GB" sz="1600" dirty="0" err="1">
                <a:solidFill>
                  <a:schemeClr val="dk2"/>
                </a:solidFill>
              </a:rPr>
              <a:t>imponerse</a:t>
            </a:r>
            <a:r>
              <a:rPr lang="en-GB" sz="1600" dirty="0">
                <a:solidFill>
                  <a:schemeClr val="dk2"/>
                </a:solidFill>
              </a:rPr>
              <a:t> a </a:t>
            </a:r>
            <a:r>
              <a:rPr lang="en-GB" sz="1600" dirty="0" err="1">
                <a:solidFill>
                  <a:schemeClr val="dk2"/>
                </a:solidFill>
              </a:rPr>
              <a:t>los</a:t>
            </a:r>
            <a:r>
              <a:rPr lang="en-GB" sz="1600" dirty="0">
                <a:solidFill>
                  <a:schemeClr val="dk2"/>
                </a:solidFill>
              </a:rPr>
              <a:t> </a:t>
            </a:r>
            <a:r>
              <a:rPr lang="en-GB" sz="1600" dirty="0" err="1">
                <a:solidFill>
                  <a:schemeClr val="dk2"/>
                </a:solidFill>
              </a:rPr>
              <a:t>individuos</a:t>
            </a:r>
            <a:r>
              <a:rPr lang="en-GB" sz="1600" dirty="0">
                <a:solidFill>
                  <a:schemeClr val="dk2"/>
                </a:solidFill>
              </a:rPr>
              <a:t> </a:t>
            </a:r>
            <a:r>
              <a:rPr lang="en-GB" sz="1600" dirty="0" err="1">
                <a:solidFill>
                  <a:schemeClr val="dk2"/>
                </a:solidFill>
              </a:rPr>
              <a:t>desinteresados</a:t>
            </a:r>
            <a:r>
              <a:rPr lang="en-GB" sz="1600" dirty="0">
                <a:solidFill>
                  <a:schemeClr val="dk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3380</Words>
  <Application>Microsoft Office PowerPoint</Application>
  <PresentationFormat>On-screen Show (16:9)</PresentationFormat>
  <Paragraphs>181</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Roboto</vt:lpstr>
      <vt:lpstr>Times New Roman</vt:lpstr>
      <vt:lpstr>material</vt:lpstr>
      <vt:lpstr>Impacto de la eutanasia y la medicina paliativa en el comportamiento de familiares y pacientes.</vt:lpstr>
      <vt:lpstr>Introducción</vt:lpstr>
      <vt:lpstr>La eutanasia y el suicidio asistido </vt:lpstr>
      <vt:lpstr>Eutanasia</vt:lpstr>
      <vt:lpstr>Primer artículo:</vt:lpstr>
      <vt:lpstr>Objetivo</vt:lpstr>
      <vt:lpstr>Metodología</vt:lpstr>
      <vt:lpstr>Resultados</vt:lpstr>
      <vt:lpstr>Conclusión</vt:lpstr>
      <vt:lpstr>Segundo Artículo </vt:lpstr>
      <vt:lpstr>Objetivo</vt:lpstr>
      <vt:lpstr>Metodología</vt:lpstr>
      <vt:lpstr>Resultados</vt:lpstr>
      <vt:lpstr>Resultados</vt:lpstr>
      <vt:lpstr>Resultados</vt:lpstr>
      <vt:lpstr>Conclusión</vt:lpstr>
      <vt:lpstr>Conclusión</vt:lpstr>
      <vt:lpstr>Tercer artículo.</vt:lpstr>
      <vt:lpstr>Ley de Eutanasia de Bélgica</vt:lpstr>
      <vt:lpstr>Debate Ético</vt:lpstr>
      <vt:lpstr>Objetivo</vt:lpstr>
      <vt:lpstr>Metodología</vt:lpstr>
      <vt:lpstr>Resultados</vt:lpstr>
      <vt:lpstr>Resultados</vt:lpstr>
      <vt:lpstr>Resultados</vt:lpstr>
      <vt:lpstr>Resultados</vt:lpstr>
      <vt:lpstr>Resultados</vt:lpstr>
      <vt:lpstr>Conclusión</vt:lpstr>
      <vt:lpstr>Conclusión</vt:lpstr>
      <vt:lpstr>La medicina Paliativa</vt:lpstr>
      <vt:lpstr>Primer Artículo </vt:lpstr>
      <vt:lpstr>Objetivo:</vt:lpstr>
      <vt:lpstr>Introducción</vt:lpstr>
      <vt:lpstr>Metodología </vt:lpstr>
      <vt:lpstr>Discusión:</vt:lpstr>
      <vt:lpstr>Conclusiones</vt:lpstr>
      <vt:lpstr>PowerPoint Presentation</vt:lpstr>
      <vt:lpstr>Segundo Artículo</vt:lpstr>
      <vt:lpstr>Introducción:</vt:lpstr>
      <vt:lpstr>Metodología</vt:lpstr>
      <vt:lpstr>Resultados</vt:lpstr>
      <vt:lpstr>Discusión: </vt:lpstr>
      <vt:lpstr>Conclusiones </vt:lpstr>
      <vt:lpstr>Tercer artículo: </vt:lpstr>
      <vt:lpstr>Objetivos:</vt:lpstr>
      <vt:lpstr>Metodología:</vt:lpstr>
      <vt:lpstr>Conclusiones: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la eutanasia y la medicina paliativa en el comportamiento de familiares y pacientes.</dc:title>
  <dc:creator>Eraysy Machin</dc:creator>
  <cp:lastModifiedBy>Eraysy Machin</cp:lastModifiedBy>
  <cp:revision>4</cp:revision>
  <dcterms:modified xsi:type="dcterms:W3CDTF">2016-11-28T02:41:34Z</dcterms:modified>
</cp:coreProperties>
</file>