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0" r:id="rId1"/>
    <p:sldMasterId id="2147483718" r:id="rId2"/>
    <p:sldMasterId id="2147483722" r:id="rId3"/>
    <p:sldMasterId id="2147483728" r:id="rId4"/>
    <p:sldMasterId id="2147483736" r:id="rId5"/>
    <p:sldMasterId id="2147483740" r:id="rId6"/>
    <p:sldMasterId id="2147483754" r:id="rId7"/>
    <p:sldMasterId id="2147483758" r:id="rId8"/>
  </p:sldMasterIdLst>
  <p:notesMasterIdLst>
    <p:notesMasterId r:id="rId77"/>
  </p:notesMasterIdLst>
  <p:handoutMasterIdLst>
    <p:handoutMasterId r:id="rId78"/>
  </p:handoutMasterIdLst>
  <p:sldIdLst>
    <p:sldId id="256" r:id="rId9"/>
    <p:sldId id="449" r:id="rId10"/>
    <p:sldId id="593" r:id="rId11"/>
    <p:sldId id="595" r:id="rId12"/>
    <p:sldId id="596" r:id="rId13"/>
    <p:sldId id="606" r:id="rId14"/>
    <p:sldId id="599" r:id="rId15"/>
    <p:sldId id="601" r:id="rId16"/>
    <p:sldId id="602" r:id="rId17"/>
    <p:sldId id="604" r:id="rId18"/>
    <p:sldId id="607" r:id="rId19"/>
    <p:sldId id="634" r:id="rId20"/>
    <p:sldId id="635" r:id="rId21"/>
    <p:sldId id="636" r:id="rId22"/>
    <p:sldId id="637" r:id="rId23"/>
    <p:sldId id="609" r:id="rId24"/>
    <p:sldId id="448" r:id="rId25"/>
    <p:sldId id="450" r:id="rId26"/>
    <p:sldId id="564" r:id="rId27"/>
    <p:sldId id="452" r:id="rId28"/>
    <p:sldId id="566" r:id="rId29"/>
    <p:sldId id="456" r:id="rId30"/>
    <p:sldId id="569" r:id="rId31"/>
    <p:sldId id="465" r:id="rId32"/>
    <p:sldId id="461" r:id="rId33"/>
    <p:sldId id="468" r:id="rId34"/>
    <p:sldId id="479" r:id="rId35"/>
    <p:sldId id="480" r:id="rId36"/>
    <p:sldId id="590" r:id="rId37"/>
    <p:sldId id="591" r:id="rId38"/>
    <p:sldId id="592" r:id="rId39"/>
    <p:sldId id="482" r:id="rId40"/>
    <p:sldId id="483" r:id="rId41"/>
    <p:sldId id="484" r:id="rId42"/>
    <p:sldId id="573" r:id="rId43"/>
    <p:sldId id="490" r:id="rId44"/>
    <p:sldId id="575" r:id="rId45"/>
    <p:sldId id="494" r:id="rId46"/>
    <p:sldId id="497" r:id="rId47"/>
    <p:sldId id="523" r:id="rId48"/>
    <p:sldId id="524" r:id="rId49"/>
    <p:sldId id="525" r:id="rId50"/>
    <p:sldId id="611" r:id="rId51"/>
    <p:sldId id="529" r:id="rId52"/>
    <p:sldId id="582" r:id="rId53"/>
    <p:sldId id="531" r:id="rId54"/>
    <p:sldId id="533" r:id="rId55"/>
    <p:sldId id="584" r:id="rId56"/>
    <p:sldId id="535" r:id="rId57"/>
    <p:sldId id="613" r:id="rId58"/>
    <p:sldId id="612" r:id="rId59"/>
    <p:sldId id="614" r:id="rId60"/>
    <p:sldId id="615" r:id="rId61"/>
    <p:sldId id="616" r:id="rId62"/>
    <p:sldId id="618" r:id="rId63"/>
    <p:sldId id="619" r:id="rId64"/>
    <p:sldId id="620" r:id="rId65"/>
    <p:sldId id="621" r:id="rId66"/>
    <p:sldId id="624" r:id="rId67"/>
    <p:sldId id="625" r:id="rId68"/>
    <p:sldId id="626" r:id="rId69"/>
    <p:sldId id="627" r:id="rId70"/>
    <p:sldId id="628" r:id="rId71"/>
    <p:sldId id="629" r:id="rId72"/>
    <p:sldId id="630" r:id="rId73"/>
    <p:sldId id="631" r:id="rId74"/>
    <p:sldId id="632" r:id="rId75"/>
    <p:sldId id="633" r:id="rId76"/>
  </p:sldIdLst>
  <p:sldSz cx="9144000" cy="6858000" type="screen4x3"/>
  <p:notesSz cx="6858000" cy="9144000"/>
  <p:custDataLst>
    <p:tags r:id="rId80"/>
  </p:custDataLst>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7" orient="horz" pos="2111">
          <p15:clr>
            <a:srgbClr val="A4A3A4"/>
          </p15:clr>
        </p15:guide>
        <p15:guide id="9" pos="2877">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209"/>
    <a:srgbClr val="990066"/>
    <a:srgbClr val="009247"/>
    <a:srgbClr val="FFECD7"/>
    <a:srgbClr val="AF540D"/>
    <a:srgbClr val="C01021"/>
    <a:srgbClr val="5A5B5D"/>
    <a:srgbClr val="B42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1152" y="-96"/>
      </p:cViewPr>
      <p:guideLst>
        <p:guide orient="horz" pos="2111"/>
        <p:guide pos="287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2528" y="-48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80" Type="http://schemas.openxmlformats.org/officeDocument/2006/relationships/tags" Target="tags/tag1.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2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New Roman" charset="0"/>
                <a:ea typeface="+mn-ea"/>
                <a:cs typeface="+mn-cs"/>
              </a:defRPr>
            </a:lvl1pPr>
          </a:lstStyle>
          <a:p>
            <a:pPr>
              <a:defRPr/>
            </a:pPr>
            <a:endParaRPr lang="en-US"/>
          </a:p>
        </p:txBody>
      </p:sp>
      <p:sp>
        <p:nvSpPr>
          <p:cNvPr id="4628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charset="0"/>
                <a:ea typeface="+mn-ea"/>
                <a:cs typeface="+mn-cs"/>
              </a:defRPr>
            </a:lvl1pPr>
          </a:lstStyle>
          <a:p>
            <a:pPr>
              <a:defRPr/>
            </a:pPr>
            <a:endParaRPr lang="en-US"/>
          </a:p>
        </p:txBody>
      </p:sp>
      <p:sp>
        <p:nvSpPr>
          <p:cNvPr id="4628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New Roman" charset="0"/>
                <a:ea typeface="+mn-ea"/>
                <a:cs typeface="+mn-cs"/>
              </a:defRPr>
            </a:lvl1pPr>
          </a:lstStyle>
          <a:p>
            <a:pPr>
              <a:defRPr/>
            </a:pPr>
            <a:endParaRPr lang="en-US"/>
          </a:p>
        </p:txBody>
      </p:sp>
      <p:sp>
        <p:nvSpPr>
          <p:cNvPr id="4628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Times New Roman" charset="0"/>
                <a:cs typeface="Arial" charset="0"/>
              </a:defRPr>
            </a:lvl1pPr>
          </a:lstStyle>
          <a:p>
            <a:pPr>
              <a:defRPr/>
            </a:pPr>
            <a:fld id="{BF9C295C-04A1-3C40-BB6A-AD583FB1D573}" type="slidenum">
              <a:rPr lang="en-US"/>
              <a:pPr>
                <a:defRPr/>
              </a:pPr>
              <a:t>‹#›</a:t>
            </a:fld>
            <a:endParaRPr lang="en-US"/>
          </a:p>
        </p:txBody>
      </p:sp>
    </p:spTree>
    <p:extLst>
      <p:ext uri="{BB962C8B-B14F-4D97-AF65-F5344CB8AC3E}">
        <p14:creationId xmlns:p14="http://schemas.microsoft.com/office/powerpoint/2010/main" val="18557343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New Roman" charset="0"/>
                <a:ea typeface="+mn-ea"/>
                <a:cs typeface="+mn-cs"/>
              </a:defRPr>
            </a:lvl1pPr>
          </a:lstStyle>
          <a:p>
            <a:pPr>
              <a:defRPr/>
            </a:pPr>
            <a:endParaRPr lang="en-US"/>
          </a:p>
        </p:txBody>
      </p:sp>
      <p:sp>
        <p:nvSpPr>
          <p:cNvPr id="518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charset="0"/>
                <a:ea typeface="+mn-ea"/>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8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8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New Roman" charset="0"/>
                <a:ea typeface="+mn-ea"/>
                <a:cs typeface="+mn-cs"/>
              </a:defRPr>
            </a:lvl1pPr>
          </a:lstStyle>
          <a:p>
            <a:pPr>
              <a:defRPr/>
            </a:pPr>
            <a:endParaRPr lang="en-US"/>
          </a:p>
        </p:txBody>
      </p:sp>
      <p:sp>
        <p:nvSpPr>
          <p:cNvPr id="518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Times New Roman" charset="0"/>
                <a:cs typeface="Arial" charset="0"/>
              </a:defRPr>
            </a:lvl1pPr>
          </a:lstStyle>
          <a:p>
            <a:pPr>
              <a:defRPr/>
            </a:pPr>
            <a:fld id="{8D7B43F5-A4A6-7048-84C5-187A4951FA34}" type="slidenum">
              <a:rPr lang="en-US"/>
              <a:pPr>
                <a:defRPr/>
              </a:pPr>
              <a:t>‹#›</a:t>
            </a:fld>
            <a:endParaRPr lang="en-US"/>
          </a:p>
        </p:txBody>
      </p:sp>
    </p:spTree>
    <p:extLst>
      <p:ext uri="{BB962C8B-B14F-4D97-AF65-F5344CB8AC3E}">
        <p14:creationId xmlns:p14="http://schemas.microsoft.com/office/powerpoint/2010/main" val="15343927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2pPr>
    <a:lvl3pPr marL="9144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3pPr>
    <a:lvl4pPr marL="13716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4pPr>
    <a:lvl5pPr marL="18288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D28CB9B-B19E-E841-ACF0-192DADFE4735}" type="slidenum">
              <a:rPr lang="en-US" sz="1200">
                <a:latin typeface="Times New Roman" charset="0"/>
              </a:rPr>
              <a:pPr/>
              <a:t>1</a:t>
            </a:fld>
            <a:endParaRPr lang="en-US" sz="1200">
              <a:latin typeface="Times New Roman" charset="0"/>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172976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a:solidFill>
            <a:srgbClr val="FFFFFF"/>
          </a:solidFill>
          <a:ln/>
        </p:spPr>
      </p:sp>
      <p:sp>
        <p:nvSpPr>
          <p:cNvPr id="13107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45095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solidFill>
            <a:srgbClr val="FFFFFF"/>
          </a:solidFill>
          <a:ln/>
        </p:spPr>
      </p:sp>
      <p:sp>
        <p:nvSpPr>
          <p:cNvPr id="102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23731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solidFill>
            <a:srgbClr val="FFFFFF"/>
          </a:solidFill>
          <a:ln/>
        </p:spPr>
      </p:sp>
      <p:sp>
        <p:nvSpPr>
          <p:cNvPr id="1085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9239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solidFill>
            <a:srgbClr val="FFFFFF"/>
          </a:solidFill>
          <a:ln/>
        </p:spPr>
      </p:sp>
      <p:sp>
        <p:nvSpPr>
          <p:cNvPr id="1105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04000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solidFill>
            <a:srgbClr val="FFFFFF"/>
          </a:solidFill>
          <a:ln/>
        </p:spPr>
      </p:sp>
      <p:sp>
        <p:nvSpPr>
          <p:cNvPr id="1126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45629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13482-9845-4980-9FEF-3E7C3D6B17AC}"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2729325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solidFill>
            <a:srgbClr val="FFFFFF"/>
          </a:solidFill>
          <a:ln/>
        </p:spPr>
      </p:sp>
      <p:sp>
        <p:nvSpPr>
          <p:cNvPr id="102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23731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solidFill>
            <a:srgbClr val="FFFFFF"/>
          </a:solidFill>
          <a:ln/>
        </p:spPr>
      </p:sp>
      <p:sp>
        <p:nvSpPr>
          <p:cNvPr id="102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23731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solidFill>
            <a:srgbClr val="FFFFFF"/>
          </a:solidFill>
          <a:ln/>
        </p:spPr>
      </p:sp>
      <p:sp>
        <p:nvSpPr>
          <p:cNvPr id="143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54136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13482-9845-4980-9FEF-3E7C3D6B17AC}"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2729325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00417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solidFill>
            <a:srgbClr val="FFFFFF"/>
          </a:solidFill>
          <a:ln/>
        </p:spPr>
      </p:sp>
      <p:sp>
        <p:nvSpPr>
          <p:cNvPr id="184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65478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13482-9845-4980-9FEF-3E7C3D6B17AC}"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729325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solidFill>
            <a:srgbClr val="FFFFFF"/>
          </a:solidFill>
          <a:ln/>
        </p:spPr>
      </p:sp>
      <p:sp>
        <p:nvSpPr>
          <p:cNvPr id="266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95201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13482-9845-4980-9FEF-3E7C3D6B17AC}"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2729325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solidFill>
            <a:srgbClr val="FFFFFF"/>
          </a:solidFill>
          <a:ln/>
        </p:spPr>
      </p:sp>
      <p:sp>
        <p:nvSpPr>
          <p:cNvPr id="450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84931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solidFill>
            <a:srgbClr val="FFFFFF"/>
          </a:solidFill>
          <a:ln/>
        </p:spPr>
      </p:sp>
      <p:sp>
        <p:nvSpPr>
          <p:cNvPr id="3686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8625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solidFill>
            <a:srgbClr val="FFFFFF"/>
          </a:solidFill>
          <a:ln/>
        </p:spPr>
      </p:sp>
      <p:sp>
        <p:nvSpPr>
          <p:cNvPr id="512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36904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solidFill>
            <a:srgbClr val="FFFFFF"/>
          </a:solidFill>
          <a:ln/>
        </p:spPr>
      </p:sp>
      <p:sp>
        <p:nvSpPr>
          <p:cNvPr id="6349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21060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solidFill>
            <a:srgbClr val="FFFFFF"/>
          </a:solidFill>
          <a:ln/>
        </p:spPr>
      </p:sp>
      <p:sp>
        <p:nvSpPr>
          <p:cNvPr id="655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96415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a:noFill/>
          <a:ln/>
        </p:spPr>
      </p:sp>
      <p:sp>
        <p:nvSpPr>
          <p:cNvPr id="110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defTabSz="457200"/>
            <a:endParaRPr lang="en-US">
              <a:ea typeface="ＭＳ Ｐゴシック" charset="0"/>
              <a:cs typeface="ＭＳ Ｐゴシック" charset="0"/>
            </a:endParaRP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defTabSz="457200" fontAlgn="auto">
              <a:spcBef>
                <a:spcPts val="0"/>
              </a:spcBef>
              <a:spcAft>
                <a:spcPts val="0"/>
              </a:spcAft>
              <a:defRPr/>
            </a:pPr>
            <a:fld id="{CC5DD37D-8F54-E044-9FCA-C9AD08DC5016}" type="slidenum">
              <a:rPr lang="en-US" sz="1200">
                <a:latin typeface="+mn-lt"/>
                <a:ea typeface="+mn-ea"/>
                <a:cs typeface="+mn-cs"/>
              </a:rPr>
              <a:pPr algn="r" defTabSz="457200" fontAlgn="auto">
                <a:spcBef>
                  <a:spcPts val="0"/>
                </a:spcBef>
                <a:spcAft>
                  <a:spcPts val="0"/>
                </a:spcAft>
                <a:defRPr/>
              </a:pPr>
              <a:t>29</a:t>
            </a:fld>
            <a:endParaRPr lang="en-US" sz="1200" dirty="0">
              <a:latin typeface="+mn-lt"/>
              <a:ea typeface="+mn-ea"/>
              <a:cs typeface="+mn-cs"/>
            </a:endParaRPr>
          </a:p>
        </p:txBody>
      </p:sp>
    </p:spTree>
    <p:extLst>
      <p:ext uri="{BB962C8B-B14F-4D97-AF65-F5344CB8AC3E}">
        <p14:creationId xmlns:p14="http://schemas.microsoft.com/office/powerpoint/2010/main" val="51804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solidFill>
            <a:srgbClr val="FFFFFF"/>
          </a:solidFill>
          <a:ln/>
        </p:spPr>
      </p:sp>
      <p:sp>
        <p:nvSpPr>
          <p:cNvPr id="102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23731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13482-9845-4980-9FEF-3E7C3D6B17AC}"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2729325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13482-9845-4980-9FEF-3E7C3D6B17AC}"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729325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solidFill>
            <a:srgbClr val="FFFFFF"/>
          </a:solidFill>
          <a:ln/>
        </p:spPr>
      </p:sp>
      <p:sp>
        <p:nvSpPr>
          <p:cNvPr id="696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54881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solidFill>
            <a:srgbClr val="FFFFFF"/>
          </a:solidFill>
          <a:ln/>
        </p:spPr>
      </p:sp>
      <p:sp>
        <p:nvSpPr>
          <p:cNvPr id="716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63001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solidFill>
            <a:srgbClr val="FFFFFF"/>
          </a:solidFill>
          <a:ln/>
        </p:spPr>
      </p:sp>
      <p:sp>
        <p:nvSpPr>
          <p:cNvPr id="737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6373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13482-9845-4980-9FEF-3E7C3D6B17AC}"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729325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solidFill>
            <a:srgbClr val="FFFFFF"/>
          </a:solidFill>
          <a:ln/>
        </p:spPr>
      </p:sp>
      <p:sp>
        <p:nvSpPr>
          <p:cNvPr id="860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78479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13482-9845-4980-9FEF-3E7C3D6B17AC}"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2729325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solidFill>
            <a:srgbClr val="FFFFFF"/>
          </a:solidFill>
          <a:ln/>
        </p:spPr>
      </p:sp>
      <p:sp>
        <p:nvSpPr>
          <p:cNvPr id="962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95233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solidFill>
            <a:srgbClr val="FFFFFF"/>
          </a:solidFill>
          <a:ln/>
        </p:spPr>
      </p:sp>
      <p:sp>
        <p:nvSpPr>
          <p:cNvPr id="1024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74746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solidFill>
            <a:srgbClr val="FFFFFF"/>
          </a:solidFill>
          <a:ln/>
        </p:spPr>
      </p:sp>
      <p:sp>
        <p:nvSpPr>
          <p:cNvPr id="102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237316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Rot="1" noChangeAspect="1" noChangeArrowheads="1" noTextEdit="1"/>
          </p:cNvSpPr>
          <p:nvPr>
            <p:ph type="sldImg"/>
          </p:nvPr>
        </p:nvSpPr>
        <p:spPr>
          <a:solidFill>
            <a:srgbClr val="FFFFFF"/>
          </a:solidFill>
          <a:ln/>
        </p:spPr>
      </p:sp>
      <p:sp>
        <p:nvSpPr>
          <p:cNvPr id="1536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33683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Rot="1" noChangeAspect="1" noChangeArrowheads="1" noTextEdit="1"/>
          </p:cNvSpPr>
          <p:nvPr>
            <p:ph type="sldImg"/>
          </p:nvPr>
        </p:nvSpPr>
        <p:spPr>
          <a:solidFill>
            <a:srgbClr val="FFFFFF"/>
          </a:solidFill>
          <a:ln/>
        </p:spPr>
      </p:sp>
      <p:sp>
        <p:nvSpPr>
          <p:cNvPr id="1556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3545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Rot="1" noChangeAspect="1" noChangeArrowheads="1" noTextEdit="1"/>
          </p:cNvSpPr>
          <p:nvPr>
            <p:ph type="sldImg"/>
          </p:nvPr>
        </p:nvSpPr>
        <p:spPr>
          <a:solidFill>
            <a:srgbClr val="FFFFFF"/>
          </a:solidFill>
          <a:ln/>
        </p:spPr>
      </p:sp>
      <p:sp>
        <p:nvSpPr>
          <p:cNvPr id="1576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003334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Rot="1" noChangeAspect="1" noChangeArrowheads="1" noTextEdit="1"/>
          </p:cNvSpPr>
          <p:nvPr>
            <p:ph type="sldImg"/>
          </p:nvPr>
        </p:nvSpPr>
        <p:spPr>
          <a:solidFill>
            <a:srgbClr val="FFFFFF"/>
          </a:solidFill>
          <a:ln/>
        </p:spPr>
      </p:sp>
      <p:sp>
        <p:nvSpPr>
          <p:cNvPr id="1597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498822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Rot="1" noChangeAspect="1" noChangeArrowheads="1" noTextEdit="1"/>
          </p:cNvSpPr>
          <p:nvPr>
            <p:ph type="sldImg"/>
          </p:nvPr>
        </p:nvSpPr>
        <p:spPr>
          <a:solidFill>
            <a:srgbClr val="FFFFFF"/>
          </a:solidFill>
          <a:ln/>
        </p:spPr>
      </p:sp>
      <p:sp>
        <p:nvSpPr>
          <p:cNvPr id="16589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199621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13482-9845-4980-9FEF-3E7C3D6B17AC}"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2729325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Rot="1" noChangeAspect="1" noChangeArrowheads="1" noTextEdit="1"/>
          </p:cNvSpPr>
          <p:nvPr>
            <p:ph type="sldImg"/>
          </p:nvPr>
        </p:nvSpPr>
        <p:spPr>
          <a:solidFill>
            <a:srgbClr val="FFFFFF"/>
          </a:solidFill>
          <a:ln/>
        </p:spPr>
      </p:sp>
      <p:sp>
        <p:nvSpPr>
          <p:cNvPr id="1699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862038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Rot="1" noChangeAspect="1" noChangeArrowheads="1" noTextEdit="1"/>
          </p:cNvSpPr>
          <p:nvPr>
            <p:ph type="sldImg"/>
          </p:nvPr>
        </p:nvSpPr>
        <p:spPr>
          <a:solidFill>
            <a:srgbClr val="FFFFFF"/>
          </a:solidFill>
          <a:ln/>
        </p:spPr>
      </p:sp>
      <p:sp>
        <p:nvSpPr>
          <p:cNvPr id="1740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312050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13482-9845-4980-9FEF-3E7C3D6B17AC}"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27293251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Rot="1" noChangeAspect="1" noChangeArrowheads="1" noTextEdit="1"/>
          </p:cNvSpPr>
          <p:nvPr>
            <p:ph type="sldImg"/>
          </p:nvPr>
        </p:nvSpPr>
        <p:spPr>
          <a:solidFill>
            <a:srgbClr val="FFFFFF"/>
          </a:solidFill>
          <a:ln/>
        </p:spPr>
      </p:sp>
      <p:sp>
        <p:nvSpPr>
          <p:cNvPr id="1781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77004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solidFill>
            <a:srgbClr val="FFFFFF"/>
          </a:solidFill>
          <a:ln/>
        </p:spPr>
      </p:sp>
      <p:sp>
        <p:nvSpPr>
          <p:cNvPr id="102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237316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Rot="1" noChangeAspect="1" noChangeArrowheads="1" noTextEdit="1"/>
          </p:cNvSpPr>
          <p:nvPr>
            <p:ph type="sldImg"/>
          </p:nvPr>
        </p:nvSpPr>
        <p:spPr>
          <a:solidFill>
            <a:srgbClr val="FFFFFF"/>
          </a:solidFill>
          <a:ln/>
        </p:spPr>
      </p:sp>
      <p:sp>
        <p:nvSpPr>
          <p:cNvPr id="1884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009378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Rot="1" noChangeAspect="1" noChangeArrowheads="1" noTextEdit="1"/>
          </p:cNvSpPr>
          <p:nvPr>
            <p:ph type="sldImg"/>
          </p:nvPr>
        </p:nvSpPr>
        <p:spPr>
          <a:solidFill>
            <a:srgbClr val="FFFFFF"/>
          </a:solidFill>
          <a:ln/>
        </p:spPr>
      </p:sp>
      <p:sp>
        <p:nvSpPr>
          <p:cNvPr id="1925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399791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Rot="1" noChangeAspect="1" noChangeArrowheads="1" noTextEdit="1"/>
          </p:cNvSpPr>
          <p:nvPr>
            <p:ph type="sldImg"/>
          </p:nvPr>
        </p:nvSpPr>
        <p:spPr>
          <a:solidFill>
            <a:srgbClr val="FFFFFF"/>
          </a:solidFill>
          <a:ln/>
        </p:spPr>
      </p:sp>
      <p:sp>
        <p:nvSpPr>
          <p:cNvPr id="19046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630921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Rot="1" noChangeAspect="1" noChangeArrowheads="1" noTextEdit="1"/>
          </p:cNvSpPr>
          <p:nvPr>
            <p:ph type="sldImg"/>
          </p:nvPr>
        </p:nvSpPr>
        <p:spPr>
          <a:solidFill>
            <a:srgbClr val="FFFFFF"/>
          </a:solidFill>
          <a:ln/>
        </p:spPr>
      </p:sp>
      <p:sp>
        <p:nvSpPr>
          <p:cNvPr id="1986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039302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Rot="1" noChangeAspect="1" noChangeArrowheads="1" noTextEdit="1"/>
          </p:cNvSpPr>
          <p:nvPr>
            <p:ph type="sldImg"/>
          </p:nvPr>
        </p:nvSpPr>
        <p:spPr>
          <a:solidFill>
            <a:srgbClr val="FFFFFF"/>
          </a:solidFill>
          <a:ln/>
        </p:spPr>
      </p:sp>
      <p:sp>
        <p:nvSpPr>
          <p:cNvPr id="1986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039302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Rot="1" noChangeAspect="1" noChangeArrowheads="1" noTextEdit="1"/>
          </p:cNvSpPr>
          <p:nvPr>
            <p:ph type="sldImg"/>
          </p:nvPr>
        </p:nvSpPr>
        <p:spPr>
          <a:solidFill>
            <a:srgbClr val="FFFFFF"/>
          </a:solidFill>
          <a:ln/>
        </p:spPr>
      </p:sp>
      <p:sp>
        <p:nvSpPr>
          <p:cNvPr id="1986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039302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solidFill>
            <a:srgbClr val="FFFFFF"/>
          </a:solidFill>
          <a:ln/>
        </p:spPr>
      </p:sp>
      <p:sp>
        <p:nvSpPr>
          <p:cNvPr id="942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84132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solidFill>
            <a:srgbClr val="FFFFFF"/>
          </a:solidFill>
          <a:ln/>
        </p:spPr>
      </p:sp>
      <p:sp>
        <p:nvSpPr>
          <p:cNvPr id="102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23731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a:solidFill>
            <a:srgbClr val="FFFFFF"/>
          </a:solidFill>
          <a:ln/>
        </p:spPr>
      </p:sp>
      <p:sp>
        <p:nvSpPr>
          <p:cNvPr id="1208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75248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13482-9845-4980-9FEF-3E7C3D6B17AC}"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2729325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a:solidFill>
            <a:srgbClr val="FFFFFF"/>
          </a:solidFill>
          <a:ln/>
        </p:spPr>
      </p:sp>
      <p:sp>
        <p:nvSpPr>
          <p:cNvPr id="1269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0259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000000"/>
        </a:solidFill>
        <a:effectLst/>
      </p:bgPr>
    </p:bg>
    <p:spTree>
      <p:nvGrpSpPr>
        <p:cNvPr id="1" name=""/>
        <p:cNvGrpSpPr/>
        <p:nvPr/>
      </p:nvGrpSpPr>
      <p:grpSpPr>
        <a:xfrm>
          <a:off x="0" y="0"/>
          <a:ext cx="0" cy="0"/>
          <a:chOff x="0" y="0"/>
          <a:chExt cx="0" cy="0"/>
        </a:xfrm>
      </p:grpSpPr>
      <p:sp>
        <p:nvSpPr>
          <p:cNvPr id="508944" name="Rectangle 16"/>
          <p:cNvSpPr>
            <a:spLocks noGrp="1" noChangeArrowheads="1"/>
          </p:cNvSpPr>
          <p:nvPr>
            <p:ph type="subTitle" idx="1" hasCustomPrompt="1"/>
          </p:nvPr>
        </p:nvSpPr>
        <p:spPr>
          <a:xfrm>
            <a:off x="5363408" y="867317"/>
            <a:ext cx="3704392" cy="1854868"/>
          </a:xfrm>
        </p:spPr>
        <p:txBody>
          <a:bodyPr rIns="0" anchor="ctr"/>
          <a:lstStyle>
            <a:lvl1pPr algn="ctr">
              <a:buFont typeface="Wingdings" charset="2"/>
              <a:buNone/>
              <a:defRPr sz="14400" b="1">
                <a:solidFill>
                  <a:srgbClr val="6BA693"/>
                </a:solidFill>
                <a:latin typeface="Arial" panose="020B0604020202020204" pitchFamily="34" charset="0"/>
                <a:cs typeface="Arial" panose="020B0604020202020204" pitchFamily="34" charset="0"/>
              </a:defRPr>
            </a:lvl1pPr>
          </a:lstStyle>
          <a:p>
            <a:r>
              <a:rPr lang="en-US" dirty="0" smtClean="0"/>
              <a:t>22</a:t>
            </a:r>
            <a:endParaRPr lang="en-US" dirty="0"/>
          </a:p>
        </p:txBody>
      </p:sp>
      <p:sp>
        <p:nvSpPr>
          <p:cNvPr id="5" name="Text Box 25"/>
          <p:cNvSpPr txBox="1">
            <a:spLocks noChangeArrowheads="1"/>
          </p:cNvSpPr>
          <p:nvPr/>
        </p:nvSpPr>
        <p:spPr bwMode="auto">
          <a:xfrm>
            <a:off x="5363408" y="5762793"/>
            <a:ext cx="3555168" cy="627063"/>
          </a:xfrm>
          <a:prstGeom prst="rect">
            <a:avLst/>
          </a:prstGeom>
          <a:noFill/>
          <a:ln w="9525">
            <a:noFill/>
            <a:miter lim="800000"/>
            <a:headEnd/>
            <a:tailEnd/>
          </a:ln>
        </p:spPr>
        <p:txBody>
          <a:bodyPr lIns="0" tIns="0" rIns="0" bIns="0" anchor="ctr"/>
          <a:lstStyle/>
          <a:p>
            <a:pPr algn="r" eaLnBrk="0" hangingPunct="0">
              <a:defRPr/>
            </a:pPr>
            <a:r>
              <a:rPr lang="en-US" sz="1800" dirty="0">
                <a:solidFill>
                  <a:schemeClr val="bg1"/>
                </a:solidFill>
                <a:latin typeface="Arial" charset="0"/>
                <a:ea typeface="ＭＳ Ｐゴシック" pitchFamily="84" charset="-128"/>
                <a:cs typeface="Arial" charset="0"/>
              </a:rPr>
              <a:t>Lectures by </a:t>
            </a:r>
            <a:r>
              <a:rPr lang="en-US" sz="1800" dirty="0" smtClean="0">
                <a:solidFill>
                  <a:schemeClr val="bg1"/>
                </a:solidFill>
                <a:latin typeface="Arial" charset="0"/>
                <a:ea typeface="ＭＳ Ｐゴシック" pitchFamily="84" charset="-128"/>
                <a:cs typeface="Arial" charset="0"/>
              </a:rPr>
              <a:t>Dr. Tara </a:t>
            </a:r>
            <a:r>
              <a:rPr lang="en-US" sz="1800" dirty="0" err="1" smtClean="0">
                <a:solidFill>
                  <a:schemeClr val="bg1"/>
                </a:solidFill>
                <a:latin typeface="Arial" charset="0"/>
                <a:ea typeface="ＭＳ Ｐゴシック" pitchFamily="84" charset="-128"/>
                <a:cs typeface="Arial" charset="0"/>
              </a:rPr>
              <a:t>Stoulig</a:t>
            </a:r>
            <a:endParaRPr lang="en-US" sz="1800" dirty="0">
              <a:solidFill>
                <a:schemeClr val="bg1"/>
              </a:solidFill>
              <a:latin typeface="Arial" charset="0"/>
              <a:ea typeface="ＭＳ Ｐゴシック" pitchFamily="84" charset="-128"/>
              <a:cs typeface="Arial" charset="0"/>
            </a:endParaRPr>
          </a:p>
          <a:p>
            <a:pPr algn="r" eaLnBrk="0" hangingPunct="0">
              <a:defRPr/>
            </a:pPr>
            <a:r>
              <a:rPr lang="en-US" sz="1800" dirty="0" smtClean="0">
                <a:solidFill>
                  <a:schemeClr val="bg1"/>
                </a:solidFill>
                <a:latin typeface="Arial" charset="0"/>
                <a:ea typeface="ＭＳ Ｐゴシック" pitchFamily="84" charset="-128"/>
                <a:cs typeface="Arial" charset="0"/>
              </a:rPr>
              <a:t>Southeastern</a:t>
            </a:r>
            <a:r>
              <a:rPr lang="en-US" sz="1800" baseline="0" dirty="0" smtClean="0">
                <a:solidFill>
                  <a:schemeClr val="bg1"/>
                </a:solidFill>
                <a:latin typeface="Arial" charset="0"/>
                <a:ea typeface="ＭＳ Ｐゴシック" pitchFamily="84" charset="-128"/>
                <a:cs typeface="Arial" charset="0"/>
              </a:rPr>
              <a:t> Louisiana</a:t>
            </a:r>
            <a:r>
              <a:rPr lang="en-US" sz="1800" dirty="0" smtClean="0">
                <a:solidFill>
                  <a:schemeClr val="bg1"/>
                </a:solidFill>
                <a:latin typeface="Arial" charset="0"/>
                <a:ea typeface="ＭＳ Ｐゴシック" pitchFamily="84" charset="-128"/>
                <a:cs typeface="Arial" charset="0"/>
              </a:rPr>
              <a:t> </a:t>
            </a:r>
            <a:r>
              <a:rPr lang="en-US" sz="1800" dirty="0">
                <a:solidFill>
                  <a:schemeClr val="bg1"/>
                </a:solidFill>
                <a:latin typeface="Arial" charset="0"/>
                <a:ea typeface="ＭＳ Ｐゴシック" pitchFamily="84" charset="-128"/>
                <a:cs typeface="Arial" charset="0"/>
              </a:rPr>
              <a:t>University</a:t>
            </a:r>
          </a:p>
        </p:txBody>
      </p:sp>
      <p:sp>
        <p:nvSpPr>
          <p:cNvPr id="9" name="Rectangle 30"/>
          <p:cNvSpPr>
            <a:spLocks noChangeArrowheads="1"/>
          </p:cNvSpPr>
          <p:nvPr/>
        </p:nvSpPr>
        <p:spPr bwMode="auto">
          <a:xfrm>
            <a:off x="5626768" y="6541754"/>
            <a:ext cx="3427413" cy="316246"/>
          </a:xfrm>
          <a:prstGeom prst="rect">
            <a:avLst/>
          </a:prstGeom>
          <a:noFill/>
          <a:ln w="9525">
            <a:noFill/>
            <a:miter lim="800000"/>
            <a:headEnd/>
            <a:tailEnd/>
          </a:ln>
        </p:spPr>
        <p:txBody>
          <a:bodyPr lIns="0" tIns="0" rIns="0" bIns="0" anchor="ctr"/>
          <a:lstStyle/>
          <a:p>
            <a:pPr algn="r" eaLnBrk="0" hangingPunct="0">
              <a:defRPr/>
            </a:pPr>
            <a:r>
              <a:rPr lang="en-US" sz="900" dirty="0" smtClean="0">
                <a:solidFill>
                  <a:schemeClr val="bg1"/>
                </a:solidFill>
                <a:latin typeface="Arial" charset="0"/>
                <a:cs typeface="Arial" charset="0"/>
              </a:rPr>
              <a:t>© 2015 </a:t>
            </a:r>
            <a:r>
              <a:rPr lang="en-US" sz="900" dirty="0">
                <a:solidFill>
                  <a:schemeClr val="bg1"/>
                </a:solidFill>
                <a:latin typeface="Arial" charset="0"/>
                <a:cs typeface="Arial" charset="0"/>
              </a:rPr>
              <a:t>Pearson Education Inc.</a:t>
            </a:r>
            <a:r>
              <a:rPr lang="en-US" sz="900" dirty="0">
                <a:solidFill>
                  <a:schemeClr val="bg1"/>
                </a:solidFill>
                <a:latin typeface="Arial" charset="0"/>
                <a:ea typeface="ＭＳ Ｐゴシック" pitchFamily="84" charset="-128"/>
                <a:cs typeface="Arial"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5" y="0"/>
            <a:ext cx="5357813" cy="6858000"/>
          </a:xfrm>
          <a:prstGeom prst="rect">
            <a:avLst/>
          </a:prstGeom>
        </p:spPr>
      </p:pic>
      <p:sp>
        <p:nvSpPr>
          <p:cNvPr id="16" name="Rectangle 7"/>
          <p:cNvSpPr>
            <a:spLocks noChangeArrowheads="1"/>
          </p:cNvSpPr>
          <p:nvPr/>
        </p:nvSpPr>
        <p:spPr bwMode="auto">
          <a:xfrm>
            <a:off x="5363407" y="2883902"/>
            <a:ext cx="359326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indent="0" algn="ctr">
              <a:spcBef>
                <a:spcPct val="45000"/>
              </a:spcBef>
              <a:spcAft>
                <a:spcPct val="20000"/>
              </a:spcAft>
              <a:buClr>
                <a:schemeClr val="tx2"/>
              </a:buClr>
              <a:buFont typeface="Times" panose="02020603050405020304" pitchFamily="18" charset="0"/>
              <a:buNone/>
            </a:pPr>
            <a:r>
              <a:rPr lang="en-US" altLang="en-US" sz="2800" dirty="0" smtClean="0">
                <a:solidFill>
                  <a:schemeClr val="bg1"/>
                </a:solidFill>
              </a:rPr>
              <a:t>Population Genetics and Evolution at the Population, Species, and Molecular Levels</a:t>
            </a:r>
            <a:endParaRPr lang="en-US" altLang="en-US" sz="2800" dirty="0">
              <a:solidFill>
                <a:schemeClr val="bg1"/>
              </a:solidFill>
            </a:endParaRPr>
          </a:p>
        </p:txBody>
      </p:sp>
    </p:spTree>
    <p:extLst>
      <p:ext uri="{BB962C8B-B14F-4D97-AF65-F5344CB8AC3E}">
        <p14:creationId xmlns:p14="http://schemas.microsoft.com/office/powerpoint/2010/main" val="199743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US" dirty="0" smtClean="0">
                <a:solidFill>
                  <a:prstClr val="black"/>
                </a:solidFill>
                <a:latin typeface="Arial"/>
              </a:rPr>
              <a:t>© 2015 Pearson Education, Inc.</a:t>
            </a:r>
            <a:endParaRPr lang="en-US" dirty="0">
              <a:solidFill>
                <a:prstClr val="black"/>
              </a:solidFill>
              <a:latin typeface="Arial"/>
            </a:endParaRPr>
          </a:p>
        </p:txBody>
      </p:sp>
    </p:spTree>
    <p:extLst>
      <p:ext uri="{BB962C8B-B14F-4D97-AF65-F5344CB8AC3E}">
        <p14:creationId xmlns:p14="http://schemas.microsoft.com/office/powerpoint/2010/main" val="2456383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US" dirty="0" smtClean="0">
                <a:solidFill>
                  <a:prstClr val="black"/>
                </a:solidFill>
                <a:latin typeface="Arial"/>
              </a:rPr>
              <a:t>© 2015 Pearson Education, Inc.</a:t>
            </a:r>
            <a:endParaRPr lang="en-US" dirty="0">
              <a:solidFill>
                <a:prstClr val="black"/>
              </a:solidFill>
              <a:latin typeface="Arial"/>
            </a:endParaRPr>
          </a:p>
        </p:txBody>
      </p:sp>
    </p:spTree>
    <p:extLst>
      <p:ext uri="{BB962C8B-B14F-4D97-AF65-F5344CB8AC3E}">
        <p14:creationId xmlns:p14="http://schemas.microsoft.com/office/powerpoint/2010/main" val="2456383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US" dirty="0" smtClean="0">
                <a:solidFill>
                  <a:prstClr val="black"/>
                </a:solidFill>
                <a:latin typeface="Arial"/>
              </a:rPr>
              <a:t>© 2015 Pearson Education, Inc.</a:t>
            </a:r>
            <a:endParaRPr lang="en-US" dirty="0">
              <a:solidFill>
                <a:prstClr val="black"/>
              </a:solidFill>
              <a:latin typeface="Arial"/>
            </a:endParaRPr>
          </a:p>
        </p:txBody>
      </p:sp>
    </p:spTree>
    <p:extLst>
      <p:ext uri="{BB962C8B-B14F-4D97-AF65-F5344CB8AC3E}">
        <p14:creationId xmlns:p14="http://schemas.microsoft.com/office/powerpoint/2010/main" val="245638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US" dirty="0" smtClean="0">
                <a:solidFill>
                  <a:prstClr val="black"/>
                </a:solidFill>
                <a:latin typeface="Arial"/>
              </a:rPr>
              <a:t>© 2015 Pearson Education, Inc.</a:t>
            </a:r>
            <a:endParaRPr lang="en-US" dirty="0">
              <a:solidFill>
                <a:prstClr val="black"/>
              </a:solidFill>
              <a:latin typeface="Arial"/>
            </a:endParaRPr>
          </a:p>
        </p:txBody>
      </p:sp>
    </p:spTree>
    <p:extLst>
      <p:ext uri="{BB962C8B-B14F-4D97-AF65-F5344CB8AC3E}">
        <p14:creationId xmlns:p14="http://schemas.microsoft.com/office/powerpoint/2010/main" val="2456383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indent="0">
              <a:defRPr/>
            </a:lvl1pPr>
          </a:lstStyle>
          <a:p>
            <a:r>
              <a:rPr lang="en-US" dirty="0" smtClean="0"/>
              <a:t>Click to edit Ma</a:t>
            </a:r>
            <a:br>
              <a:rPr lang="en-US" dirty="0" smtClean="0"/>
            </a:br>
            <a:r>
              <a:rPr lang="en-US" dirty="0" err="1" smtClean="0"/>
              <a:t>ster</a:t>
            </a:r>
            <a:r>
              <a:rPr lang="en-US" dirty="0" smtClean="0"/>
              <a:t> title style</a:t>
            </a:r>
            <a:endParaRPr lang="en-US" dirty="0"/>
          </a:p>
        </p:txBody>
      </p:sp>
      <p:sp>
        <p:nvSpPr>
          <p:cNvPr id="3" name="Content Placeholder 2"/>
          <p:cNvSpPr>
            <a:spLocks noGrp="1"/>
          </p:cNvSpPr>
          <p:nvPr>
            <p:ph idx="1"/>
          </p:nvPr>
        </p:nvSpPr>
        <p:spPr/>
        <p:txBody>
          <a:bodyPr/>
          <a:lstStyle>
            <a:lvl1pPr marL="317500" indent="-292100">
              <a:spcBef>
                <a:spcPts val="0"/>
              </a:spcBef>
              <a:spcAft>
                <a:spcPts val="600"/>
              </a:spcAft>
              <a:buFont typeface="Wingdings" panose="05000000000000000000" pitchFamily="2" charset="2"/>
              <a:buChar char="§"/>
              <a:defRPr/>
            </a:lvl1pPr>
            <a:lvl2pPr marL="749300" indent="-292100">
              <a:spcAft>
                <a:spcPts val="600"/>
              </a:spcAft>
              <a:buFont typeface="Wingdings" panose="05000000000000000000" pitchFamily="2" charset="2"/>
              <a:buChar char="§"/>
              <a:defRPr/>
            </a:lvl2pPr>
            <a:lvl3pPr marL="1206500" indent="-292100">
              <a:spcAft>
                <a:spcPts val="600"/>
              </a:spcAft>
              <a:buFont typeface="Wingdings" panose="05000000000000000000" pitchFamily="2" charset="2"/>
              <a:buChar char="§"/>
              <a:defRPr/>
            </a:lvl3pPr>
            <a:lvl4pPr marL="1663700" indent="-304800">
              <a:spcAft>
                <a:spcPts val="600"/>
              </a:spcAft>
              <a:buFont typeface="Wingdings" panose="05000000000000000000" pitchFamily="2" charset="2"/>
              <a:buChar char="§"/>
              <a:defRPr/>
            </a:lvl4pPr>
            <a:lvl5pPr marL="2120900" indent="-292100">
              <a:spcAft>
                <a:spcPts val="600"/>
              </a:spcAft>
              <a:buFont typeface="Wingdings" panose="05000000000000000000" pitchFamily="2"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Line 6"/>
          <p:cNvSpPr>
            <a:spLocks noChangeShapeType="1"/>
          </p:cNvSpPr>
          <p:nvPr/>
        </p:nvSpPr>
        <p:spPr bwMode="auto">
          <a:xfrm>
            <a:off x="182563" y="1078368"/>
            <a:ext cx="8775700" cy="0"/>
          </a:xfrm>
          <a:prstGeom prst="line">
            <a:avLst/>
          </a:prstGeom>
          <a:noFill/>
          <a:ln w="50800">
            <a:solidFill>
              <a:schemeClr val="accent2">
                <a:lumMod val="75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Footer Placeholder 1"/>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smtClean="0"/>
              <a:t>© 2015 Pearson Education, Inc. </a:t>
            </a:r>
            <a:endParaRPr lang="en-US" dirty="0"/>
          </a:p>
        </p:txBody>
      </p:sp>
    </p:spTree>
    <p:extLst>
      <p:ext uri="{BB962C8B-B14F-4D97-AF65-F5344CB8AC3E}">
        <p14:creationId xmlns:p14="http://schemas.microsoft.com/office/powerpoint/2010/main" val="255104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 line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563" y="109523"/>
            <a:ext cx="8775700" cy="1219966"/>
          </a:xfrm>
        </p:spPr>
        <p:txBody>
          <a:bodyPr/>
          <a:lstStyle>
            <a:lvl1pPr marL="0" indent="0">
              <a:defRPr/>
            </a:lvl1pPr>
          </a:lstStyle>
          <a:p>
            <a:r>
              <a:rPr lang="en-US" dirty="0" smtClean="0"/>
              <a:t>Click t</a:t>
            </a:r>
            <a:br>
              <a:rPr lang="en-US" dirty="0" smtClean="0"/>
            </a:br>
            <a:r>
              <a:rPr lang="en-US" dirty="0" smtClean="0"/>
              <a:t>o </a:t>
            </a:r>
            <a:r>
              <a:rPr lang="en-US" dirty="0" err="1" smtClean="0"/>
              <a:t>ed</a:t>
            </a:r>
            <a:r>
              <a:rPr lang="en-US" dirty="0" smtClean="0"/>
              <a:t/>
            </a:r>
            <a:br>
              <a:rPr lang="en-US" dirty="0" smtClean="0"/>
            </a:br>
            <a:r>
              <a:rPr lang="en-US" dirty="0" smtClean="0"/>
              <a:t>it Master title style</a:t>
            </a:r>
            <a:endParaRPr lang="en-US" dirty="0"/>
          </a:p>
        </p:txBody>
      </p:sp>
      <p:sp>
        <p:nvSpPr>
          <p:cNvPr id="3" name="Content Placeholder 2"/>
          <p:cNvSpPr>
            <a:spLocks noGrp="1"/>
          </p:cNvSpPr>
          <p:nvPr>
            <p:ph idx="1"/>
          </p:nvPr>
        </p:nvSpPr>
        <p:spPr>
          <a:xfrm>
            <a:off x="190643" y="1558089"/>
            <a:ext cx="8775700" cy="4820485"/>
          </a:xfrm>
        </p:spPr>
        <p:txBody>
          <a:bodyPr/>
          <a:lstStyle>
            <a:lvl1pPr marL="317500" indent="-292100">
              <a:spcBef>
                <a:spcPts val="0"/>
              </a:spcBef>
              <a:spcAft>
                <a:spcPts val="600"/>
              </a:spcAft>
              <a:buFont typeface="Wingdings" panose="05000000000000000000" pitchFamily="2" charset="2"/>
              <a:buChar char="§"/>
              <a:defRPr/>
            </a:lvl1pPr>
            <a:lvl2pPr marL="749300" indent="-292100">
              <a:spcAft>
                <a:spcPts val="600"/>
              </a:spcAft>
              <a:buFont typeface="Wingdings" panose="05000000000000000000" pitchFamily="2" charset="2"/>
              <a:buChar char="§"/>
              <a:defRPr/>
            </a:lvl2pPr>
            <a:lvl3pPr marL="1206500" indent="-292100">
              <a:spcAft>
                <a:spcPts val="600"/>
              </a:spcAft>
              <a:buFont typeface="Wingdings" panose="05000000000000000000" pitchFamily="2" charset="2"/>
              <a:buChar char="§"/>
              <a:defRPr/>
            </a:lvl3pPr>
            <a:lvl4pPr marL="1663700" indent="-304800">
              <a:spcAft>
                <a:spcPts val="600"/>
              </a:spcAft>
              <a:buFont typeface="Wingdings" panose="05000000000000000000" pitchFamily="2" charset="2"/>
              <a:buChar char="§"/>
              <a:defRPr/>
            </a:lvl4pPr>
            <a:lvl5pPr marL="2120900" indent="-292100">
              <a:spcAft>
                <a:spcPts val="600"/>
              </a:spcAft>
              <a:buFont typeface="Wingdings" panose="05000000000000000000"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Line 6"/>
          <p:cNvSpPr>
            <a:spLocks noChangeShapeType="1"/>
          </p:cNvSpPr>
          <p:nvPr/>
        </p:nvSpPr>
        <p:spPr bwMode="auto">
          <a:xfrm>
            <a:off x="182563" y="1500339"/>
            <a:ext cx="8775700" cy="0"/>
          </a:xfrm>
          <a:prstGeom prst="line">
            <a:avLst/>
          </a:prstGeom>
          <a:noFill/>
          <a:ln w="50800">
            <a:solidFill>
              <a:schemeClr val="accent2">
                <a:lumMod val="75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Footer Placeholder 1"/>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smtClean="0"/>
              <a:t>© 2015 Pearson Education, Inc. </a:t>
            </a:r>
            <a:endParaRPr lang="en-US" dirty="0"/>
          </a:p>
        </p:txBody>
      </p:sp>
    </p:spTree>
    <p:extLst>
      <p:ext uri="{BB962C8B-B14F-4D97-AF65-F5344CB8AC3E}">
        <p14:creationId xmlns:p14="http://schemas.microsoft.com/office/powerpoint/2010/main" val="2239762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1"/>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smtClean="0"/>
              <a:t>© 2015 Pearson Education, Inc. </a:t>
            </a:r>
            <a:endParaRPr lang="en-US" dirty="0"/>
          </a:p>
        </p:txBody>
      </p:sp>
      <p:sp>
        <p:nvSpPr>
          <p:cNvPr id="5" name="Line 6"/>
          <p:cNvSpPr>
            <a:spLocks noChangeShapeType="1"/>
          </p:cNvSpPr>
          <p:nvPr/>
        </p:nvSpPr>
        <p:spPr bwMode="auto">
          <a:xfrm>
            <a:off x="182563" y="1078368"/>
            <a:ext cx="8775700" cy="0"/>
          </a:xfrm>
          <a:prstGeom prst="line">
            <a:avLst/>
          </a:prstGeom>
          <a:noFill/>
          <a:ln w="50800">
            <a:solidFill>
              <a:schemeClr val="accent2">
                <a:lumMod val="75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208260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smtClean="0"/>
              <a:t>© 2015 Pearson Education, Inc. </a:t>
            </a:r>
            <a:endParaRPr lang="en-US" dirty="0"/>
          </a:p>
        </p:txBody>
      </p:sp>
    </p:spTree>
    <p:extLst>
      <p:ext uri="{BB962C8B-B14F-4D97-AF65-F5344CB8AC3E}">
        <p14:creationId xmlns:p14="http://schemas.microsoft.com/office/powerpoint/2010/main" val="2747588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rgbClr val="000000"/>
        </a:solidFill>
        <a:effectLst/>
      </p:bgPr>
    </p:bg>
    <p:spTree>
      <p:nvGrpSpPr>
        <p:cNvPr id="1" name=""/>
        <p:cNvGrpSpPr/>
        <p:nvPr/>
      </p:nvGrpSpPr>
      <p:grpSpPr>
        <a:xfrm>
          <a:off x="0" y="0"/>
          <a:ext cx="0" cy="0"/>
          <a:chOff x="0" y="0"/>
          <a:chExt cx="0" cy="0"/>
        </a:xfrm>
      </p:grpSpPr>
      <p:pic>
        <p:nvPicPr>
          <p:cNvPr id="4" name="Picture 60" descr="66593Sanders1e_cvr"/>
          <p:cNvPicPr>
            <a:picLocks noChangeAspect="1" noChangeArrowheads="1"/>
          </p:cNvPicPr>
          <p:nvPr userDrawn="1"/>
        </p:nvPicPr>
        <p:blipFill>
          <a:blip r:embed="rId2">
            <a:extLst>
              <a:ext uri="{28A0092B-C50C-407E-A947-70E740481C1C}">
                <a14:useLocalDpi xmlns:a14="http://schemas.microsoft.com/office/drawing/2010/main" val="0"/>
              </a:ext>
            </a:extLst>
          </a:blip>
          <a:srcRect l="24982" t="13354" r="28966" b="16109"/>
          <a:stretch>
            <a:fillRect/>
          </a:stretch>
        </p:blipFill>
        <p:spPr bwMode="auto">
          <a:xfrm>
            <a:off x="1225550" y="88900"/>
            <a:ext cx="3505200"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5"/>
          <p:cNvSpPr txBox="1">
            <a:spLocks noChangeArrowheads="1"/>
          </p:cNvSpPr>
          <p:nvPr userDrawn="1"/>
        </p:nvSpPr>
        <p:spPr bwMode="auto">
          <a:xfrm>
            <a:off x="5638800" y="4679950"/>
            <a:ext cx="3279775" cy="627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defRPr/>
            </a:pPr>
            <a:r>
              <a:rPr lang="en-US" sz="1800" smtClean="0">
                <a:solidFill>
                  <a:schemeClr val="bg1"/>
                </a:solidFill>
                <a:ea typeface="MS PGothic" charset="0"/>
                <a:cs typeface="MS PGothic" charset="0"/>
              </a:rPr>
              <a:t>Lectures by Kathleen Fitzpatrick</a:t>
            </a:r>
          </a:p>
          <a:p>
            <a:pPr algn="r">
              <a:defRPr/>
            </a:pPr>
            <a:r>
              <a:rPr lang="en-US" sz="1800" smtClean="0">
                <a:solidFill>
                  <a:schemeClr val="bg1"/>
                </a:solidFill>
                <a:ea typeface="MS PGothic" charset="0"/>
                <a:cs typeface="MS PGothic" charset="0"/>
              </a:rPr>
              <a:t>Simon Fraser University</a:t>
            </a:r>
          </a:p>
        </p:txBody>
      </p:sp>
      <p:sp>
        <p:nvSpPr>
          <p:cNvPr id="6" name="Rectangle 26"/>
          <p:cNvSpPr>
            <a:spLocks noChangeArrowheads="1"/>
          </p:cNvSpPr>
          <p:nvPr userDrawn="1"/>
        </p:nvSpPr>
        <p:spPr bwMode="gray">
          <a:xfrm>
            <a:off x="0" y="6388100"/>
            <a:ext cx="9145588" cy="457200"/>
          </a:xfrm>
          <a:prstGeom prst="rect">
            <a:avLst/>
          </a:prstGeom>
          <a:solidFill>
            <a:srgbClr val="C0102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defRPr/>
            </a:pPr>
            <a:endParaRPr lang="en-US">
              <a:cs typeface="Arial" charset="0"/>
            </a:endParaRPr>
          </a:p>
        </p:txBody>
      </p:sp>
      <p:pic>
        <p:nvPicPr>
          <p:cNvPr id="7" name="Picture 27" descr="Pearson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2063" y="6356350"/>
            <a:ext cx="15287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8" descr="Pearson_Strap_Bound_Whit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356350"/>
            <a:ext cx="17621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0"/>
          <p:cNvSpPr>
            <a:spLocks noChangeArrowheads="1"/>
          </p:cNvSpPr>
          <p:nvPr userDrawn="1"/>
        </p:nvSpPr>
        <p:spPr bwMode="auto">
          <a:xfrm>
            <a:off x="5638800" y="6192838"/>
            <a:ext cx="3427413" cy="18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r" eaLnBrk="0" hangingPunct="0"/>
            <a:r>
              <a:rPr lang="en-US" sz="900">
                <a:solidFill>
                  <a:schemeClr val="bg1"/>
                </a:solidFill>
                <a:ea typeface="MS PGothic" charset="0"/>
                <a:cs typeface="MS PGothic" charset="0"/>
              </a:rPr>
              <a:t>Copyright </a:t>
            </a:r>
            <a:r>
              <a:rPr lang="en-US" sz="900">
                <a:solidFill>
                  <a:schemeClr val="bg1"/>
                </a:solidFill>
              </a:rPr>
              <a:t>© 2012 Pearson Education Inc.</a:t>
            </a:r>
            <a:r>
              <a:rPr lang="en-US" sz="900">
                <a:solidFill>
                  <a:schemeClr val="bg1"/>
                </a:solidFill>
                <a:ea typeface="MS PGothic" charset="0"/>
                <a:cs typeface="MS PGothic" charset="0"/>
              </a:rPr>
              <a:t> </a:t>
            </a:r>
          </a:p>
        </p:txBody>
      </p:sp>
      <p:sp>
        <p:nvSpPr>
          <p:cNvPr id="10" name="Rectangle 64"/>
          <p:cNvSpPr>
            <a:spLocks noChangeArrowheads="1"/>
          </p:cNvSpPr>
          <p:nvPr userDrawn="1"/>
        </p:nvSpPr>
        <p:spPr bwMode="auto">
          <a:xfrm>
            <a:off x="88900" y="5953125"/>
            <a:ext cx="4659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schemeClr val="bg1"/>
                </a:solidFill>
                <a:cs typeface="Arial" charset="0"/>
              </a:rPr>
              <a:t>Mark F. Sanders          John L. Bowman</a:t>
            </a:r>
            <a:endParaRPr lang="en-US">
              <a:solidFill>
                <a:schemeClr val="bg1"/>
              </a:solidFill>
              <a:cs typeface="Arial" charset="0"/>
            </a:endParaRPr>
          </a:p>
        </p:txBody>
      </p:sp>
      <p:sp>
        <p:nvSpPr>
          <p:cNvPr id="11" name="Text Box 67"/>
          <p:cNvSpPr txBox="1">
            <a:spLocks noChangeArrowheads="1"/>
          </p:cNvSpPr>
          <p:nvPr userDrawn="1"/>
        </p:nvSpPr>
        <p:spPr bwMode="auto">
          <a:xfrm>
            <a:off x="174625" y="190500"/>
            <a:ext cx="45910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5002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defRPr/>
            </a:pPr>
            <a:r>
              <a:rPr lang="en-US" sz="3600" smtClean="0">
                <a:solidFill>
                  <a:schemeClr val="bg1"/>
                </a:solidFill>
              </a:rPr>
              <a:t>G E N E T I C</a:t>
            </a:r>
            <a:endParaRPr lang="en-US" sz="3200" smtClean="0">
              <a:solidFill>
                <a:schemeClr val="bg1"/>
              </a:solidFill>
            </a:endParaRPr>
          </a:p>
          <a:p>
            <a:pPr>
              <a:defRPr/>
            </a:pPr>
            <a:r>
              <a:rPr lang="en-US" sz="1800" smtClean="0">
                <a:solidFill>
                  <a:srgbClr val="C50022"/>
                </a:solidFill>
              </a:rPr>
              <a:t>A N  I N T E G R A T E D  A P P R O A C H</a:t>
            </a:r>
            <a:endParaRPr lang="en-US" sz="3200" smtClean="0">
              <a:solidFill>
                <a:srgbClr val="C50022"/>
              </a:solidFill>
            </a:endParaRPr>
          </a:p>
          <a:p>
            <a:pPr>
              <a:defRPr/>
            </a:pPr>
            <a:r>
              <a:rPr lang="en-US" sz="3600" smtClean="0">
                <a:solidFill>
                  <a:schemeClr val="bg1"/>
                </a:solidFill>
              </a:rPr>
              <a:t>A N A LY S I S</a:t>
            </a:r>
            <a:endParaRPr lang="en-US" smtClean="0">
              <a:solidFill>
                <a:schemeClr val="bg1"/>
              </a:solidFill>
            </a:endParaRPr>
          </a:p>
        </p:txBody>
      </p:sp>
      <p:sp>
        <p:nvSpPr>
          <p:cNvPr id="508944" name="Rectangle 16"/>
          <p:cNvSpPr>
            <a:spLocks noGrp="1" noChangeArrowheads="1"/>
          </p:cNvSpPr>
          <p:nvPr>
            <p:ph type="subTitle" idx="1"/>
          </p:nvPr>
        </p:nvSpPr>
        <p:spPr>
          <a:xfrm>
            <a:off x="3400425" y="190500"/>
            <a:ext cx="5667375" cy="1096963"/>
          </a:xfrm>
        </p:spPr>
        <p:txBody>
          <a:bodyPr rIns="0" anchor="ctr"/>
          <a:lstStyle>
            <a:lvl1pPr>
              <a:buFont typeface="Wingdings" charset="2"/>
              <a:buNone/>
              <a:defRPr sz="5100">
                <a:solidFill>
                  <a:srgbClr val="0060AF"/>
                </a:solidFill>
                <a:latin typeface="Times New Roman" charset="0"/>
              </a:defRPr>
            </a:lvl1pPr>
          </a:lstStyle>
          <a:p>
            <a:r>
              <a:rPr lang="en-US"/>
              <a:t>Click to edit Master subtitle style</a:t>
            </a:r>
          </a:p>
        </p:txBody>
      </p:sp>
      <p:sp>
        <p:nvSpPr>
          <p:cNvPr id="508945" name="Rectangle 17"/>
          <p:cNvSpPr>
            <a:spLocks noGrp="1" noChangeArrowheads="1"/>
          </p:cNvSpPr>
          <p:nvPr>
            <p:ph type="ctrTitle" sz="quarter"/>
          </p:nvPr>
        </p:nvSpPr>
        <p:spPr>
          <a:xfrm>
            <a:off x="182563" y="190500"/>
            <a:ext cx="3089275" cy="1096963"/>
          </a:xfrm>
        </p:spPr>
        <p:txBody>
          <a:bodyPr anchor="ctr"/>
          <a:lstStyle>
            <a:lvl1pPr marL="0" indent="0">
              <a:defRPr sz="5000">
                <a:solidFill>
                  <a:schemeClr val="bg1"/>
                </a:solidFill>
                <a:latin typeface="Arial" charset="0"/>
              </a:defRPr>
            </a:lvl1pPr>
          </a:lstStyle>
          <a:p>
            <a:r>
              <a:rPr lang="en-US"/>
              <a:t>Click to edit Master title style</a:t>
            </a:r>
          </a:p>
        </p:txBody>
      </p:sp>
      <p:sp>
        <p:nvSpPr>
          <p:cNvPr id="12" name="Rectangle 15"/>
          <p:cNvSpPr>
            <a:spLocks noGrp="1" noChangeArrowheads="1"/>
          </p:cNvSpPr>
          <p:nvPr>
            <p:ph type="dt" sz="half" idx="10"/>
          </p:nvPr>
        </p:nvSpPr>
        <p:spPr bwMode="auto">
          <a:xfrm>
            <a:off x="6858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smtClean="0">
                <a:ea typeface="MS PGothic" charset="0"/>
                <a:cs typeface="MS PGothic" charset="0"/>
              </a:defRPr>
            </a:lvl1pPr>
          </a:lstStyle>
          <a:p>
            <a:pPr>
              <a:defRPr/>
            </a:pPr>
            <a:endParaRPr lang="en-US"/>
          </a:p>
        </p:txBody>
      </p:sp>
      <p:sp>
        <p:nvSpPr>
          <p:cNvPr id="13" name="Rectangle 16"/>
          <p:cNvSpPr>
            <a:spLocks noGrp="1" noChangeArrowheads="1"/>
          </p:cNvSpPr>
          <p:nvPr>
            <p:ph type="ftr" sz="quarter" idx="11"/>
          </p:nvPr>
        </p:nvSpPr>
        <p:spPr bwMode="auto">
          <a:xfrm>
            <a:off x="31242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ea typeface="ＭＳ Ｐゴシック" pitchFamily="84" charset="-128"/>
                <a:cs typeface="Arial" charset="0"/>
              </a:defRPr>
            </a:lvl1pPr>
          </a:lstStyle>
          <a:p>
            <a:pPr>
              <a:defRPr/>
            </a:pPr>
            <a:r>
              <a:rPr lang="en-US" smtClean="0"/>
              <a:t>© 2015 Pearson Education, Inc. </a:t>
            </a:r>
            <a:endParaRPr lang="en-US"/>
          </a:p>
        </p:txBody>
      </p:sp>
    </p:spTree>
    <p:extLst>
      <p:ext uri="{BB962C8B-B14F-4D97-AF65-F5344CB8AC3E}">
        <p14:creationId xmlns:p14="http://schemas.microsoft.com/office/powerpoint/2010/main" val="3101377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US" dirty="0" smtClean="0">
                <a:solidFill>
                  <a:prstClr val="black"/>
                </a:solidFill>
                <a:latin typeface="Arial"/>
              </a:rPr>
              <a:t>© 2015 Pearson Education, Inc.</a:t>
            </a:r>
            <a:endParaRPr lang="en-US" dirty="0">
              <a:solidFill>
                <a:prstClr val="black"/>
              </a:solidFill>
              <a:latin typeface="Arial"/>
            </a:endParaRPr>
          </a:p>
        </p:txBody>
      </p:sp>
    </p:spTree>
    <p:extLst>
      <p:ext uri="{BB962C8B-B14F-4D97-AF65-F5344CB8AC3E}">
        <p14:creationId xmlns:p14="http://schemas.microsoft.com/office/powerpoint/2010/main" val="2456383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US" dirty="0" smtClean="0">
                <a:solidFill>
                  <a:prstClr val="black"/>
                </a:solidFill>
                <a:latin typeface="Arial"/>
              </a:rPr>
              <a:t>© 2015 Pearson Education, Inc.</a:t>
            </a:r>
            <a:endParaRPr lang="en-US" dirty="0">
              <a:solidFill>
                <a:prstClr val="black"/>
              </a:solidFill>
              <a:latin typeface="Arial"/>
            </a:endParaRPr>
          </a:p>
        </p:txBody>
      </p:sp>
    </p:spTree>
    <p:extLst>
      <p:ext uri="{BB962C8B-B14F-4D97-AF65-F5344CB8AC3E}">
        <p14:creationId xmlns:p14="http://schemas.microsoft.com/office/powerpoint/2010/main" val="2456383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US" dirty="0" smtClean="0">
                <a:solidFill>
                  <a:prstClr val="black"/>
                </a:solidFill>
                <a:latin typeface="Arial"/>
              </a:rPr>
              <a:t>© 2015 Pearson Education, Inc.</a:t>
            </a:r>
            <a:endParaRPr lang="en-US" dirty="0">
              <a:solidFill>
                <a:prstClr val="black"/>
              </a:solidFill>
              <a:latin typeface="Arial"/>
            </a:endParaRPr>
          </a:p>
        </p:txBody>
      </p:sp>
    </p:spTree>
    <p:extLst>
      <p:ext uri="{BB962C8B-B14F-4D97-AF65-F5344CB8AC3E}">
        <p14:creationId xmlns:p14="http://schemas.microsoft.com/office/powerpoint/2010/main" val="2456383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182563" y="109523"/>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1027" name="Rectangle 8"/>
          <p:cNvSpPr>
            <a:spLocks noGrp="1" noChangeArrowheads="1"/>
          </p:cNvSpPr>
          <p:nvPr>
            <p:ph type="body" idx="1"/>
          </p:nvPr>
        </p:nvSpPr>
        <p:spPr bwMode="auto">
          <a:xfrm>
            <a:off x="190643" y="1117600"/>
            <a:ext cx="8775700"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3716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Tree>
    <p:extLst>
      <p:ext uri="{BB962C8B-B14F-4D97-AF65-F5344CB8AC3E}">
        <p14:creationId xmlns:p14="http://schemas.microsoft.com/office/powerpoint/2010/main" val="417961030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68" r:id="rId3"/>
    <p:sldLayoutId id="2147483713" r:id="rId4"/>
    <p:sldLayoutId id="2147483714" r:id="rId5"/>
    <p:sldLayoutId id="2147483715" r:id="rId6"/>
  </p:sldLayoutIdLst>
  <p:timing>
    <p:tnLst>
      <p:par>
        <p:cTn xmlns:p14="http://schemas.microsoft.com/office/powerpoint/2010/main" id="1" dur="indefinite" restart="never" nodeType="tmRoot"/>
      </p:par>
    </p:tnLst>
  </p:timing>
  <p:hf sldNum="0" hdr="0" dt="0"/>
  <p:txStyles>
    <p:titleStyle>
      <a:lvl1pPr marL="450850" indent="-450850" algn="l" rtl="0" eaLnBrk="1" fontAlgn="base" hangingPunct="1">
        <a:lnSpc>
          <a:spcPct val="90000"/>
        </a:lnSpc>
        <a:spcBef>
          <a:spcPct val="0"/>
        </a:spcBef>
        <a:spcAft>
          <a:spcPct val="0"/>
        </a:spcAft>
        <a:defRPr sz="3200" b="1">
          <a:solidFill>
            <a:schemeClr val="accent2">
              <a:lumMod val="75000"/>
            </a:schemeClr>
          </a:solidFill>
          <a:latin typeface="Arial" charset="0"/>
          <a:ea typeface="+mj-ea"/>
          <a:cs typeface="+mj-cs"/>
        </a:defRPr>
      </a:lvl1pPr>
      <a:lvl2pPr marL="450850" indent="-450850" algn="l" rtl="0" eaLnBrk="1" fontAlgn="base" hangingPunct="1">
        <a:lnSpc>
          <a:spcPct val="90000"/>
        </a:lnSpc>
        <a:spcBef>
          <a:spcPct val="0"/>
        </a:spcBef>
        <a:spcAft>
          <a:spcPct val="0"/>
        </a:spcAft>
        <a:defRPr sz="3200">
          <a:solidFill>
            <a:srgbClr val="B42D2D"/>
          </a:solidFill>
          <a:latin typeface="Arial" charset="0"/>
          <a:ea typeface="Arial" charset="0"/>
          <a:cs typeface="Arial" charset="0"/>
        </a:defRPr>
      </a:lvl2pPr>
      <a:lvl3pPr marL="450850" indent="-450850" algn="l" rtl="0" eaLnBrk="1" fontAlgn="base" hangingPunct="1">
        <a:lnSpc>
          <a:spcPct val="90000"/>
        </a:lnSpc>
        <a:spcBef>
          <a:spcPct val="0"/>
        </a:spcBef>
        <a:spcAft>
          <a:spcPct val="0"/>
        </a:spcAft>
        <a:defRPr sz="3200">
          <a:solidFill>
            <a:srgbClr val="B42D2D"/>
          </a:solidFill>
          <a:latin typeface="Arial" charset="0"/>
          <a:ea typeface="Arial" charset="0"/>
          <a:cs typeface="Arial" charset="0"/>
        </a:defRPr>
      </a:lvl3pPr>
      <a:lvl4pPr marL="450850" indent="-450850" algn="l" rtl="0" eaLnBrk="1" fontAlgn="base" hangingPunct="1">
        <a:lnSpc>
          <a:spcPct val="90000"/>
        </a:lnSpc>
        <a:spcBef>
          <a:spcPct val="0"/>
        </a:spcBef>
        <a:spcAft>
          <a:spcPct val="0"/>
        </a:spcAft>
        <a:defRPr sz="3200">
          <a:solidFill>
            <a:srgbClr val="B42D2D"/>
          </a:solidFill>
          <a:latin typeface="Arial" charset="0"/>
          <a:ea typeface="Arial" charset="0"/>
          <a:cs typeface="Arial" charset="0"/>
        </a:defRPr>
      </a:lvl4pPr>
      <a:lvl5pPr marL="450850" indent="-450850" algn="l" rtl="0" eaLnBrk="1" fontAlgn="base" hangingPunct="1">
        <a:lnSpc>
          <a:spcPct val="90000"/>
        </a:lnSpc>
        <a:spcBef>
          <a:spcPct val="0"/>
        </a:spcBef>
        <a:spcAft>
          <a:spcPct val="0"/>
        </a:spcAft>
        <a:defRPr sz="3200">
          <a:solidFill>
            <a:srgbClr val="B42D2D"/>
          </a:solidFill>
          <a:latin typeface="Arial" charset="0"/>
          <a:ea typeface="Arial"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17500" indent="-292100" algn="l" rtl="0" eaLnBrk="1" fontAlgn="base" hangingPunct="1">
        <a:spcBef>
          <a:spcPct val="20000"/>
        </a:spcBef>
        <a:spcAft>
          <a:spcPct val="20000"/>
        </a:spcAft>
        <a:buClr>
          <a:schemeClr val="tx2"/>
        </a:buClr>
        <a:buFont typeface="Times" panose="02020603050405020304" pitchFamily="18" charset="0"/>
        <a:buChar char="•"/>
        <a:defRPr sz="2800">
          <a:solidFill>
            <a:schemeClr val="tx1"/>
          </a:solidFill>
          <a:latin typeface="Arial" charset="0"/>
          <a:ea typeface="+mn-ea"/>
          <a:cs typeface="+mn-cs"/>
        </a:defRPr>
      </a:lvl1pPr>
      <a:lvl2pPr marL="749300" indent="-292100" algn="l" rtl="0" eaLnBrk="1" fontAlgn="base" hangingPunct="1">
        <a:spcBef>
          <a:spcPct val="20000"/>
        </a:spcBef>
        <a:spcAft>
          <a:spcPct val="20000"/>
        </a:spcAft>
        <a:buClr>
          <a:schemeClr val="tx2"/>
        </a:buClr>
        <a:buFont typeface="Times" panose="02020603050405020304" pitchFamily="18" charset="0"/>
        <a:buChar char="•"/>
        <a:defRPr sz="2400">
          <a:solidFill>
            <a:schemeClr val="tx1"/>
          </a:solidFill>
          <a:latin typeface="Arial" charset="0"/>
          <a:ea typeface="+mn-ea"/>
          <a:cs typeface="+mn-cs"/>
        </a:defRPr>
      </a:lvl2pPr>
      <a:lvl3pPr marL="1206500" indent="-292100" algn="l" rtl="0" eaLnBrk="1" fontAlgn="base" hangingPunct="1">
        <a:spcBef>
          <a:spcPct val="20000"/>
        </a:spcBef>
        <a:spcAft>
          <a:spcPct val="20000"/>
        </a:spcAft>
        <a:buClr>
          <a:schemeClr val="tx2"/>
        </a:buClr>
        <a:buFont typeface="Times" panose="02020603050405020304" pitchFamily="18" charset="0"/>
        <a:buChar char="•"/>
        <a:defRPr sz="2000">
          <a:solidFill>
            <a:schemeClr val="tx1"/>
          </a:solidFill>
          <a:latin typeface="Arial" charset="0"/>
          <a:ea typeface="+mn-ea"/>
          <a:cs typeface="+mn-cs"/>
        </a:defRPr>
      </a:lvl3pPr>
      <a:lvl4pPr marL="1663700" indent="-304800" algn="l" rtl="0" eaLnBrk="1" fontAlgn="base" hangingPunct="1">
        <a:spcBef>
          <a:spcPct val="20000"/>
        </a:spcBef>
        <a:spcAft>
          <a:spcPct val="20000"/>
        </a:spcAft>
        <a:buClr>
          <a:schemeClr val="tx2"/>
        </a:buClr>
        <a:buFont typeface="Times" panose="02020603050405020304" pitchFamily="18" charset="0"/>
        <a:buChar char="•"/>
        <a:defRPr sz="2000">
          <a:solidFill>
            <a:schemeClr val="tx1"/>
          </a:solidFill>
          <a:latin typeface="Arial" charset="0"/>
          <a:ea typeface="+mn-ea"/>
          <a:cs typeface="+mn-cs"/>
        </a:defRPr>
      </a:lvl4pPr>
      <a:lvl5pPr marL="2120900" indent="-292100" algn="l" rtl="0" eaLnBrk="1" fontAlgn="base" hangingPunct="1">
        <a:spcBef>
          <a:spcPct val="20000"/>
        </a:spcBef>
        <a:spcAft>
          <a:spcPct val="20000"/>
        </a:spcAft>
        <a:buClr>
          <a:schemeClr val="tx2"/>
        </a:buClr>
        <a:buFont typeface="Times" panose="02020603050405020304" pitchFamily="18" charset="0"/>
        <a:buChar char="•"/>
        <a:defRPr sz="20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934" y="16934"/>
            <a:ext cx="9084733" cy="380999"/>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6934" y="6578601"/>
            <a:ext cx="3086100" cy="252944"/>
          </a:xfrm>
          <a:prstGeom prst="rect">
            <a:avLst/>
          </a:prstGeom>
        </p:spPr>
        <p:txBody>
          <a:bodyPr vert="horz" lIns="91440" tIns="45720" rIns="91440" bIns="45720" rtlCol="0" anchor="t" anchorCtr="0"/>
          <a:lstStyle>
            <a:lvl1pPr algn="l">
              <a:defRPr sz="900">
                <a:solidFill>
                  <a:schemeClr val="tx1"/>
                </a:solidFill>
              </a:defRPr>
            </a:lvl1pPr>
          </a:lstStyle>
          <a:p>
            <a:pPr fontAlgn="auto">
              <a:spcBef>
                <a:spcPts val="0"/>
              </a:spcBef>
              <a:spcAft>
                <a:spcPts val="0"/>
              </a:spcAft>
            </a:pPr>
            <a:r>
              <a:rPr lang="en-US" dirty="0" smtClean="0">
                <a:solidFill>
                  <a:prstClr val="black"/>
                </a:solidFill>
                <a:latin typeface="Arial"/>
                <a:ea typeface="+mn-ea"/>
                <a:cs typeface="+mn-cs"/>
              </a:rPr>
              <a:t>© 2015 Pearson Education, Inc.</a:t>
            </a:r>
          </a:p>
        </p:txBody>
      </p:sp>
    </p:spTree>
    <p:extLst>
      <p:ext uri="{BB962C8B-B14F-4D97-AF65-F5344CB8AC3E}">
        <p14:creationId xmlns:p14="http://schemas.microsoft.com/office/powerpoint/2010/main" val="2331812873"/>
      </p:ext>
    </p:extLst>
  </p:cSld>
  <p:clrMap bg1="lt1" tx1="dk1" bg2="lt2" tx2="dk2" accent1="accent1" accent2="accent2" accent3="accent3" accent4="accent4" accent5="accent5" accent6="accent6" hlink="hlink" folHlink="folHlink"/>
  <p:sldLayoutIdLst>
    <p:sldLayoutId id="2147483719" r:id="rId1"/>
  </p:sldLayoutIdLst>
  <p:hf sldNum="0" hdr="0" dt="0"/>
  <p:txStyles>
    <p:titleStyle>
      <a:lvl1pPr algn="l" defTabSz="914400" rtl="0" eaLnBrk="1" latinLnBrk="0" hangingPunct="1">
        <a:lnSpc>
          <a:spcPct val="90000"/>
        </a:lnSpc>
        <a:spcBef>
          <a:spcPct val="0"/>
        </a:spcBef>
        <a:buNone/>
        <a:defRPr sz="9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934" y="16934"/>
            <a:ext cx="9084733" cy="380999"/>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6934" y="6578601"/>
            <a:ext cx="3086100" cy="252944"/>
          </a:xfrm>
          <a:prstGeom prst="rect">
            <a:avLst/>
          </a:prstGeom>
        </p:spPr>
        <p:txBody>
          <a:bodyPr vert="horz" lIns="91440" tIns="45720" rIns="91440" bIns="45720" rtlCol="0" anchor="t" anchorCtr="0"/>
          <a:lstStyle>
            <a:lvl1pPr algn="l">
              <a:defRPr sz="900">
                <a:solidFill>
                  <a:schemeClr val="tx1"/>
                </a:solidFill>
              </a:defRPr>
            </a:lvl1pPr>
          </a:lstStyle>
          <a:p>
            <a:pPr fontAlgn="auto">
              <a:spcBef>
                <a:spcPts val="0"/>
              </a:spcBef>
              <a:spcAft>
                <a:spcPts val="0"/>
              </a:spcAft>
            </a:pPr>
            <a:r>
              <a:rPr lang="en-US" dirty="0" smtClean="0">
                <a:solidFill>
                  <a:prstClr val="black"/>
                </a:solidFill>
                <a:latin typeface="Arial"/>
                <a:ea typeface="+mn-ea"/>
                <a:cs typeface="+mn-cs"/>
              </a:rPr>
              <a:t>© 2015 Pearson Education, Inc.</a:t>
            </a:r>
          </a:p>
        </p:txBody>
      </p:sp>
    </p:spTree>
    <p:extLst>
      <p:ext uri="{BB962C8B-B14F-4D97-AF65-F5344CB8AC3E}">
        <p14:creationId xmlns:p14="http://schemas.microsoft.com/office/powerpoint/2010/main" val="2331812873"/>
      </p:ext>
    </p:extLst>
  </p:cSld>
  <p:clrMap bg1="lt1" tx1="dk1" bg2="lt2" tx2="dk2" accent1="accent1" accent2="accent2" accent3="accent3" accent4="accent4" accent5="accent5" accent6="accent6" hlink="hlink" folHlink="folHlink"/>
  <p:sldLayoutIdLst>
    <p:sldLayoutId id="2147483723" r:id="rId1"/>
  </p:sldLayoutIdLst>
  <p:hf sldNum="0" hdr="0" dt="0"/>
  <p:txStyles>
    <p:titleStyle>
      <a:lvl1pPr algn="l" defTabSz="914400" rtl="0" eaLnBrk="1" latinLnBrk="0" hangingPunct="1">
        <a:lnSpc>
          <a:spcPct val="90000"/>
        </a:lnSpc>
        <a:spcBef>
          <a:spcPct val="0"/>
        </a:spcBef>
        <a:buNone/>
        <a:defRPr sz="9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934" y="16934"/>
            <a:ext cx="9084733" cy="380999"/>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6934" y="6578601"/>
            <a:ext cx="3086100" cy="252944"/>
          </a:xfrm>
          <a:prstGeom prst="rect">
            <a:avLst/>
          </a:prstGeom>
        </p:spPr>
        <p:txBody>
          <a:bodyPr vert="horz" lIns="91440" tIns="45720" rIns="91440" bIns="45720" rtlCol="0" anchor="t" anchorCtr="0"/>
          <a:lstStyle>
            <a:lvl1pPr algn="l">
              <a:defRPr sz="900">
                <a:solidFill>
                  <a:schemeClr val="tx1"/>
                </a:solidFill>
              </a:defRPr>
            </a:lvl1pPr>
          </a:lstStyle>
          <a:p>
            <a:pPr fontAlgn="auto">
              <a:spcBef>
                <a:spcPts val="0"/>
              </a:spcBef>
              <a:spcAft>
                <a:spcPts val="0"/>
              </a:spcAft>
            </a:pPr>
            <a:r>
              <a:rPr lang="en-US" dirty="0" smtClean="0">
                <a:solidFill>
                  <a:prstClr val="black"/>
                </a:solidFill>
                <a:latin typeface="Arial"/>
                <a:ea typeface="+mn-ea"/>
                <a:cs typeface="+mn-cs"/>
              </a:rPr>
              <a:t>© 2015 Pearson Education, Inc.</a:t>
            </a:r>
          </a:p>
        </p:txBody>
      </p:sp>
    </p:spTree>
    <p:extLst>
      <p:ext uri="{BB962C8B-B14F-4D97-AF65-F5344CB8AC3E}">
        <p14:creationId xmlns:p14="http://schemas.microsoft.com/office/powerpoint/2010/main" val="2331812873"/>
      </p:ext>
    </p:extLst>
  </p:cSld>
  <p:clrMap bg1="lt1" tx1="dk1" bg2="lt2" tx2="dk2" accent1="accent1" accent2="accent2" accent3="accent3" accent4="accent4" accent5="accent5" accent6="accent6" hlink="hlink" folHlink="folHlink"/>
  <p:sldLayoutIdLst>
    <p:sldLayoutId id="2147483729" r:id="rId1"/>
  </p:sldLayoutIdLst>
  <p:hf sldNum="0" hdr="0" dt="0"/>
  <p:txStyles>
    <p:titleStyle>
      <a:lvl1pPr algn="l" defTabSz="914400" rtl="0" eaLnBrk="1" latinLnBrk="0" hangingPunct="1">
        <a:lnSpc>
          <a:spcPct val="90000"/>
        </a:lnSpc>
        <a:spcBef>
          <a:spcPct val="0"/>
        </a:spcBef>
        <a:buNone/>
        <a:defRPr sz="9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934" y="16934"/>
            <a:ext cx="9084733" cy="380999"/>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6934" y="6578601"/>
            <a:ext cx="3086100" cy="252944"/>
          </a:xfrm>
          <a:prstGeom prst="rect">
            <a:avLst/>
          </a:prstGeom>
        </p:spPr>
        <p:txBody>
          <a:bodyPr vert="horz" lIns="91440" tIns="45720" rIns="91440" bIns="45720" rtlCol="0" anchor="t" anchorCtr="0"/>
          <a:lstStyle>
            <a:lvl1pPr algn="l">
              <a:defRPr sz="900">
                <a:solidFill>
                  <a:schemeClr val="tx1"/>
                </a:solidFill>
              </a:defRPr>
            </a:lvl1pPr>
          </a:lstStyle>
          <a:p>
            <a:pPr fontAlgn="auto">
              <a:spcBef>
                <a:spcPts val="0"/>
              </a:spcBef>
              <a:spcAft>
                <a:spcPts val="0"/>
              </a:spcAft>
            </a:pPr>
            <a:r>
              <a:rPr lang="en-US" dirty="0" smtClean="0">
                <a:solidFill>
                  <a:prstClr val="black"/>
                </a:solidFill>
                <a:latin typeface="Arial"/>
                <a:ea typeface="+mn-ea"/>
                <a:cs typeface="+mn-cs"/>
              </a:rPr>
              <a:t>© 2015 Pearson Education, Inc.</a:t>
            </a:r>
          </a:p>
        </p:txBody>
      </p:sp>
    </p:spTree>
    <p:extLst>
      <p:ext uri="{BB962C8B-B14F-4D97-AF65-F5344CB8AC3E}">
        <p14:creationId xmlns:p14="http://schemas.microsoft.com/office/powerpoint/2010/main" val="2331812873"/>
      </p:ext>
    </p:extLst>
  </p:cSld>
  <p:clrMap bg1="lt1" tx1="dk1" bg2="lt2" tx2="dk2" accent1="accent1" accent2="accent2" accent3="accent3" accent4="accent4" accent5="accent5" accent6="accent6" hlink="hlink" folHlink="folHlink"/>
  <p:sldLayoutIdLst>
    <p:sldLayoutId id="2147483737" r:id="rId1"/>
  </p:sldLayoutIdLst>
  <p:hf sldNum="0" hdr="0" dt="0"/>
  <p:txStyles>
    <p:titleStyle>
      <a:lvl1pPr algn="l" defTabSz="914400" rtl="0" eaLnBrk="1" latinLnBrk="0" hangingPunct="1">
        <a:lnSpc>
          <a:spcPct val="90000"/>
        </a:lnSpc>
        <a:spcBef>
          <a:spcPct val="0"/>
        </a:spcBef>
        <a:buNone/>
        <a:defRPr sz="9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934" y="16934"/>
            <a:ext cx="9084733" cy="380999"/>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6934" y="6578601"/>
            <a:ext cx="3086100" cy="252944"/>
          </a:xfrm>
          <a:prstGeom prst="rect">
            <a:avLst/>
          </a:prstGeom>
        </p:spPr>
        <p:txBody>
          <a:bodyPr vert="horz" lIns="91440" tIns="45720" rIns="91440" bIns="45720" rtlCol="0" anchor="t" anchorCtr="0"/>
          <a:lstStyle>
            <a:lvl1pPr algn="l">
              <a:defRPr sz="900">
                <a:solidFill>
                  <a:schemeClr val="tx1"/>
                </a:solidFill>
              </a:defRPr>
            </a:lvl1pPr>
          </a:lstStyle>
          <a:p>
            <a:pPr fontAlgn="auto">
              <a:spcBef>
                <a:spcPts val="0"/>
              </a:spcBef>
              <a:spcAft>
                <a:spcPts val="0"/>
              </a:spcAft>
            </a:pPr>
            <a:r>
              <a:rPr lang="en-US" dirty="0" smtClean="0">
                <a:solidFill>
                  <a:prstClr val="black"/>
                </a:solidFill>
                <a:latin typeface="Arial"/>
                <a:ea typeface="+mn-ea"/>
                <a:cs typeface="+mn-cs"/>
              </a:rPr>
              <a:t>© 2015 Pearson Education, Inc.</a:t>
            </a:r>
          </a:p>
        </p:txBody>
      </p:sp>
    </p:spTree>
    <p:extLst>
      <p:ext uri="{BB962C8B-B14F-4D97-AF65-F5344CB8AC3E}">
        <p14:creationId xmlns:p14="http://schemas.microsoft.com/office/powerpoint/2010/main" val="2331812873"/>
      </p:ext>
    </p:extLst>
  </p:cSld>
  <p:clrMap bg1="lt1" tx1="dk1" bg2="lt2" tx2="dk2" accent1="accent1" accent2="accent2" accent3="accent3" accent4="accent4" accent5="accent5" accent6="accent6" hlink="hlink" folHlink="folHlink"/>
  <p:sldLayoutIdLst>
    <p:sldLayoutId id="2147483741" r:id="rId1"/>
  </p:sldLayoutIdLst>
  <p:hf sldNum="0" hdr="0" dt="0"/>
  <p:txStyles>
    <p:titleStyle>
      <a:lvl1pPr algn="l" defTabSz="914400" rtl="0" eaLnBrk="1" latinLnBrk="0" hangingPunct="1">
        <a:lnSpc>
          <a:spcPct val="90000"/>
        </a:lnSpc>
        <a:spcBef>
          <a:spcPct val="0"/>
        </a:spcBef>
        <a:buNone/>
        <a:defRPr sz="9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934" y="16934"/>
            <a:ext cx="9084733" cy="380999"/>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6934" y="6578601"/>
            <a:ext cx="3086100" cy="252944"/>
          </a:xfrm>
          <a:prstGeom prst="rect">
            <a:avLst/>
          </a:prstGeom>
        </p:spPr>
        <p:txBody>
          <a:bodyPr vert="horz" lIns="91440" tIns="45720" rIns="91440" bIns="45720" rtlCol="0" anchor="t" anchorCtr="0"/>
          <a:lstStyle>
            <a:lvl1pPr algn="l">
              <a:defRPr sz="900">
                <a:solidFill>
                  <a:schemeClr val="tx1"/>
                </a:solidFill>
              </a:defRPr>
            </a:lvl1pPr>
          </a:lstStyle>
          <a:p>
            <a:pPr fontAlgn="auto">
              <a:spcBef>
                <a:spcPts val="0"/>
              </a:spcBef>
              <a:spcAft>
                <a:spcPts val="0"/>
              </a:spcAft>
            </a:pPr>
            <a:r>
              <a:rPr lang="en-US" dirty="0" smtClean="0">
                <a:solidFill>
                  <a:prstClr val="black"/>
                </a:solidFill>
                <a:latin typeface="Arial"/>
                <a:ea typeface="+mn-ea"/>
                <a:cs typeface="+mn-cs"/>
              </a:rPr>
              <a:t>© 2015 Pearson Education, Inc.</a:t>
            </a:r>
          </a:p>
        </p:txBody>
      </p:sp>
    </p:spTree>
    <p:extLst>
      <p:ext uri="{BB962C8B-B14F-4D97-AF65-F5344CB8AC3E}">
        <p14:creationId xmlns:p14="http://schemas.microsoft.com/office/powerpoint/2010/main" val="2331812873"/>
      </p:ext>
    </p:extLst>
  </p:cSld>
  <p:clrMap bg1="lt1" tx1="dk1" bg2="lt2" tx2="dk2" accent1="accent1" accent2="accent2" accent3="accent3" accent4="accent4" accent5="accent5" accent6="accent6" hlink="hlink" folHlink="folHlink"/>
  <p:sldLayoutIdLst>
    <p:sldLayoutId id="2147483755" r:id="rId1"/>
  </p:sldLayoutIdLst>
  <p:hf sldNum="0" hdr="0" dt="0"/>
  <p:txStyles>
    <p:titleStyle>
      <a:lvl1pPr algn="l" defTabSz="914400" rtl="0" eaLnBrk="1" latinLnBrk="0" hangingPunct="1">
        <a:lnSpc>
          <a:spcPct val="90000"/>
        </a:lnSpc>
        <a:spcBef>
          <a:spcPct val="0"/>
        </a:spcBef>
        <a:buNone/>
        <a:defRPr sz="9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934" y="16934"/>
            <a:ext cx="9084733" cy="380999"/>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6934" y="6578601"/>
            <a:ext cx="3086100" cy="252944"/>
          </a:xfrm>
          <a:prstGeom prst="rect">
            <a:avLst/>
          </a:prstGeom>
        </p:spPr>
        <p:txBody>
          <a:bodyPr vert="horz" lIns="91440" tIns="45720" rIns="91440" bIns="45720" rtlCol="0" anchor="t" anchorCtr="0"/>
          <a:lstStyle>
            <a:lvl1pPr algn="l">
              <a:defRPr sz="900">
                <a:solidFill>
                  <a:schemeClr val="tx1"/>
                </a:solidFill>
              </a:defRPr>
            </a:lvl1pPr>
          </a:lstStyle>
          <a:p>
            <a:pPr fontAlgn="auto">
              <a:spcBef>
                <a:spcPts val="0"/>
              </a:spcBef>
              <a:spcAft>
                <a:spcPts val="0"/>
              </a:spcAft>
            </a:pPr>
            <a:r>
              <a:rPr lang="en-US" dirty="0" smtClean="0">
                <a:solidFill>
                  <a:prstClr val="black"/>
                </a:solidFill>
                <a:latin typeface="Arial"/>
                <a:ea typeface="+mn-ea"/>
                <a:cs typeface="+mn-cs"/>
              </a:rPr>
              <a:t>© 2015 Pearson Education, Inc.</a:t>
            </a:r>
          </a:p>
        </p:txBody>
      </p:sp>
    </p:spTree>
    <p:extLst>
      <p:ext uri="{BB962C8B-B14F-4D97-AF65-F5344CB8AC3E}">
        <p14:creationId xmlns:p14="http://schemas.microsoft.com/office/powerpoint/2010/main" val="2331812873"/>
      </p:ext>
    </p:extLst>
  </p:cSld>
  <p:clrMap bg1="lt1" tx1="dk1" bg2="lt2" tx2="dk2" accent1="accent1" accent2="accent2" accent3="accent3" accent4="accent4" accent5="accent5" accent6="accent6" hlink="hlink" folHlink="folHlink"/>
  <p:sldLayoutIdLst>
    <p:sldLayoutId id="2147483759" r:id="rId1"/>
  </p:sldLayoutIdLst>
  <p:hf sldNum="0" hdr="0" dt="0"/>
  <p:txStyles>
    <p:titleStyle>
      <a:lvl1pPr algn="l" defTabSz="914400" rtl="0" eaLnBrk="1" latinLnBrk="0" hangingPunct="1">
        <a:lnSpc>
          <a:spcPct val="90000"/>
        </a:lnSpc>
        <a:spcBef>
          <a:spcPct val="0"/>
        </a:spcBef>
        <a:buNone/>
        <a:defRPr sz="9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hyperlink" Target="http://www.mediaresource.org/instruct.htm" TargetMode="External"/><Relationship Id="rId1" Type="http://schemas.openxmlformats.org/officeDocument/2006/relationships/tags" Target="../tags/tag2.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2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2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2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3.gif"/><Relationship Id="rId4" Type="http://schemas.openxmlformats.org/officeDocument/2006/relationships/image" Target="../media/image24.jp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2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3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gif"/><Relationship Id="rId5" Type="http://schemas.openxmlformats.org/officeDocument/2006/relationships/image" Target="../media/image37.jp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 Id="rId3"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a:solidFill>
                  <a:schemeClr val="bg1"/>
                </a:solidFill>
                <a:latin typeface="Tahoma" charset="0"/>
              </a:rPr>
              <a:t>0</a:t>
            </a:r>
          </a:p>
        </p:txBody>
      </p:sp>
      <p:sp>
        <p:nvSpPr>
          <p:cNvPr id="4" name="Subtitle 1"/>
          <p:cNvSpPr>
            <a:spLocks noGrp="1"/>
          </p:cNvSpPr>
          <p:nvPr>
            <p:ph type="subTitle" idx="1"/>
          </p:nvPr>
        </p:nvSpPr>
        <p:spPr>
          <a:xfrm>
            <a:off x="5363408" y="867317"/>
            <a:ext cx="3704392" cy="1854868"/>
          </a:xfrm>
        </p:spPr>
        <p:txBody>
          <a:bodyPr/>
          <a:lstStyle/>
          <a:p>
            <a:r>
              <a:rPr lang="en-US" dirty="0" smtClean="0"/>
              <a:t>22</a:t>
            </a:r>
            <a:endParaRPr lang="en-US" dirty="0"/>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p:txBody>
          <a:bodyPr/>
          <a:lstStyle/>
          <a:p>
            <a:r>
              <a:rPr lang="en-US" smtClean="0"/>
              <a:t>Genetic Bottlenecks</a:t>
            </a:r>
            <a:endParaRPr lang="en-US"/>
          </a:p>
        </p:txBody>
      </p:sp>
      <p:sp>
        <p:nvSpPr>
          <p:cNvPr id="130050" name="Content Placeholder 2"/>
          <p:cNvSpPr>
            <a:spLocks noGrp="1"/>
          </p:cNvSpPr>
          <p:nvPr>
            <p:ph idx="1"/>
          </p:nvPr>
        </p:nvSpPr>
        <p:spPr>
          <a:xfrm>
            <a:off x="1" y="1117600"/>
            <a:ext cx="4966526" cy="5260975"/>
          </a:xfrm>
        </p:spPr>
        <p:txBody>
          <a:bodyPr/>
          <a:lstStyle/>
          <a:p>
            <a:r>
              <a:rPr lang="en-US" sz="2200" dirty="0" smtClean="0"/>
              <a:t>In </a:t>
            </a:r>
            <a:r>
              <a:rPr lang="en-US" sz="2200" b="1" dirty="0" smtClean="0"/>
              <a:t>genetic bottlenecks</a:t>
            </a:r>
            <a:r>
              <a:rPr lang="en-US" sz="2200" dirty="0" smtClean="0"/>
              <a:t>,</a:t>
            </a:r>
            <a:r>
              <a:rPr lang="en-US" sz="2200" b="1" dirty="0" smtClean="0"/>
              <a:t> </a:t>
            </a:r>
            <a:r>
              <a:rPr lang="en-US" sz="2200" dirty="0" smtClean="0"/>
              <a:t>a relatively large population is reduced to a small number by a catastrophic event unrelated to natural selection</a:t>
            </a:r>
          </a:p>
          <a:p>
            <a:endParaRPr lang="en-US" sz="2200" dirty="0" smtClean="0"/>
          </a:p>
          <a:p>
            <a:r>
              <a:rPr lang="en-US" sz="2200" dirty="0" smtClean="0"/>
              <a:t>Survivors of the bottleneck likely have a low level of genetic diversity and usually carry alleles in very different frequency than the original population</a:t>
            </a:r>
          </a:p>
          <a:p>
            <a:endParaRPr lang="en-US" sz="2200" dirty="0" smtClean="0"/>
          </a:p>
          <a:p>
            <a:r>
              <a:rPr lang="en-US" sz="2200" dirty="0"/>
              <a:t>Genetic drift is common after a population experiences a </a:t>
            </a:r>
            <a:r>
              <a:rPr lang="en-US" sz="2200" b="1" dirty="0"/>
              <a:t>population </a:t>
            </a:r>
            <a:r>
              <a:rPr lang="en-US" sz="2200" b="1" dirty="0" smtClean="0"/>
              <a:t>bottleneck</a:t>
            </a:r>
            <a:r>
              <a:rPr lang="en-US" sz="2200" dirty="0" smtClean="0"/>
              <a:t>.</a:t>
            </a:r>
            <a:endParaRPr lang="en-US" sz="2200" dirty="0"/>
          </a:p>
          <a:p>
            <a:endParaRPr lang="en-US" sz="2200" dirty="0" smtClean="0"/>
          </a:p>
        </p:txBody>
      </p:sp>
      <p:sp>
        <p:nvSpPr>
          <p:cNvPr id="130051"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F38755D8-2461-BE49-AD5D-4A97899DF7EB}" type="slidenum">
              <a:rPr lang="en-US" sz="1200">
                <a:solidFill>
                  <a:srgbClr val="898989"/>
                </a:solidFill>
                <a:latin typeface="Calibri" charset="0"/>
                <a:ea typeface="MS PGothic" charset="0"/>
                <a:cs typeface="MS PGothic" charset="0"/>
              </a:rPr>
              <a:pPr algn="r" eaLnBrk="1" hangingPunct="1"/>
              <a:t>10</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pic>
        <p:nvPicPr>
          <p:cNvPr id="6" name="Picture 5" descr="22_09Figur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847" y="2597224"/>
            <a:ext cx="4067417" cy="3014298"/>
          </a:xfrm>
          <a:prstGeom prst="rect">
            <a:avLst/>
          </a:prstGeom>
        </p:spPr>
      </p:pic>
    </p:spTree>
    <p:extLst>
      <p:ext uri="{BB962C8B-B14F-4D97-AF65-F5344CB8AC3E}">
        <p14:creationId xmlns:p14="http://schemas.microsoft.com/office/powerpoint/2010/main" val="4232441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dirty="0" smtClean="0"/>
              <a:t/>
            </a:r>
            <a:br>
              <a:rPr lang="en-US" dirty="0" smtClean="0"/>
            </a:br>
            <a:r>
              <a:rPr lang="en-US" dirty="0" smtClean="0"/>
              <a:t>Distribution</a:t>
            </a:r>
            <a:endParaRPr lang="en-US" dirty="0"/>
          </a:p>
        </p:txBody>
      </p:sp>
      <p:sp>
        <p:nvSpPr>
          <p:cNvPr id="9218" name="Content Placeholder 2"/>
          <p:cNvSpPr>
            <a:spLocks noGrp="1"/>
          </p:cNvSpPr>
          <p:nvPr>
            <p:ph idx="1"/>
          </p:nvPr>
        </p:nvSpPr>
        <p:spPr/>
        <p:txBody>
          <a:bodyPr/>
          <a:lstStyle/>
          <a:p>
            <a:pPr marL="25400" indent="0">
              <a:buNone/>
            </a:pPr>
            <a:r>
              <a:rPr lang="en-US" sz="2400" dirty="0" smtClean="0"/>
              <a:t>How </a:t>
            </a:r>
            <a:r>
              <a:rPr lang="en-US" sz="2400" dirty="0"/>
              <a:t>does the physical </a:t>
            </a:r>
            <a:r>
              <a:rPr lang="en-US" sz="2400" b="1" dirty="0"/>
              <a:t>distribution</a:t>
            </a:r>
            <a:r>
              <a:rPr lang="en-US" sz="2400" dirty="0"/>
              <a:t> of individuals affect a population? A species with a broad distribution rarely has the same genetic makeup over its entire range. For example, individuals in a population living at one end of the range may live at a higher altitude and encounter different climatic conditions than others living at the opposite end at a lower altitude</a:t>
            </a:r>
            <a:r>
              <a:rPr lang="en-US" sz="2400" dirty="0" smtClean="0"/>
              <a:t>.</a:t>
            </a:r>
          </a:p>
          <a:p>
            <a:pPr marL="25400" indent="0">
              <a:buNone/>
            </a:pPr>
            <a:endParaRPr lang="en-US" sz="2400" dirty="0"/>
          </a:p>
          <a:p>
            <a:pPr marL="25400" indent="0">
              <a:buNone/>
            </a:pPr>
            <a:r>
              <a:rPr lang="en-US" sz="2400" dirty="0" smtClean="0"/>
              <a:t>The </a:t>
            </a:r>
            <a:r>
              <a:rPr lang="en-US" sz="2400" dirty="0"/>
              <a:t>relative allele frequency may differ dramatically from those at the opposite boundary. Distribution is one way that genetic variation can be preserved in large populations over wide physical ranges, as different forces will shift relative allele frequencies in different ways at either end.</a:t>
            </a:r>
            <a:endParaRPr lang="en-US" sz="2400" dirty="0" smtClean="0"/>
          </a:p>
        </p:txBody>
      </p:sp>
    </p:spTree>
    <p:extLst>
      <p:ext uri="{BB962C8B-B14F-4D97-AF65-F5344CB8AC3E}">
        <p14:creationId xmlns:p14="http://schemas.microsoft.com/office/powerpoint/2010/main" val="19177811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smtClean="0"/>
              <a:t>Migration Is Movement of Organisms and Genes between Populations</a:t>
            </a:r>
            <a:endParaRPr lang="en-US" dirty="0"/>
          </a:p>
        </p:txBody>
      </p:sp>
      <p:sp>
        <p:nvSpPr>
          <p:cNvPr id="107522" name="Content Placeholder 2"/>
          <p:cNvSpPr>
            <a:spLocks noGrp="1"/>
          </p:cNvSpPr>
          <p:nvPr>
            <p:ph idx="1"/>
          </p:nvPr>
        </p:nvSpPr>
        <p:spPr/>
        <p:txBody>
          <a:bodyPr/>
          <a:lstStyle/>
          <a:p>
            <a:r>
              <a:rPr lang="en-US" sz="2400" b="1" dirty="0" smtClean="0"/>
              <a:t>Migration</a:t>
            </a:r>
            <a:r>
              <a:rPr lang="en-US" sz="2400" dirty="0" smtClean="0"/>
              <a:t> is the movement of organisms from one location to another. Although it can occur in cyclical patterns (as it does in birds), migration when used in a population genetics context often refers to the movement </a:t>
            </a:r>
            <a:r>
              <a:rPr lang="en-US" sz="2400" dirty="0"/>
              <a:t>of organisms between populations and the reproduction of migrant organisms in their new populations.</a:t>
            </a:r>
          </a:p>
          <a:p>
            <a:endParaRPr lang="en-US" sz="2400" dirty="0" smtClean="0"/>
          </a:p>
          <a:p>
            <a:r>
              <a:rPr lang="en-US" sz="2400" dirty="0" smtClean="0"/>
              <a:t>Migration is also known as </a:t>
            </a:r>
            <a:r>
              <a:rPr lang="en-US" sz="2400" b="1" dirty="0" smtClean="0"/>
              <a:t>gene flow </a:t>
            </a:r>
            <a:r>
              <a:rPr lang="en-US" sz="2400" dirty="0" smtClean="0"/>
              <a:t>and the new population is called an </a:t>
            </a:r>
            <a:r>
              <a:rPr lang="en-US" sz="2400" b="1" dirty="0" smtClean="0"/>
              <a:t>admixed population</a:t>
            </a:r>
            <a:endParaRPr lang="en-US" sz="2400" b="1" dirty="0"/>
          </a:p>
        </p:txBody>
      </p:sp>
      <p:sp>
        <p:nvSpPr>
          <p:cNvPr id="107523"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0EA328EB-6051-454F-ABAE-1F34915051C9}" type="slidenum">
              <a:rPr lang="en-US" sz="1200">
                <a:solidFill>
                  <a:srgbClr val="898989"/>
                </a:solidFill>
                <a:latin typeface="Calibri" charset="0"/>
                <a:ea typeface="MS PGothic" charset="0"/>
                <a:cs typeface="MS PGothic" charset="0"/>
              </a:rPr>
              <a:pPr algn="r" eaLnBrk="1" hangingPunct="1"/>
              <a:t>12</a:t>
            </a:fld>
            <a:endParaRPr lang="en-US" sz="1200">
              <a:solidFill>
                <a:srgbClr val="898989"/>
              </a:solidFill>
              <a:latin typeface="Calibri" charset="0"/>
              <a:ea typeface="MS PGothic" charset="0"/>
              <a:cs typeface="MS PGothic" charset="0"/>
            </a:endParaRPr>
          </a:p>
        </p:txBody>
      </p:sp>
      <p:pic>
        <p:nvPicPr>
          <p:cNvPr id="6" name="Picture 5" descr="bird-migr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249" y="4701332"/>
            <a:ext cx="3819915" cy="2103509"/>
          </a:xfrm>
          <a:prstGeom prst="rect">
            <a:avLst/>
          </a:prstGeom>
        </p:spPr>
      </p:pic>
      <p:pic>
        <p:nvPicPr>
          <p:cNvPr id="7" name="Picture 6" descr="12034184_10204998534105789_2656828555000544252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4634" y="4690581"/>
            <a:ext cx="3139039" cy="2092693"/>
          </a:xfrm>
          <a:prstGeom prst="rect">
            <a:avLst/>
          </a:prstGeom>
        </p:spPr>
      </p:pic>
    </p:spTree>
    <p:extLst>
      <p:ext uri="{BB962C8B-B14F-4D97-AF65-F5344CB8AC3E}">
        <p14:creationId xmlns:p14="http://schemas.microsoft.com/office/powerpoint/2010/main" val="1938217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dirty="0" smtClean="0"/>
              <a:t>Migration and the effects of Gene Flow</a:t>
            </a:r>
            <a:endParaRPr lang="en-US" dirty="0"/>
          </a:p>
        </p:txBody>
      </p:sp>
      <p:sp>
        <p:nvSpPr>
          <p:cNvPr id="109570" name="Content Placeholder 2"/>
          <p:cNvSpPr>
            <a:spLocks noGrp="1"/>
          </p:cNvSpPr>
          <p:nvPr>
            <p:ph idx="1"/>
          </p:nvPr>
        </p:nvSpPr>
        <p:spPr/>
        <p:txBody>
          <a:bodyPr/>
          <a:lstStyle/>
          <a:p>
            <a:r>
              <a:rPr lang="en-US" dirty="0" smtClean="0"/>
              <a:t>Gene flow has two principal effects on population</a:t>
            </a:r>
          </a:p>
          <a:p>
            <a:endParaRPr lang="en-US" dirty="0" smtClean="0"/>
          </a:p>
          <a:p>
            <a:r>
              <a:rPr lang="en-US" dirty="0" smtClean="0"/>
              <a:t>In the short run, gene flow can change allele frequencies in the admixed population</a:t>
            </a:r>
          </a:p>
          <a:p>
            <a:endParaRPr lang="en-US" dirty="0" smtClean="0"/>
          </a:p>
          <a:p>
            <a:r>
              <a:rPr lang="en-US" dirty="0" smtClean="0"/>
              <a:t>In the long run, gene flow acts to equalize frequencies of alleles between populations that remain in genetic contact</a:t>
            </a:r>
            <a:endParaRPr lang="en-US" dirty="0"/>
          </a:p>
        </p:txBody>
      </p:sp>
      <p:sp>
        <p:nvSpPr>
          <p:cNvPr id="109571"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22F4E157-2DB4-034F-8907-C0F81F2AF86C}" type="slidenum">
              <a:rPr lang="en-US" sz="1200">
                <a:solidFill>
                  <a:srgbClr val="898989"/>
                </a:solidFill>
                <a:latin typeface="Calibri" charset="0"/>
                <a:ea typeface="MS PGothic" charset="0"/>
                <a:cs typeface="MS PGothic" charset="0"/>
              </a:rPr>
              <a:pPr algn="r" eaLnBrk="1" hangingPunct="1"/>
              <a:t>13</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spTree>
    <p:extLst>
      <p:ext uri="{BB962C8B-B14F-4D97-AF65-F5344CB8AC3E}">
        <p14:creationId xmlns:p14="http://schemas.microsoft.com/office/powerpoint/2010/main" val="1715993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r>
              <a:rPr lang="en-US" smtClean="0"/>
              <a:t>Island Model of Migration</a:t>
            </a:r>
            <a:endParaRPr lang="en-US"/>
          </a:p>
        </p:txBody>
      </p:sp>
      <p:sp>
        <p:nvSpPr>
          <p:cNvPr id="111618" name="Content Placeholder 2"/>
          <p:cNvSpPr>
            <a:spLocks noGrp="1"/>
          </p:cNvSpPr>
          <p:nvPr>
            <p:ph idx="1"/>
          </p:nvPr>
        </p:nvSpPr>
        <p:spPr/>
        <p:txBody>
          <a:bodyPr/>
          <a:lstStyle/>
          <a:p>
            <a:r>
              <a:rPr lang="en-US" dirty="0" smtClean="0"/>
              <a:t>A one-way gene flow from population 1 into population 2 is described by the </a:t>
            </a:r>
            <a:r>
              <a:rPr lang="en-US" b="1" dirty="0" smtClean="0"/>
              <a:t>island model </a:t>
            </a:r>
            <a:r>
              <a:rPr lang="en-US" dirty="0" smtClean="0"/>
              <a:t>of migration</a:t>
            </a:r>
          </a:p>
          <a:p>
            <a:endParaRPr lang="en-US" dirty="0" smtClean="0"/>
          </a:p>
          <a:p>
            <a:r>
              <a:rPr lang="en-US" dirty="0" smtClean="0"/>
              <a:t>It depicts gene flow from a mainland population to an island population</a:t>
            </a:r>
          </a:p>
          <a:p>
            <a:endParaRPr lang="en-US" dirty="0" smtClean="0"/>
          </a:p>
          <a:p>
            <a:r>
              <a:rPr lang="en-US" dirty="0" smtClean="0"/>
              <a:t>The admixed population has an immediate evolutionary change in allele frequencies, but will not be in H-W equilibrium at first; this requires one generation of random mating</a:t>
            </a:r>
            <a:endParaRPr lang="en-US" dirty="0"/>
          </a:p>
        </p:txBody>
      </p:sp>
      <p:sp>
        <p:nvSpPr>
          <p:cNvPr id="111619"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A4E86B29-DF76-2046-BB1C-16AA68CF2AC5}" type="slidenum">
              <a:rPr lang="en-US" sz="1200">
                <a:solidFill>
                  <a:srgbClr val="898989"/>
                </a:solidFill>
                <a:latin typeface="Calibri" charset="0"/>
                <a:ea typeface="MS PGothic" charset="0"/>
                <a:cs typeface="MS PGothic" charset="0"/>
              </a:rPr>
              <a:pPr algn="r" eaLnBrk="1" hangingPunct="1"/>
              <a:t>14</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spTree>
    <p:extLst>
      <p:ext uri="{BB962C8B-B14F-4D97-AF65-F5344CB8AC3E}">
        <p14:creationId xmlns:p14="http://schemas.microsoft.com/office/powerpoint/2010/main" val="2505865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_07Figur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971" y="31504"/>
            <a:ext cx="5507221" cy="6616184"/>
          </a:xfrm>
          <a:prstGeom prst="rect">
            <a:avLst/>
          </a:prstGeom>
        </p:spPr>
      </p:pic>
      <p:sp>
        <p:nvSpPr>
          <p:cNvPr id="6"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r>
              <a:rPr lang="en-US" sz="1200" dirty="0" smtClean="0">
                <a:solidFill>
                  <a:srgbClr val="898989"/>
                </a:solidFill>
                <a:latin typeface="Calibri" charset="0"/>
                <a:ea typeface="MS PGothic" charset="0"/>
                <a:cs typeface="MS PGothic" charset="0"/>
              </a:rPr>
              <a:t>54</a:t>
            </a:r>
            <a:endParaRPr lang="en-US" sz="1200" dirty="0">
              <a:solidFill>
                <a:srgbClr val="898989"/>
              </a:solidFill>
              <a:latin typeface="Calibri" charset="0"/>
              <a:ea typeface="MS PGothic" charset="0"/>
              <a:cs typeface="MS PGothic" charset="0"/>
            </a:endParaRPr>
          </a:p>
        </p:txBody>
      </p:sp>
    </p:spTree>
    <p:extLst>
      <p:ext uri="{BB962C8B-B14F-4D97-AF65-F5344CB8AC3E}">
        <p14:creationId xmlns:p14="http://schemas.microsoft.com/office/powerpoint/2010/main" val="2288058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dirty="0" smtClean="0"/>
              <a:t>Fundamentals of Population Genetics</a:t>
            </a:r>
            <a:endParaRPr lang="en-US" dirty="0"/>
          </a:p>
        </p:txBody>
      </p:sp>
      <p:sp>
        <p:nvSpPr>
          <p:cNvPr id="9218" name="Content Placeholder 2"/>
          <p:cNvSpPr>
            <a:spLocks noGrp="1"/>
          </p:cNvSpPr>
          <p:nvPr>
            <p:ph idx="1"/>
          </p:nvPr>
        </p:nvSpPr>
        <p:spPr>
          <a:xfrm>
            <a:off x="190643" y="1321596"/>
            <a:ext cx="8775700" cy="4820485"/>
          </a:xfrm>
        </p:spPr>
        <p:txBody>
          <a:bodyPr/>
          <a:lstStyle/>
          <a:p>
            <a:pPr marL="25400" indent="0">
              <a:buNone/>
            </a:pPr>
            <a:endParaRPr lang="en-US" dirty="0" smtClean="0"/>
          </a:p>
          <a:p>
            <a:r>
              <a:rPr lang="en-US" dirty="0" smtClean="0"/>
              <a:t>Hardy-Weinberg principle</a:t>
            </a:r>
          </a:p>
          <a:p>
            <a:endParaRPr lang="en-US" dirty="0" smtClean="0"/>
          </a:p>
          <a:p>
            <a:r>
              <a:rPr lang="en-US" dirty="0"/>
              <a:t>Natural Selection and </a:t>
            </a:r>
            <a:r>
              <a:rPr lang="en-US" dirty="0" smtClean="0"/>
              <a:t>Adaptation</a:t>
            </a:r>
          </a:p>
          <a:p>
            <a:endParaRPr lang="en-US" dirty="0" smtClean="0"/>
          </a:p>
          <a:p>
            <a:r>
              <a:rPr lang="en-US" dirty="0" smtClean="0"/>
              <a:t>Genetic drift</a:t>
            </a:r>
          </a:p>
          <a:p>
            <a:endParaRPr lang="en-US" dirty="0"/>
          </a:p>
          <a:p>
            <a:r>
              <a:rPr lang="en-US" dirty="0" smtClean="0"/>
              <a:t>Mutation</a:t>
            </a:r>
          </a:p>
          <a:p>
            <a:endParaRPr lang="en-US" dirty="0"/>
          </a:p>
          <a:p>
            <a:r>
              <a:rPr lang="en-US" dirty="0" smtClean="0"/>
              <a:t>Gene flow and transfer</a:t>
            </a:r>
            <a:endParaRPr lang="en-US" dirty="0"/>
          </a:p>
        </p:txBody>
      </p:sp>
    </p:spTree>
    <p:extLst>
      <p:ext uri="{BB962C8B-B14F-4D97-AF65-F5344CB8AC3E}">
        <p14:creationId xmlns:p14="http://schemas.microsoft.com/office/powerpoint/2010/main" val="4002283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dirty="0" smtClean="0"/>
              <a:t>22.1 The Hardy-Weinberg Equilibrium Describes the Relationship of Allele and Genotype Frequencies in Populations</a:t>
            </a:r>
            <a:endParaRPr lang="en-US" dirty="0"/>
          </a:p>
        </p:txBody>
      </p:sp>
      <p:sp>
        <p:nvSpPr>
          <p:cNvPr id="9218" name="Content Placeholder 2"/>
          <p:cNvSpPr>
            <a:spLocks noGrp="1"/>
          </p:cNvSpPr>
          <p:nvPr>
            <p:ph idx="1"/>
          </p:nvPr>
        </p:nvSpPr>
        <p:spPr/>
        <p:txBody>
          <a:bodyPr/>
          <a:lstStyle/>
          <a:p>
            <a:r>
              <a:rPr lang="en-US" dirty="0" smtClean="0"/>
              <a:t>In the early 1900s, several researchers debated the fate of genes in populations</a:t>
            </a:r>
          </a:p>
          <a:p>
            <a:endParaRPr lang="en-US" dirty="0" smtClean="0"/>
          </a:p>
          <a:p>
            <a:r>
              <a:rPr lang="en-US" u="sng" dirty="0"/>
              <a:t>W</a:t>
            </a:r>
            <a:r>
              <a:rPr lang="en-US" u="sng" dirty="0" smtClean="0"/>
              <a:t>ith random mating and the absence of evolutionary change, allele frequencies result in a stable equilibrium frequency</a:t>
            </a:r>
          </a:p>
          <a:p>
            <a:endParaRPr lang="en-US" dirty="0" smtClean="0"/>
          </a:p>
          <a:p>
            <a:r>
              <a:rPr lang="en-US" b="1" dirty="0" smtClean="0"/>
              <a:t>Hardy-Weinberg</a:t>
            </a:r>
            <a:r>
              <a:rPr lang="en-US" dirty="0" smtClean="0"/>
              <a:t> (</a:t>
            </a:r>
            <a:r>
              <a:rPr lang="en-US" b="1" dirty="0" smtClean="0"/>
              <a:t>H-W</a:t>
            </a:r>
            <a:r>
              <a:rPr lang="en-US" dirty="0" smtClean="0"/>
              <a:t>) </a:t>
            </a:r>
            <a:r>
              <a:rPr lang="en-US" b="1" dirty="0" smtClean="0"/>
              <a:t>equilibrium</a:t>
            </a:r>
            <a:r>
              <a:rPr lang="en-US" dirty="0" smtClean="0"/>
              <a:t>, </a:t>
            </a:r>
            <a:r>
              <a:rPr lang="en-US" dirty="0"/>
              <a:t>predict </a:t>
            </a:r>
            <a:r>
              <a:rPr lang="en-US" dirty="0" smtClean="0"/>
              <a:t>the frequencies </a:t>
            </a:r>
            <a:r>
              <a:rPr lang="en-US" dirty="0"/>
              <a:t>of alleles and genotypes</a:t>
            </a: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sp>
        <p:nvSpPr>
          <p:cNvPr id="9219"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4F8D8065-1048-2849-B385-3CAD28F89545}" type="slidenum">
              <a:rPr lang="en-US" sz="1200">
                <a:solidFill>
                  <a:srgbClr val="898989"/>
                </a:solidFill>
                <a:latin typeface="Calibri" charset="0"/>
                <a:ea typeface="MS PGothic" charset="0"/>
                <a:cs typeface="MS PGothic" charset="0"/>
              </a:rPr>
              <a:pPr algn="r" eaLnBrk="1" hangingPunct="1"/>
              <a:t>17</a:t>
            </a:fld>
            <a:endParaRPr lang="en-US" sz="1200">
              <a:solidFill>
                <a:srgbClr val="898989"/>
              </a:solidFill>
              <a:latin typeface="Calibri" charset="0"/>
              <a:ea typeface="MS PGothic" charset="0"/>
              <a:cs typeface="MS PGothic"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smtClean="0"/>
              <a:t>Assumptions of Hardy-Weinberg Equilibrium</a:t>
            </a:r>
            <a:endParaRPr lang="en-US"/>
          </a:p>
        </p:txBody>
      </p:sp>
      <p:sp>
        <p:nvSpPr>
          <p:cNvPr id="13314" name="Content Placeholder 2"/>
          <p:cNvSpPr>
            <a:spLocks noGrp="1"/>
          </p:cNvSpPr>
          <p:nvPr>
            <p:ph idx="1"/>
          </p:nvPr>
        </p:nvSpPr>
        <p:spPr/>
        <p:txBody>
          <a:bodyPr/>
          <a:lstStyle/>
          <a:p>
            <a:r>
              <a:rPr lang="en-US" dirty="0" smtClean="0"/>
              <a:t>H-W equilibrium serves as a </a:t>
            </a:r>
            <a:r>
              <a:rPr lang="en-US" u="sng" dirty="0" smtClean="0"/>
              <a:t>model to calculate the frequencies of alleles and genotypes in a </a:t>
            </a:r>
            <a:r>
              <a:rPr lang="en-US" b="1" u="sng" dirty="0" smtClean="0"/>
              <a:t>theoretical population</a:t>
            </a:r>
            <a:r>
              <a:rPr lang="en-US" dirty="0" smtClean="0"/>
              <a:t> that is: a) </a:t>
            </a:r>
            <a:r>
              <a:rPr lang="en-US" b="1" dirty="0" smtClean="0"/>
              <a:t>infinitely large</a:t>
            </a:r>
            <a:r>
              <a:rPr lang="en-US" dirty="0" smtClean="0"/>
              <a:t>, b) </a:t>
            </a:r>
            <a:r>
              <a:rPr lang="en-US" b="1" dirty="0" smtClean="0"/>
              <a:t>practices random mating</a:t>
            </a:r>
            <a:r>
              <a:rPr lang="en-US" dirty="0" smtClean="0"/>
              <a:t>, and c) </a:t>
            </a:r>
            <a:r>
              <a:rPr lang="en-US" b="1" dirty="0" smtClean="0"/>
              <a:t>does not experience evolutionary change</a:t>
            </a:r>
          </a:p>
          <a:p>
            <a:endParaRPr lang="en-US" dirty="0" smtClean="0"/>
          </a:p>
          <a:p>
            <a:r>
              <a:rPr lang="en-US" b="1" dirty="0" smtClean="0">
                <a:solidFill>
                  <a:srgbClr val="FF0000"/>
                </a:solidFill>
              </a:rPr>
              <a:t>Under these conditions, allele and genotype frequencies should remain constant</a:t>
            </a:r>
          </a:p>
          <a:p>
            <a:endParaRPr lang="en-US" dirty="0" smtClean="0"/>
          </a:p>
          <a:p>
            <a:r>
              <a:rPr lang="en-US" dirty="0" smtClean="0"/>
              <a:t>However, in nature, no population meets all the criteria for H-W equilibrium</a:t>
            </a:r>
            <a:endParaRPr lang="en-US" dirty="0"/>
          </a:p>
        </p:txBody>
      </p:sp>
      <p:sp>
        <p:nvSpPr>
          <p:cNvPr id="13315"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3819BA3E-4999-2747-B169-0014DA7FD1AF}" type="slidenum">
              <a:rPr lang="en-US" sz="1200">
                <a:solidFill>
                  <a:srgbClr val="898989"/>
                </a:solidFill>
                <a:latin typeface="Calibri" charset="0"/>
                <a:ea typeface="MS PGothic" charset="0"/>
                <a:cs typeface="MS PGothic" charset="0"/>
              </a:rPr>
              <a:pPr algn="r" eaLnBrk="1" hangingPunct="1"/>
              <a:t>18</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_01Tabl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312" y="210312"/>
            <a:ext cx="7199376" cy="6437376"/>
          </a:xfrm>
          <a:prstGeom prst="rect">
            <a:avLst/>
          </a:prstGeom>
        </p:spPr>
      </p:pic>
      <p:sp>
        <p:nvSpPr>
          <p:cNvPr id="4" name="Title 3"/>
          <p:cNvSpPr>
            <a:spLocks noGrp="1"/>
          </p:cNvSpPr>
          <p:nvPr>
            <p:ph type="title"/>
          </p:nvPr>
        </p:nvSpPr>
        <p:spPr/>
        <p:txBody>
          <a:bodyPr/>
          <a:lstStyle/>
          <a:p>
            <a:r>
              <a:rPr lang="en-US" dirty="0"/>
              <a:t>Table 22.1 The Hardy-Weinberg Equilibrium</a:t>
            </a:r>
          </a:p>
        </p:txBody>
      </p:sp>
      <p:sp>
        <p:nvSpPr>
          <p:cNvPr id="5" name="Footer Placeholder 4"/>
          <p:cNvSpPr>
            <a:spLocks noGrp="1"/>
          </p:cNvSpPr>
          <p:nvPr>
            <p:ph type="ftr" sz="quarter" idx="11"/>
          </p:nvPr>
        </p:nvSpPr>
        <p:spPr/>
        <p:txBody>
          <a:bodyPr/>
          <a:lstStyle/>
          <a:p>
            <a:r>
              <a:rPr lang="en-US" smtClean="0">
                <a:solidFill>
                  <a:prstClr val="black"/>
                </a:solidFill>
                <a:latin typeface="Arial"/>
              </a:rPr>
              <a:t>© 2015 Pearson Education, Inc.</a:t>
            </a:r>
            <a:endParaRPr lang="en-US">
              <a:solidFill>
                <a:prstClr val="black"/>
              </a:solidFill>
              <a:latin typeface="Arial"/>
            </a:endParaRPr>
          </a:p>
        </p:txBody>
      </p:sp>
      <p:sp>
        <p:nvSpPr>
          <p:cNvPr id="6"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r>
              <a:rPr lang="en-US" sz="1200" dirty="0" smtClean="0">
                <a:solidFill>
                  <a:srgbClr val="898989"/>
                </a:solidFill>
                <a:latin typeface="Calibri" charset="0"/>
                <a:ea typeface="MS PGothic" charset="0"/>
                <a:cs typeface="MS PGothic" charset="0"/>
              </a:rPr>
              <a:t>6</a:t>
            </a:r>
            <a:endParaRPr lang="en-US" sz="1200" dirty="0">
              <a:solidFill>
                <a:srgbClr val="898989"/>
              </a:solidFill>
              <a:latin typeface="Calibri" charset="0"/>
              <a:ea typeface="MS PGothic" charset="0"/>
              <a:cs typeface="MS PGothic" charset="0"/>
            </a:endParaRPr>
          </a:p>
        </p:txBody>
      </p:sp>
    </p:spTree>
    <p:extLst>
      <p:ext uri="{BB962C8B-B14F-4D97-AF65-F5344CB8AC3E}">
        <p14:creationId xmlns:p14="http://schemas.microsoft.com/office/powerpoint/2010/main" val="20372485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dirty="0" smtClean="0"/>
              <a:t>Populations and Gene Pools</a:t>
            </a:r>
            <a:endParaRPr lang="en-US" dirty="0"/>
          </a:p>
        </p:txBody>
      </p:sp>
      <p:sp>
        <p:nvSpPr>
          <p:cNvPr id="11266" name="Content Placeholder 2"/>
          <p:cNvSpPr>
            <a:spLocks noGrp="1"/>
          </p:cNvSpPr>
          <p:nvPr>
            <p:ph idx="1"/>
          </p:nvPr>
        </p:nvSpPr>
        <p:spPr/>
        <p:txBody>
          <a:bodyPr/>
          <a:lstStyle/>
          <a:p>
            <a:r>
              <a:rPr lang="en-US" dirty="0" smtClean="0"/>
              <a:t>A </a:t>
            </a:r>
            <a:r>
              <a:rPr lang="en-US" b="1" dirty="0" smtClean="0"/>
              <a:t>population</a:t>
            </a:r>
            <a:r>
              <a:rPr lang="en-US" dirty="0" smtClean="0"/>
              <a:t> is a group of interbreeding organisms. </a:t>
            </a:r>
          </a:p>
          <a:p>
            <a:endParaRPr lang="en-US" sz="2000" dirty="0" smtClean="0"/>
          </a:p>
          <a:p>
            <a:r>
              <a:rPr lang="en-US" dirty="0" smtClean="0"/>
              <a:t>A </a:t>
            </a:r>
            <a:r>
              <a:rPr lang="en-US" b="1" dirty="0" smtClean="0"/>
              <a:t>gene pool </a:t>
            </a:r>
            <a:r>
              <a:rPr lang="en-US" dirty="0" smtClean="0"/>
              <a:t>is the collection of genes and alleles found in the members of a population</a:t>
            </a:r>
          </a:p>
          <a:p>
            <a:endParaRPr lang="en-US" sz="2000" dirty="0" smtClean="0"/>
          </a:p>
          <a:p>
            <a:r>
              <a:rPr lang="en-US" dirty="0" smtClean="0"/>
              <a:t>Each member of a population carries a portion of the gene pool in its genome</a:t>
            </a:r>
          </a:p>
          <a:p>
            <a:endParaRPr lang="en-US" sz="2000" dirty="0" smtClean="0"/>
          </a:p>
          <a:p>
            <a:r>
              <a:rPr lang="en-US" dirty="0" smtClean="0"/>
              <a:t>The pattern of mating between individuals and the effect of evolutionary processes on alleles determine how alleles are dispersed into genotypes, and their frequencies in successive generations</a:t>
            </a:r>
            <a:endParaRPr lang="en-US" dirty="0"/>
          </a:p>
        </p:txBody>
      </p:sp>
      <p:sp>
        <p:nvSpPr>
          <p:cNvPr id="11267"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67963FA7-651F-1F47-A159-FD4101DC3429}" type="slidenum">
              <a:rPr lang="en-US" sz="1200">
                <a:solidFill>
                  <a:srgbClr val="898989"/>
                </a:solidFill>
                <a:latin typeface="Calibri" charset="0"/>
                <a:ea typeface="MS PGothic" charset="0"/>
                <a:cs typeface="MS PGothic" charset="0"/>
              </a:rPr>
              <a:pPr algn="r" eaLnBrk="1" hangingPunct="1"/>
              <a:t>2</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smtClean="0"/>
              <a:t>The Hardy-Weinberg Equilibrium</a:t>
            </a:r>
            <a:endParaRPr lang="en-US"/>
          </a:p>
        </p:txBody>
      </p:sp>
      <p:sp>
        <p:nvSpPr>
          <p:cNvPr id="17410" name="Content Placeholder 2"/>
          <p:cNvSpPr>
            <a:spLocks noGrp="1"/>
          </p:cNvSpPr>
          <p:nvPr>
            <p:ph idx="1"/>
          </p:nvPr>
        </p:nvSpPr>
        <p:spPr/>
        <p:txBody>
          <a:bodyPr/>
          <a:lstStyle/>
          <a:p>
            <a:r>
              <a:rPr lang="en-US" sz="2200" dirty="0" smtClean="0"/>
              <a:t>The simplest predictions of H-W equilibrium involve two alleles of an autosomal gene, </a:t>
            </a:r>
            <a:r>
              <a:rPr lang="en-US" sz="2200" i="1" dirty="0" smtClean="0"/>
              <a:t>A</a:t>
            </a:r>
            <a:r>
              <a:rPr lang="en-US" sz="2200" i="1" baseline="-25000" dirty="0" smtClean="0"/>
              <a:t>1</a:t>
            </a:r>
            <a:r>
              <a:rPr lang="en-US" sz="2200" dirty="0" smtClean="0"/>
              <a:t> and </a:t>
            </a:r>
            <a:r>
              <a:rPr lang="en-US" sz="2200" i="1" dirty="0" smtClean="0"/>
              <a:t>A</a:t>
            </a:r>
            <a:r>
              <a:rPr lang="en-US" sz="2200" i="1" baseline="-25000" dirty="0" smtClean="0"/>
              <a:t>2.</a:t>
            </a:r>
            <a:r>
              <a:rPr lang="en-US" sz="2200" i="1" dirty="0" smtClean="0"/>
              <a:t> </a:t>
            </a:r>
            <a:r>
              <a:rPr lang="en-US" sz="2200" dirty="0" smtClean="0"/>
              <a:t>The frequencies for these are given as </a:t>
            </a:r>
            <a:r>
              <a:rPr lang="en-US" sz="2200" b="1" i="1" spc="300" dirty="0" smtClean="0"/>
              <a:t>f</a:t>
            </a:r>
            <a:r>
              <a:rPr lang="en-US" sz="2200" b="1" dirty="0" smtClean="0"/>
              <a:t>(</a:t>
            </a:r>
            <a:r>
              <a:rPr lang="en-US" sz="2200" b="1" i="1" dirty="0" smtClean="0"/>
              <a:t>A</a:t>
            </a:r>
            <a:r>
              <a:rPr lang="en-US" sz="2200" b="1" i="1" baseline="-25000" dirty="0" smtClean="0"/>
              <a:t>1</a:t>
            </a:r>
            <a:r>
              <a:rPr lang="en-US" sz="2200" b="1" dirty="0" smtClean="0"/>
              <a:t>) </a:t>
            </a:r>
            <a:r>
              <a:rPr lang="en-US" sz="2200" b="1" dirty="0">
                <a:sym typeface="Symbol" panose="05050102010706020507" pitchFamily="18" charset="2"/>
              </a:rPr>
              <a:t></a:t>
            </a:r>
            <a:r>
              <a:rPr lang="en-US" sz="2200" b="1" dirty="0" smtClean="0"/>
              <a:t> </a:t>
            </a:r>
            <a:r>
              <a:rPr lang="en-US" sz="2200" b="1" i="1" dirty="0" smtClean="0"/>
              <a:t>p</a:t>
            </a:r>
            <a:r>
              <a:rPr lang="en-US" sz="2200" b="1" dirty="0" smtClean="0"/>
              <a:t> </a:t>
            </a:r>
            <a:r>
              <a:rPr lang="en-US" sz="2200" dirty="0" smtClean="0"/>
              <a:t>and </a:t>
            </a:r>
            <a:r>
              <a:rPr lang="en-US" sz="2200" b="1" i="1" spc="300" dirty="0" smtClean="0"/>
              <a:t>f</a:t>
            </a:r>
            <a:r>
              <a:rPr lang="en-US" sz="2200" b="1" dirty="0" smtClean="0"/>
              <a:t>(</a:t>
            </a:r>
            <a:r>
              <a:rPr lang="en-US" sz="2200" b="1" i="1" dirty="0" smtClean="0"/>
              <a:t>A</a:t>
            </a:r>
            <a:r>
              <a:rPr lang="en-US" sz="2200" b="1" i="1" baseline="-25000" dirty="0" smtClean="0"/>
              <a:t>2</a:t>
            </a:r>
            <a:r>
              <a:rPr lang="en-US" sz="2200" b="1" dirty="0" smtClean="0"/>
              <a:t>) </a:t>
            </a:r>
            <a:r>
              <a:rPr lang="en-US" sz="2200" b="1" dirty="0" smtClean="0">
                <a:sym typeface="Symbol" panose="05050102010706020507" pitchFamily="18" charset="2"/>
              </a:rPr>
              <a:t></a:t>
            </a:r>
            <a:r>
              <a:rPr lang="en-US" sz="2200" b="1" dirty="0" smtClean="0"/>
              <a:t> </a:t>
            </a:r>
            <a:r>
              <a:rPr lang="en-US" sz="2200" b="1" i="1" dirty="0" smtClean="0"/>
              <a:t>q</a:t>
            </a:r>
          </a:p>
          <a:p>
            <a:endParaRPr lang="en-US" sz="2200" dirty="0" smtClean="0"/>
          </a:p>
          <a:p>
            <a:r>
              <a:rPr lang="en-US" sz="2200" dirty="0" smtClean="0"/>
              <a:t>Since there are only two alleles of the gene, </a:t>
            </a:r>
            <a:br>
              <a:rPr lang="en-US" sz="2200" dirty="0" smtClean="0"/>
            </a:br>
            <a:r>
              <a:rPr lang="en-US" sz="2200" b="1" i="1" dirty="0" smtClean="0"/>
              <a:t>p</a:t>
            </a:r>
            <a:r>
              <a:rPr lang="en-US" sz="2200" b="1" dirty="0" smtClean="0"/>
              <a:t> </a:t>
            </a:r>
            <a:r>
              <a:rPr lang="en-US" sz="2200" b="1" dirty="0" smtClean="0">
                <a:sym typeface="Symbol" panose="05050102010706020507" pitchFamily="18" charset="2"/>
              </a:rPr>
              <a:t></a:t>
            </a:r>
            <a:r>
              <a:rPr lang="en-US" sz="2200" b="1" dirty="0" smtClean="0"/>
              <a:t> </a:t>
            </a:r>
            <a:r>
              <a:rPr lang="en-US" sz="2200" b="1" i="1" dirty="0" smtClean="0"/>
              <a:t>q</a:t>
            </a:r>
            <a:r>
              <a:rPr lang="en-US" sz="2200" b="1" dirty="0" smtClean="0"/>
              <a:t> </a:t>
            </a:r>
            <a:r>
              <a:rPr lang="en-US" sz="2200" b="1" dirty="0">
                <a:sym typeface="Symbol" panose="05050102010706020507" pitchFamily="18" charset="2"/>
              </a:rPr>
              <a:t></a:t>
            </a:r>
            <a:r>
              <a:rPr lang="en-US" sz="2200" b="1" dirty="0" smtClean="0"/>
              <a:t> 1.0</a:t>
            </a:r>
          </a:p>
          <a:p>
            <a:endParaRPr lang="en-US" sz="2200" b="1" dirty="0" smtClean="0"/>
          </a:p>
          <a:p>
            <a:r>
              <a:rPr lang="en-US" sz="2200" dirty="0" smtClean="0"/>
              <a:t>Three possible genotypes: </a:t>
            </a:r>
            <a:r>
              <a:rPr lang="en-US" sz="2200" b="1" i="1" dirty="0" smtClean="0">
                <a:solidFill>
                  <a:srgbClr val="FF0000"/>
                </a:solidFill>
              </a:rPr>
              <a:t>A</a:t>
            </a:r>
            <a:r>
              <a:rPr lang="en-US" sz="2200" b="1" i="1" baseline="-25000" dirty="0" smtClean="0">
                <a:solidFill>
                  <a:srgbClr val="FF0000"/>
                </a:solidFill>
              </a:rPr>
              <a:t>1</a:t>
            </a:r>
            <a:r>
              <a:rPr lang="en-US" sz="2200" b="1" i="1" dirty="0">
                <a:solidFill>
                  <a:srgbClr val="FF0000"/>
                </a:solidFill>
              </a:rPr>
              <a:t>A</a:t>
            </a:r>
            <a:r>
              <a:rPr lang="en-US" sz="2200" b="1" i="1" baseline="-25000" dirty="0">
                <a:solidFill>
                  <a:srgbClr val="FF0000"/>
                </a:solidFill>
              </a:rPr>
              <a:t>1</a:t>
            </a:r>
            <a:r>
              <a:rPr lang="en-US" sz="2200" dirty="0" smtClean="0"/>
              <a:t>, </a:t>
            </a:r>
            <a:r>
              <a:rPr lang="en-US" sz="2200" b="1" i="1" dirty="0" smtClean="0">
                <a:solidFill>
                  <a:schemeClr val="tx2"/>
                </a:solidFill>
              </a:rPr>
              <a:t>A</a:t>
            </a:r>
            <a:r>
              <a:rPr lang="en-US" sz="2200" b="1" i="1" baseline="-25000" dirty="0" smtClean="0">
                <a:solidFill>
                  <a:schemeClr val="tx2"/>
                </a:solidFill>
              </a:rPr>
              <a:t>1</a:t>
            </a:r>
            <a:r>
              <a:rPr lang="en-US" sz="2200" b="1" i="1" dirty="0" smtClean="0">
                <a:solidFill>
                  <a:schemeClr val="tx2"/>
                </a:solidFill>
              </a:rPr>
              <a:t>A</a:t>
            </a:r>
            <a:r>
              <a:rPr lang="en-US" sz="2200" b="1" i="1" baseline="-25000" dirty="0" smtClean="0">
                <a:solidFill>
                  <a:schemeClr val="tx2"/>
                </a:solidFill>
              </a:rPr>
              <a:t>2</a:t>
            </a:r>
            <a:r>
              <a:rPr lang="en-US" sz="2200" dirty="0" smtClean="0"/>
              <a:t>, and </a:t>
            </a:r>
            <a:r>
              <a:rPr lang="en-US" sz="2200" b="1" dirty="0" smtClean="0"/>
              <a:t>A</a:t>
            </a:r>
            <a:r>
              <a:rPr lang="en-US" sz="2200" b="1" baseline="-25000" dirty="0" smtClean="0"/>
              <a:t>2</a:t>
            </a:r>
            <a:r>
              <a:rPr lang="en-US" sz="2200" b="1" dirty="0" smtClean="0"/>
              <a:t>A</a:t>
            </a:r>
            <a:r>
              <a:rPr lang="en-US" sz="2200" b="1" baseline="-25000" dirty="0" smtClean="0"/>
              <a:t>2</a:t>
            </a:r>
          </a:p>
          <a:p>
            <a:endParaRPr lang="en-US" sz="2200" b="1" baseline="-25000" dirty="0" smtClean="0"/>
          </a:p>
          <a:p>
            <a:r>
              <a:rPr lang="en-US" sz="2200" dirty="0"/>
              <a:t>The genotype frequencies can be computed using the binomial expansion </a:t>
            </a:r>
            <a:r>
              <a:rPr lang="en-US" sz="2200" b="1" dirty="0"/>
              <a:t>(</a:t>
            </a:r>
            <a:r>
              <a:rPr lang="en-US" sz="2200" b="1" i="1" dirty="0"/>
              <a:t>p</a:t>
            </a:r>
            <a:r>
              <a:rPr lang="en-US" sz="2200" b="1" dirty="0"/>
              <a:t> </a:t>
            </a:r>
            <a:r>
              <a:rPr lang="en-US" sz="2200" b="1" dirty="0">
                <a:sym typeface="Symbol" panose="05050102010706020507" pitchFamily="18" charset="2"/>
              </a:rPr>
              <a:t></a:t>
            </a:r>
            <a:r>
              <a:rPr lang="en-US" sz="2200" b="1" dirty="0"/>
              <a:t> </a:t>
            </a:r>
            <a:r>
              <a:rPr lang="en-US" sz="2200" b="1" i="1" dirty="0"/>
              <a:t>q</a:t>
            </a:r>
            <a:r>
              <a:rPr lang="en-US" sz="2200" b="1" dirty="0"/>
              <a:t>)</a:t>
            </a:r>
            <a:r>
              <a:rPr lang="en-US" sz="2200" b="1" baseline="30000" dirty="0" smtClean="0"/>
              <a:t>2</a:t>
            </a:r>
          </a:p>
          <a:p>
            <a:pPr marL="25400" indent="0">
              <a:buNone/>
            </a:pPr>
            <a:endParaRPr lang="en-US" sz="2200" b="1" dirty="0"/>
          </a:p>
          <a:p>
            <a:r>
              <a:rPr lang="en-US" sz="2200" dirty="0" smtClean="0"/>
              <a:t>The </a:t>
            </a:r>
            <a:r>
              <a:rPr lang="en-US" sz="2200" dirty="0"/>
              <a:t>summation of the </a:t>
            </a:r>
            <a:r>
              <a:rPr lang="en-US" sz="2200" u="sng" dirty="0"/>
              <a:t>genotype frequencies </a:t>
            </a:r>
            <a:r>
              <a:rPr lang="en-US" sz="2200" dirty="0"/>
              <a:t>is </a:t>
            </a:r>
            <a:br>
              <a:rPr lang="en-US" sz="2200" dirty="0"/>
            </a:br>
            <a:r>
              <a:rPr lang="en-US" sz="2200" b="1" i="1" dirty="0"/>
              <a:t>p</a:t>
            </a:r>
            <a:r>
              <a:rPr lang="en-US" sz="2200" b="1" baseline="30000" dirty="0"/>
              <a:t>2</a:t>
            </a:r>
            <a:r>
              <a:rPr lang="en-US" sz="2200" b="1" dirty="0"/>
              <a:t> </a:t>
            </a:r>
            <a:r>
              <a:rPr lang="en-US" sz="2200" b="1" dirty="0">
                <a:sym typeface="Symbol" panose="05050102010706020507" pitchFamily="18" charset="2"/>
              </a:rPr>
              <a:t></a:t>
            </a:r>
            <a:r>
              <a:rPr lang="en-US" sz="2200" b="1" dirty="0"/>
              <a:t> 2</a:t>
            </a:r>
            <a:r>
              <a:rPr lang="en-US" sz="2200" b="1" i="1" dirty="0"/>
              <a:t>pq</a:t>
            </a:r>
            <a:r>
              <a:rPr lang="en-US" sz="2200" b="1" dirty="0"/>
              <a:t> </a:t>
            </a:r>
            <a:r>
              <a:rPr lang="en-US" sz="2200" b="1" dirty="0">
                <a:sym typeface="Symbol" panose="05050102010706020507" pitchFamily="18" charset="2"/>
              </a:rPr>
              <a:t></a:t>
            </a:r>
            <a:r>
              <a:rPr lang="en-US" sz="2200" b="1" dirty="0"/>
              <a:t> </a:t>
            </a:r>
            <a:r>
              <a:rPr lang="en-US" sz="2200" b="1" i="1" dirty="0"/>
              <a:t>q</a:t>
            </a:r>
            <a:r>
              <a:rPr lang="en-US" sz="2200" b="1" baseline="30000" dirty="0"/>
              <a:t>2</a:t>
            </a:r>
            <a:r>
              <a:rPr lang="en-US" sz="2200" b="1" dirty="0"/>
              <a:t> </a:t>
            </a:r>
            <a:r>
              <a:rPr lang="en-US" sz="2200" b="1" dirty="0">
                <a:sym typeface="Symbol" panose="05050102010706020507" pitchFamily="18" charset="2"/>
              </a:rPr>
              <a:t></a:t>
            </a:r>
            <a:r>
              <a:rPr lang="en-US" sz="2200" b="1" dirty="0"/>
              <a:t> 1.0</a:t>
            </a:r>
            <a:r>
              <a:rPr lang="en-US" sz="2200" dirty="0"/>
              <a:t>, where </a:t>
            </a:r>
            <a:r>
              <a:rPr lang="en-US" sz="2200" b="1" i="1" dirty="0">
                <a:solidFill>
                  <a:srgbClr val="FF0000"/>
                </a:solidFill>
              </a:rPr>
              <a:t>p</a:t>
            </a:r>
            <a:r>
              <a:rPr lang="en-US" sz="2200" b="1" baseline="30000" dirty="0">
                <a:solidFill>
                  <a:srgbClr val="FF0000"/>
                </a:solidFill>
              </a:rPr>
              <a:t>2</a:t>
            </a:r>
            <a:r>
              <a:rPr lang="en-US" sz="2200" b="1" dirty="0">
                <a:solidFill>
                  <a:srgbClr val="FF0000"/>
                </a:solidFill>
              </a:rPr>
              <a:t> </a:t>
            </a:r>
            <a:r>
              <a:rPr lang="en-US" sz="2200" b="1" dirty="0">
                <a:solidFill>
                  <a:srgbClr val="FF0000"/>
                </a:solidFill>
                <a:sym typeface="Symbol" panose="05050102010706020507" pitchFamily="18" charset="2"/>
              </a:rPr>
              <a:t></a:t>
            </a:r>
            <a:r>
              <a:rPr lang="en-US" sz="2200" b="1" dirty="0">
                <a:solidFill>
                  <a:srgbClr val="FF0000"/>
                </a:solidFill>
              </a:rPr>
              <a:t> frequency of </a:t>
            </a:r>
            <a:r>
              <a:rPr lang="en-US" sz="2200" b="1" i="1" dirty="0">
                <a:solidFill>
                  <a:srgbClr val="FF0000"/>
                </a:solidFill>
              </a:rPr>
              <a:t>A</a:t>
            </a:r>
            <a:r>
              <a:rPr lang="en-US" sz="2200" b="1" i="1" baseline="-25000" dirty="0">
                <a:solidFill>
                  <a:srgbClr val="FF0000"/>
                </a:solidFill>
              </a:rPr>
              <a:t>1</a:t>
            </a:r>
            <a:r>
              <a:rPr lang="en-US" sz="2200" b="1" i="1" dirty="0">
                <a:solidFill>
                  <a:srgbClr val="FF0000"/>
                </a:solidFill>
              </a:rPr>
              <a:t>A</a:t>
            </a:r>
            <a:r>
              <a:rPr lang="en-US" sz="2200" b="1" i="1" baseline="-25000" dirty="0">
                <a:solidFill>
                  <a:srgbClr val="FF0000"/>
                </a:solidFill>
              </a:rPr>
              <a:t>1</a:t>
            </a:r>
            <a:r>
              <a:rPr lang="en-US" sz="2200" dirty="0"/>
              <a:t>, </a:t>
            </a:r>
            <a:r>
              <a:rPr lang="en-US" sz="2200" b="1" dirty="0">
                <a:solidFill>
                  <a:schemeClr val="tx2"/>
                </a:solidFill>
              </a:rPr>
              <a:t>2</a:t>
            </a:r>
            <a:r>
              <a:rPr lang="en-US" sz="2200" b="1" i="1" dirty="0">
                <a:solidFill>
                  <a:schemeClr val="tx2"/>
                </a:solidFill>
              </a:rPr>
              <a:t>pq</a:t>
            </a:r>
            <a:r>
              <a:rPr lang="en-US" sz="2200" b="1" dirty="0">
                <a:solidFill>
                  <a:schemeClr val="tx2"/>
                </a:solidFill>
              </a:rPr>
              <a:t> </a:t>
            </a:r>
            <a:r>
              <a:rPr lang="en-US" sz="2200" b="1" dirty="0">
                <a:solidFill>
                  <a:schemeClr val="tx2"/>
                </a:solidFill>
                <a:sym typeface="Symbol" panose="05050102010706020507" pitchFamily="18" charset="2"/>
              </a:rPr>
              <a:t></a:t>
            </a:r>
            <a:r>
              <a:rPr lang="en-US" sz="2200" b="1" dirty="0">
                <a:solidFill>
                  <a:schemeClr val="tx2"/>
                </a:solidFill>
              </a:rPr>
              <a:t> frequency of </a:t>
            </a:r>
            <a:r>
              <a:rPr lang="en-US" sz="2200" b="1" i="1" dirty="0">
                <a:solidFill>
                  <a:schemeClr val="tx2"/>
                </a:solidFill>
              </a:rPr>
              <a:t>A</a:t>
            </a:r>
            <a:r>
              <a:rPr lang="en-US" sz="2200" b="1" i="1" baseline="-25000" dirty="0">
                <a:solidFill>
                  <a:schemeClr val="tx2"/>
                </a:solidFill>
              </a:rPr>
              <a:t>1</a:t>
            </a:r>
            <a:r>
              <a:rPr lang="en-US" sz="2200" b="1" i="1" dirty="0">
                <a:solidFill>
                  <a:schemeClr val="tx2"/>
                </a:solidFill>
              </a:rPr>
              <a:t>A</a:t>
            </a:r>
            <a:r>
              <a:rPr lang="en-US" sz="2200" b="1" i="1" baseline="-25000" dirty="0">
                <a:solidFill>
                  <a:schemeClr val="tx2"/>
                </a:solidFill>
              </a:rPr>
              <a:t>2</a:t>
            </a:r>
            <a:r>
              <a:rPr lang="en-US" sz="2200" dirty="0"/>
              <a:t>, and </a:t>
            </a:r>
            <a:r>
              <a:rPr lang="en-US" sz="2200" b="1" i="1" dirty="0"/>
              <a:t>q</a:t>
            </a:r>
            <a:r>
              <a:rPr lang="en-US" sz="2200" b="1" baseline="30000" dirty="0"/>
              <a:t>2</a:t>
            </a:r>
            <a:r>
              <a:rPr lang="en-US" sz="2200" b="1" dirty="0"/>
              <a:t> </a:t>
            </a:r>
            <a:r>
              <a:rPr lang="en-US" sz="2200" b="1" dirty="0">
                <a:sym typeface="Symbol" panose="05050102010706020507" pitchFamily="18" charset="2"/>
              </a:rPr>
              <a:t></a:t>
            </a:r>
            <a:r>
              <a:rPr lang="en-US" sz="2200" b="1" dirty="0"/>
              <a:t> frequency of </a:t>
            </a:r>
            <a:r>
              <a:rPr lang="en-US" sz="2200" b="1" i="1" dirty="0"/>
              <a:t>A</a:t>
            </a:r>
            <a:r>
              <a:rPr lang="en-US" sz="2200" b="1" i="1" baseline="-25000" dirty="0"/>
              <a:t>2</a:t>
            </a:r>
            <a:r>
              <a:rPr lang="en-US" sz="2200" b="1" i="1" dirty="0"/>
              <a:t>A</a:t>
            </a:r>
            <a:r>
              <a:rPr lang="en-US" sz="2200" b="1" i="1" baseline="-25000" dirty="0"/>
              <a:t>2</a:t>
            </a:r>
            <a:endParaRPr lang="en-US" sz="2200" b="1" i="1" dirty="0"/>
          </a:p>
          <a:p>
            <a:endParaRPr lang="en-US" sz="2200" dirty="0"/>
          </a:p>
        </p:txBody>
      </p:sp>
      <p:sp>
        <p:nvSpPr>
          <p:cNvPr id="17411"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8F3269C2-49C4-C34C-BFED-E2480F3F231D}" type="slidenum">
              <a:rPr lang="en-US" sz="1200">
                <a:solidFill>
                  <a:srgbClr val="898989"/>
                </a:solidFill>
                <a:latin typeface="Calibri" charset="0"/>
                <a:ea typeface="MS PGothic" charset="0"/>
                <a:cs typeface="MS PGothic" charset="0"/>
              </a:rPr>
              <a:pPr algn="r" eaLnBrk="1" hangingPunct="1"/>
              <a:t>20</a:t>
            </a:fld>
            <a:endParaRPr lang="en-US" sz="1200">
              <a:solidFill>
                <a:srgbClr val="898989"/>
              </a:solidFill>
              <a:latin typeface="Calibri" charset="0"/>
              <a:ea typeface="MS PGothic" charset="0"/>
              <a:cs typeface="MS PGothic"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_02Figur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076" y="3109086"/>
            <a:ext cx="5003414" cy="3748914"/>
          </a:xfrm>
          <a:prstGeom prst="rect">
            <a:avLst/>
          </a:prstGeom>
        </p:spPr>
      </p:pic>
      <p:sp>
        <p:nvSpPr>
          <p:cNvPr id="6"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r>
              <a:rPr lang="en-US" sz="1200" dirty="0" smtClean="0">
                <a:solidFill>
                  <a:srgbClr val="898989"/>
                </a:solidFill>
                <a:latin typeface="Calibri" charset="0"/>
                <a:ea typeface="MS PGothic" charset="0"/>
                <a:cs typeface="MS PGothic" charset="0"/>
              </a:rPr>
              <a:t>10</a:t>
            </a:r>
            <a:endParaRPr lang="en-US" sz="1200" dirty="0">
              <a:solidFill>
                <a:srgbClr val="898989"/>
              </a:solidFill>
              <a:latin typeface="Calibri" charset="0"/>
              <a:ea typeface="MS PGothic" charset="0"/>
              <a:cs typeface="MS PGothic" charset="0"/>
            </a:endParaRPr>
          </a:p>
        </p:txBody>
      </p:sp>
      <p:pic>
        <p:nvPicPr>
          <p:cNvPr id="7" name="Picture 6" descr="22_01Figur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718" y="83704"/>
            <a:ext cx="6316236" cy="2703097"/>
          </a:xfrm>
          <a:prstGeom prst="rect">
            <a:avLst/>
          </a:prstGeom>
          <a:ln>
            <a:solidFill>
              <a:schemeClr val="tx1"/>
            </a:solidFill>
          </a:ln>
        </p:spPr>
      </p:pic>
    </p:spTree>
    <p:extLst>
      <p:ext uri="{BB962C8B-B14F-4D97-AF65-F5344CB8AC3E}">
        <p14:creationId xmlns:p14="http://schemas.microsoft.com/office/powerpoint/2010/main" val="33406055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a:t>Random Mating Leads to Predictable Genotype Frequencies</a:t>
            </a:r>
          </a:p>
        </p:txBody>
      </p:sp>
      <p:sp>
        <p:nvSpPr>
          <p:cNvPr id="25602" name="Content Placeholder 2"/>
          <p:cNvSpPr>
            <a:spLocks noGrp="1"/>
          </p:cNvSpPr>
          <p:nvPr>
            <p:ph idx="1"/>
          </p:nvPr>
        </p:nvSpPr>
        <p:spPr>
          <a:xfrm>
            <a:off x="230335" y="2883567"/>
            <a:ext cx="3676423" cy="2434174"/>
          </a:xfrm>
        </p:spPr>
        <p:txBody>
          <a:bodyPr/>
          <a:lstStyle/>
          <a:p>
            <a:endParaRPr lang="en-US" sz="2400" dirty="0" smtClean="0"/>
          </a:p>
          <a:p>
            <a:r>
              <a:rPr lang="en-US" sz="2400" dirty="0" smtClean="0"/>
              <a:t>For any frequency of </a:t>
            </a:r>
            <a:r>
              <a:rPr lang="en-US" sz="2400" i="1" dirty="0" smtClean="0"/>
              <a:t>p</a:t>
            </a:r>
            <a:r>
              <a:rPr lang="en-US" sz="2400" dirty="0" smtClean="0"/>
              <a:t> and </a:t>
            </a:r>
            <a:r>
              <a:rPr lang="en-US" sz="2400" i="1" dirty="0" smtClean="0"/>
              <a:t>q</a:t>
            </a:r>
            <a:r>
              <a:rPr lang="en-US" sz="2400" dirty="0" smtClean="0"/>
              <a:t>, an expected equilibrium distribution of genotypes can be derived</a:t>
            </a:r>
          </a:p>
        </p:txBody>
      </p:sp>
      <p:pic>
        <p:nvPicPr>
          <p:cNvPr id="6" name="Picture 5" descr="22_03Figur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110" y="1993227"/>
            <a:ext cx="4898432" cy="3886359"/>
          </a:xfrm>
          <a:prstGeom prst="rect">
            <a:avLst/>
          </a:prstGeom>
        </p:spPr>
      </p:pic>
      <p:sp>
        <p:nvSpPr>
          <p:cNvPr id="7" name="Content Placeholder 2"/>
          <p:cNvSpPr txBox="1">
            <a:spLocks/>
          </p:cNvSpPr>
          <p:nvPr/>
        </p:nvSpPr>
        <p:spPr bwMode="auto">
          <a:xfrm>
            <a:off x="0" y="1111170"/>
            <a:ext cx="9421843"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37160" bIns="0" numCol="1" anchor="t" anchorCtr="0" compatLnSpc="1">
            <a:prstTxWarp prst="textNoShape">
              <a:avLst/>
            </a:prstTxWarp>
          </a:bodyPr>
          <a:lstStyle>
            <a:lvl1pPr marL="317500" indent="-292100" algn="l" rtl="0" eaLnBrk="1" fontAlgn="base" hangingPunct="1">
              <a:spcBef>
                <a:spcPts val="0"/>
              </a:spcBef>
              <a:spcAft>
                <a:spcPts val="600"/>
              </a:spcAft>
              <a:buClr>
                <a:schemeClr val="tx2"/>
              </a:buClr>
              <a:buFont typeface="Wingdings" panose="05000000000000000000" pitchFamily="2" charset="2"/>
              <a:buChar char="§"/>
              <a:defRPr sz="2800">
                <a:solidFill>
                  <a:schemeClr val="tx1"/>
                </a:solidFill>
                <a:latin typeface="Arial" charset="0"/>
                <a:ea typeface="+mn-ea"/>
                <a:cs typeface="+mn-cs"/>
              </a:defRPr>
            </a:lvl1pPr>
            <a:lvl2pPr marL="749300" indent="-292100" algn="l" rtl="0" eaLnBrk="1" fontAlgn="base" hangingPunct="1">
              <a:spcBef>
                <a:spcPct val="20000"/>
              </a:spcBef>
              <a:spcAft>
                <a:spcPts val="600"/>
              </a:spcAft>
              <a:buClr>
                <a:schemeClr val="tx2"/>
              </a:buClr>
              <a:buFont typeface="Wingdings" panose="05000000000000000000" pitchFamily="2" charset="2"/>
              <a:buChar char="§"/>
              <a:defRPr sz="2400">
                <a:solidFill>
                  <a:schemeClr val="tx1"/>
                </a:solidFill>
                <a:latin typeface="Arial" charset="0"/>
                <a:ea typeface="+mn-ea"/>
                <a:cs typeface="+mn-cs"/>
              </a:defRPr>
            </a:lvl2pPr>
            <a:lvl3pPr marL="1206500" indent="-292100" algn="l" rtl="0" eaLnBrk="1" fontAlgn="base" hangingPunct="1">
              <a:spcBef>
                <a:spcPct val="20000"/>
              </a:spcBef>
              <a:spcAft>
                <a:spcPts val="600"/>
              </a:spcAft>
              <a:buClr>
                <a:schemeClr val="tx2"/>
              </a:buClr>
              <a:buFont typeface="Wingdings" panose="05000000000000000000" pitchFamily="2" charset="2"/>
              <a:buChar char="§"/>
              <a:defRPr sz="2000">
                <a:solidFill>
                  <a:schemeClr val="tx1"/>
                </a:solidFill>
                <a:latin typeface="Arial" charset="0"/>
                <a:ea typeface="+mn-ea"/>
                <a:cs typeface="+mn-cs"/>
              </a:defRPr>
            </a:lvl3pPr>
            <a:lvl4pPr marL="1663700" indent="-304800" algn="l" rtl="0" eaLnBrk="1" fontAlgn="base" hangingPunct="1">
              <a:spcBef>
                <a:spcPct val="20000"/>
              </a:spcBef>
              <a:spcAft>
                <a:spcPts val="600"/>
              </a:spcAft>
              <a:buClr>
                <a:schemeClr val="tx2"/>
              </a:buClr>
              <a:buFont typeface="Wingdings" panose="05000000000000000000" pitchFamily="2" charset="2"/>
              <a:buChar char="§"/>
              <a:defRPr sz="2000">
                <a:solidFill>
                  <a:schemeClr val="tx1"/>
                </a:solidFill>
                <a:latin typeface="Arial" charset="0"/>
                <a:ea typeface="+mn-ea"/>
                <a:cs typeface="+mn-cs"/>
              </a:defRPr>
            </a:lvl4pPr>
            <a:lvl5pPr marL="2120900" indent="-292100" algn="l" rtl="0" eaLnBrk="1" fontAlgn="base" hangingPunct="1">
              <a:spcBef>
                <a:spcPct val="20000"/>
              </a:spcBef>
              <a:spcAft>
                <a:spcPts val="600"/>
              </a:spcAft>
              <a:buClr>
                <a:schemeClr val="tx2"/>
              </a:buClr>
              <a:buFont typeface="Wingdings" panose="05000000000000000000" pitchFamily="2" charset="2"/>
              <a:buChar char="§"/>
              <a:defRPr sz="20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r>
              <a:rPr lang="en-US" sz="2400" dirty="0" smtClean="0"/>
              <a:t>Random mating for one generation produces </a:t>
            </a:r>
            <a:r>
              <a:rPr lang="en-US" sz="2400" u="sng" dirty="0" smtClean="0"/>
              <a:t>genotype frequencies that can be predicted from allele frequencies</a:t>
            </a:r>
          </a:p>
          <a:p>
            <a:endParaRPr lang="en-US" sz="2400" u="sng"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With random mating and no evolutionary change, these frequencies will remain constant from one generation to the next</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_04Figur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75" y="282938"/>
            <a:ext cx="7766650" cy="6255974"/>
          </a:xfrm>
          <a:prstGeom prst="rect">
            <a:avLst/>
          </a:prstGeom>
        </p:spPr>
      </p:pic>
      <p:sp>
        <p:nvSpPr>
          <p:cNvPr id="4" name="Title 3"/>
          <p:cNvSpPr>
            <a:spLocks noGrp="1"/>
          </p:cNvSpPr>
          <p:nvPr>
            <p:ph type="title"/>
          </p:nvPr>
        </p:nvSpPr>
        <p:spPr/>
        <p:txBody>
          <a:bodyPr>
            <a:normAutofit/>
          </a:bodyPr>
          <a:lstStyle/>
          <a:p>
            <a:r>
              <a:rPr lang="en-US" dirty="0"/>
              <a:t>Figure 22.4 One generation of </a:t>
            </a:r>
            <a:r>
              <a:rPr lang="en-US" dirty="0" smtClean="0"/>
              <a:t>random mating produces </a:t>
            </a:r>
            <a:r>
              <a:rPr lang="en-US" dirty="0"/>
              <a:t>Hardy-Weinberg </a:t>
            </a:r>
            <a:r>
              <a:rPr lang="en-US" dirty="0" smtClean="0"/>
              <a:t>equilibrium frequencies </a:t>
            </a:r>
            <a:r>
              <a:rPr lang="en-US" dirty="0"/>
              <a:t>for genotypes of autosomal genes.</a:t>
            </a:r>
          </a:p>
        </p:txBody>
      </p:sp>
      <p:sp>
        <p:nvSpPr>
          <p:cNvPr id="5" name="Footer Placeholder 4"/>
          <p:cNvSpPr>
            <a:spLocks noGrp="1"/>
          </p:cNvSpPr>
          <p:nvPr>
            <p:ph type="ftr" sz="quarter" idx="11"/>
          </p:nvPr>
        </p:nvSpPr>
        <p:spPr/>
        <p:txBody>
          <a:bodyPr/>
          <a:lstStyle/>
          <a:p>
            <a:r>
              <a:rPr lang="en-US" smtClean="0">
                <a:solidFill>
                  <a:prstClr val="black"/>
                </a:solidFill>
                <a:latin typeface="Arial"/>
              </a:rPr>
              <a:t>© 2015 Pearson Education, Inc.</a:t>
            </a:r>
            <a:endParaRPr lang="en-US">
              <a:solidFill>
                <a:prstClr val="black"/>
              </a:solidFill>
              <a:latin typeface="Arial"/>
            </a:endParaRPr>
          </a:p>
        </p:txBody>
      </p:sp>
      <p:sp>
        <p:nvSpPr>
          <p:cNvPr id="6"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r>
              <a:rPr lang="en-US" sz="1200" dirty="0" smtClean="0">
                <a:solidFill>
                  <a:srgbClr val="898989"/>
                </a:solidFill>
                <a:latin typeface="Calibri" charset="0"/>
                <a:ea typeface="MS PGothic" charset="0"/>
                <a:cs typeface="MS PGothic" charset="0"/>
              </a:rPr>
              <a:t>15</a:t>
            </a:r>
            <a:endParaRPr lang="en-US" sz="1200" dirty="0">
              <a:solidFill>
                <a:srgbClr val="898989"/>
              </a:solidFill>
              <a:latin typeface="Calibri" charset="0"/>
              <a:ea typeface="MS PGothic" charset="0"/>
              <a:cs typeface="MS PGothic" charset="0"/>
            </a:endParaRPr>
          </a:p>
        </p:txBody>
      </p:sp>
    </p:spTree>
    <p:extLst>
      <p:ext uri="{BB962C8B-B14F-4D97-AF65-F5344CB8AC3E}">
        <p14:creationId xmlns:p14="http://schemas.microsoft.com/office/powerpoint/2010/main" val="21122909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smtClean="0"/>
              <a:t>The Hardy-Weinberg Equilibrium for More Than Two Alleles</a:t>
            </a:r>
            <a:endParaRPr lang="en-US"/>
          </a:p>
        </p:txBody>
      </p:sp>
      <p:sp>
        <p:nvSpPr>
          <p:cNvPr id="44034" name="Content Placeholder 2"/>
          <p:cNvSpPr>
            <a:spLocks noGrp="1"/>
          </p:cNvSpPr>
          <p:nvPr>
            <p:ph idx="1"/>
          </p:nvPr>
        </p:nvSpPr>
        <p:spPr>
          <a:xfrm>
            <a:off x="57951" y="1117600"/>
            <a:ext cx="5306655" cy="5260975"/>
          </a:xfrm>
        </p:spPr>
        <p:txBody>
          <a:bodyPr/>
          <a:lstStyle/>
          <a:p>
            <a:r>
              <a:rPr lang="en-US" sz="2200" dirty="0" smtClean="0"/>
              <a:t>H-W equilibrium values can be determined for more than two alleles, for example, in the case of three alleles, such as the ABO blood type alleles</a:t>
            </a:r>
          </a:p>
          <a:p>
            <a:endParaRPr lang="en-US" sz="2200" dirty="0" smtClean="0"/>
          </a:p>
          <a:p>
            <a:r>
              <a:rPr lang="en-US" sz="2200" dirty="0" smtClean="0"/>
              <a:t>The allele frequencies are </a:t>
            </a:r>
            <a:r>
              <a:rPr lang="en-US" sz="2200" i="1" dirty="0" smtClean="0"/>
              <a:t>p</a:t>
            </a:r>
            <a:r>
              <a:rPr lang="en-US" sz="2200" dirty="0" smtClean="0"/>
              <a:t>, </a:t>
            </a:r>
            <a:r>
              <a:rPr lang="en-US" sz="2200" i="1" dirty="0" smtClean="0"/>
              <a:t>q</a:t>
            </a:r>
            <a:r>
              <a:rPr lang="en-US" sz="2200" dirty="0" smtClean="0"/>
              <a:t>, and </a:t>
            </a:r>
            <a:r>
              <a:rPr lang="en-US" sz="2200" i="1" dirty="0"/>
              <a:t>r</a:t>
            </a:r>
            <a:endParaRPr lang="en-US" sz="2200" dirty="0" smtClean="0"/>
          </a:p>
          <a:p>
            <a:endParaRPr lang="en-US" sz="2200" dirty="0" smtClean="0"/>
          </a:p>
          <a:p>
            <a:r>
              <a:rPr lang="en-US" sz="2200" dirty="0" smtClean="0"/>
              <a:t>In this case, </a:t>
            </a:r>
            <a:r>
              <a:rPr lang="en-US" sz="2200" b="1" i="1" dirty="0"/>
              <a:t>p</a:t>
            </a:r>
            <a:r>
              <a:rPr lang="en-US" sz="2200" b="1" dirty="0" smtClean="0"/>
              <a:t> </a:t>
            </a:r>
            <a:r>
              <a:rPr lang="en-US" sz="2200" b="1" dirty="0">
                <a:sym typeface="Symbol" panose="05050102010706020507" pitchFamily="18" charset="2"/>
              </a:rPr>
              <a:t></a:t>
            </a:r>
            <a:r>
              <a:rPr lang="en-US" sz="2200" b="1" dirty="0" smtClean="0"/>
              <a:t> </a:t>
            </a:r>
            <a:r>
              <a:rPr lang="en-US" sz="2200" b="1" i="1" dirty="0"/>
              <a:t>q</a:t>
            </a:r>
            <a:r>
              <a:rPr lang="en-US" sz="2200" b="1" dirty="0" smtClean="0"/>
              <a:t> </a:t>
            </a:r>
            <a:r>
              <a:rPr lang="en-US" sz="2200" b="1" dirty="0">
                <a:sym typeface="Symbol" panose="05050102010706020507" pitchFamily="18" charset="2"/>
              </a:rPr>
              <a:t></a:t>
            </a:r>
            <a:r>
              <a:rPr lang="en-US" sz="2200" b="1" dirty="0" smtClean="0"/>
              <a:t> </a:t>
            </a:r>
            <a:r>
              <a:rPr lang="en-US" sz="2200" b="1" i="1" dirty="0" smtClean="0"/>
              <a:t>r</a:t>
            </a:r>
            <a:r>
              <a:rPr lang="en-US" sz="2200" b="1" dirty="0" smtClean="0"/>
              <a:t> </a:t>
            </a:r>
            <a:r>
              <a:rPr lang="en-US" sz="2200" b="1" dirty="0" smtClean="0">
                <a:sym typeface="Symbol" panose="05050102010706020507" pitchFamily="18" charset="2"/>
              </a:rPr>
              <a:t></a:t>
            </a:r>
            <a:r>
              <a:rPr lang="en-US" sz="2200" b="1" dirty="0" smtClean="0"/>
              <a:t> 1.0 </a:t>
            </a:r>
            <a:r>
              <a:rPr lang="en-US" sz="2200" dirty="0" smtClean="0"/>
              <a:t>and the allele frequencies are calculated by </a:t>
            </a:r>
          </a:p>
          <a:p>
            <a:pPr marL="25400" indent="0">
              <a:buNone/>
            </a:pPr>
            <a:r>
              <a:rPr lang="en-US" sz="2200" dirty="0"/>
              <a:t> </a:t>
            </a:r>
            <a:r>
              <a:rPr lang="en-US" sz="2200" dirty="0" smtClean="0"/>
              <a:t>   the </a:t>
            </a:r>
            <a:r>
              <a:rPr lang="en-US" sz="2200" u="sng" dirty="0" smtClean="0"/>
              <a:t>trinomial expansion</a:t>
            </a:r>
            <a:r>
              <a:rPr lang="en-US" sz="2200" dirty="0" smtClean="0"/>
              <a:t>: </a:t>
            </a:r>
            <a:r>
              <a:rPr lang="en-US" sz="2200" b="1" dirty="0" smtClean="0"/>
              <a:t>(</a:t>
            </a:r>
            <a:r>
              <a:rPr lang="en-US" sz="2200" b="1" i="1" dirty="0"/>
              <a:t>p</a:t>
            </a:r>
            <a:r>
              <a:rPr lang="en-US" sz="2200" b="1" dirty="0" smtClean="0"/>
              <a:t> </a:t>
            </a:r>
            <a:r>
              <a:rPr lang="en-US" sz="2200" b="1" dirty="0">
                <a:sym typeface="Symbol" panose="05050102010706020507" pitchFamily="18" charset="2"/>
              </a:rPr>
              <a:t></a:t>
            </a:r>
            <a:r>
              <a:rPr lang="en-US" sz="2200" b="1" dirty="0" smtClean="0"/>
              <a:t> </a:t>
            </a:r>
            <a:r>
              <a:rPr lang="en-US" sz="2200" b="1" i="1" dirty="0"/>
              <a:t>q</a:t>
            </a:r>
            <a:r>
              <a:rPr lang="en-US" sz="2200" b="1" dirty="0" smtClean="0"/>
              <a:t> </a:t>
            </a:r>
            <a:r>
              <a:rPr lang="en-US" sz="2200" b="1" dirty="0">
                <a:sym typeface="Symbol" panose="05050102010706020507" pitchFamily="18" charset="2"/>
              </a:rPr>
              <a:t></a:t>
            </a:r>
            <a:r>
              <a:rPr lang="en-US" sz="2200" b="1" dirty="0" smtClean="0"/>
              <a:t> </a:t>
            </a:r>
            <a:r>
              <a:rPr lang="en-US" sz="2200" b="1" i="1" dirty="0" smtClean="0"/>
              <a:t>r</a:t>
            </a:r>
            <a:r>
              <a:rPr lang="en-US" sz="2200" b="1" dirty="0" smtClean="0"/>
              <a:t>)</a:t>
            </a:r>
            <a:r>
              <a:rPr lang="en-US" sz="2200" b="1" baseline="30000" dirty="0" smtClean="0"/>
              <a:t>2</a:t>
            </a:r>
          </a:p>
          <a:p>
            <a:endParaRPr lang="en-US" sz="2200" dirty="0" smtClean="0"/>
          </a:p>
          <a:p>
            <a:r>
              <a:rPr lang="en-US" sz="2200" dirty="0" smtClean="0"/>
              <a:t>The six possible genotypes are </a:t>
            </a:r>
          </a:p>
          <a:p>
            <a:pPr marL="25400" indent="0">
              <a:buNone/>
            </a:pPr>
            <a:r>
              <a:rPr lang="en-US" sz="2200" b="1" i="1" dirty="0" smtClean="0"/>
              <a:t>p</a:t>
            </a:r>
            <a:r>
              <a:rPr lang="en-US" sz="2200" b="1" baseline="30000" dirty="0" smtClean="0"/>
              <a:t>2</a:t>
            </a:r>
            <a:r>
              <a:rPr lang="en-US" sz="2200" b="1" dirty="0" smtClean="0"/>
              <a:t> </a:t>
            </a:r>
            <a:r>
              <a:rPr lang="en-US" sz="2200" b="1" dirty="0">
                <a:sym typeface="Symbol" panose="05050102010706020507" pitchFamily="18" charset="2"/>
              </a:rPr>
              <a:t></a:t>
            </a:r>
            <a:r>
              <a:rPr lang="en-US" sz="2200" b="1" dirty="0" smtClean="0"/>
              <a:t> 2</a:t>
            </a:r>
            <a:r>
              <a:rPr lang="en-US" sz="2200" b="1" i="1" dirty="0" smtClean="0"/>
              <a:t>p</a:t>
            </a:r>
            <a:r>
              <a:rPr lang="en-US" sz="2200" b="1" dirty="0" smtClean="0"/>
              <a:t>q </a:t>
            </a:r>
            <a:r>
              <a:rPr lang="en-US" sz="2200" b="1" dirty="0">
                <a:sym typeface="Symbol" panose="05050102010706020507" pitchFamily="18" charset="2"/>
              </a:rPr>
              <a:t></a:t>
            </a:r>
            <a:r>
              <a:rPr lang="en-US" sz="2200" b="1" dirty="0" smtClean="0"/>
              <a:t> </a:t>
            </a:r>
            <a:r>
              <a:rPr lang="en-US" sz="2200" b="1" i="1" dirty="0"/>
              <a:t>q</a:t>
            </a:r>
            <a:r>
              <a:rPr lang="en-US" sz="2200" b="1" baseline="30000" dirty="0" smtClean="0"/>
              <a:t>2</a:t>
            </a:r>
            <a:r>
              <a:rPr lang="en-US" sz="2200" b="1" dirty="0" smtClean="0"/>
              <a:t> </a:t>
            </a:r>
            <a:r>
              <a:rPr lang="en-US" sz="2200" b="1" dirty="0">
                <a:sym typeface="Symbol" panose="05050102010706020507" pitchFamily="18" charset="2"/>
              </a:rPr>
              <a:t></a:t>
            </a:r>
            <a:r>
              <a:rPr lang="en-US" sz="2200" b="1" dirty="0" smtClean="0"/>
              <a:t> 2</a:t>
            </a:r>
            <a:r>
              <a:rPr lang="en-US" sz="2200" b="1" i="1" dirty="0" smtClean="0"/>
              <a:t>pr</a:t>
            </a:r>
            <a:r>
              <a:rPr lang="en-US" sz="2200" b="1" dirty="0" smtClean="0"/>
              <a:t> </a:t>
            </a:r>
            <a:r>
              <a:rPr lang="en-US" sz="2200" b="1" dirty="0">
                <a:sym typeface="Symbol" panose="05050102010706020507" pitchFamily="18" charset="2"/>
              </a:rPr>
              <a:t></a:t>
            </a:r>
            <a:r>
              <a:rPr lang="en-US" sz="2200" b="1" dirty="0" smtClean="0"/>
              <a:t> </a:t>
            </a:r>
            <a:r>
              <a:rPr lang="en-US" sz="2200" b="1" i="1" spc="300" dirty="0" smtClean="0"/>
              <a:t>r</a:t>
            </a:r>
            <a:r>
              <a:rPr lang="en-US" sz="2200" b="1" baseline="30000" dirty="0"/>
              <a:t>2</a:t>
            </a:r>
            <a:r>
              <a:rPr lang="en-US" sz="2200" b="1" dirty="0" smtClean="0"/>
              <a:t> </a:t>
            </a:r>
            <a:r>
              <a:rPr lang="en-US" sz="2200" b="1" dirty="0">
                <a:sym typeface="Symbol" panose="05050102010706020507" pitchFamily="18" charset="2"/>
              </a:rPr>
              <a:t></a:t>
            </a:r>
            <a:r>
              <a:rPr lang="en-US" sz="2200" b="1" dirty="0" smtClean="0"/>
              <a:t> 2</a:t>
            </a:r>
            <a:r>
              <a:rPr lang="en-US" sz="2200" b="1" i="1" dirty="0" smtClean="0"/>
              <a:t>q</a:t>
            </a:r>
            <a:r>
              <a:rPr lang="en-US" sz="2200" b="1" i="1" dirty="0"/>
              <a:t>r</a:t>
            </a:r>
            <a:r>
              <a:rPr lang="en-US" sz="2200" b="1" dirty="0" smtClean="0"/>
              <a:t> </a:t>
            </a:r>
            <a:r>
              <a:rPr lang="en-US" sz="2200" b="1" dirty="0" smtClean="0">
                <a:sym typeface="Symbol" panose="05050102010706020507" pitchFamily="18" charset="2"/>
              </a:rPr>
              <a:t></a:t>
            </a:r>
            <a:r>
              <a:rPr lang="en-US" sz="2200" b="1" dirty="0" smtClean="0"/>
              <a:t> 1.0</a:t>
            </a:r>
            <a:endParaRPr lang="en-US" sz="2200" b="1" dirty="0"/>
          </a:p>
        </p:txBody>
      </p:sp>
      <p:sp>
        <p:nvSpPr>
          <p:cNvPr id="44035"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44EC3B9B-24B8-AA48-848F-6802D658318A}" type="slidenum">
              <a:rPr lang="en-US" sz="1200">
                <a:solidFill>
                  <a:srgbClr val="898989"/>
                </a:solidFill>
                <a:latin typeface="Calibri" charset="0"/>
                <a:ea typeface="MS PGothic" charset="0"/>
                <a:cs typeface="MS PGothic" charset="0"/>
              </a:rPr>
              <a:pPr algn="r" eaLnBrk="1" hangingPunct="1"/>
              <a:t>24</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pic>
        <p:nvPicPr>
          <p:cNvPr id="6" name="Picture 5" descr="22_03Tabl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7308" y="1478710"/>
            <a:ext cx="3906692" cy="511210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smtClean="0"/>
              <a:t>Determining Autosomal Allele Frequencies in Populations</a:t>
            </a:r>
            <a:endParaRPr lang="en-US"/>
          </a:p>
        </p:txBody>
      </p:sp>
      <p:sp>
        <p:nvSpPr>
          <p:cNvPr id="35842" name="Content Placeholder 2"/>
          <p:cNvSpPr>
            <a:spLocks noGrp="1"/>
          </p:cNvSpPr>
          <p:nvPr>
            <p:ph idx="1"/>
          </p:nvPr>
        </p:nvSpPr>
        <p:spPr>
          <a:xfrm>
            <a:off x="57950" y="1098642"/>
            <a:ext cx="8953357" cy="5260975"/>
          </a:xfrm>
        </p:spPr>
        <p:txBody>
          <a:bodyPr/>
          <a:lstStyle/>
          <a:p>
            <a:r>
              <a:rPr lang="en-US" sz="2400" dirty="0" smtClean="0"/>
              <a:t>Comparisons of allele frequencies among populations can identify relationships and diversification of populations. Documentation of allele frequency changes over time is a hallmark of population evolution</a:t>
            </a:r>
          </a:p>
          <a:p>
            <a:endParaRPr lang="en-US" sz="2400" dirty="0" smtClean="0"/>
          </a:p>
          <a:p>
            <a:r>
              <a:rPr lang="en-US" sz="2400" dirty="0"/>
              <a:t>Several methods can be utilized to calculate allele frequencies. </a:t>
            </a:r>
          </a:p>
          <a:p>
            <a:endParaRPr lang="en-US" sz="2400" dirty="0"/>
          </a:p>
          <a:p>
            <a:r>
              <a:rPr lang="en-US" sz="2400" dirty="0"/>
              <a:t>The </a:t>
            </a:r>
            <a:r>
              <a:rPr lang="en-US" sz="2400" b="1" dirty="0"/>
              <a:t>square root </a:t>
            </a:r>
            <a:r>
              <a:rPr lang="en-US" sz="2400" dirty="0"/>
              <a:t>is the only method can be used if a population is in H-W equilibrium. It does not require the exact genotype of every individual to be known; for example, it does not require that homozygous dominant and heterozygous individuals be distinguished. </a:t>
            </a:r>
            <a:r>
              <a:rPr lang="en-US" sz="2400" b="1" u="sng" dirty="0"/>
              <a:t>The </a:t>
            </a:r>
            <a:r>
              <a:rPr lang="en-US" sz="2400" b="1" i="1" u="sng" dirty="0"/>
              <a:t>q</a:t>
            </a:r>
            <a:r>
              <a:rPr lang="en-US" sz="2400" b="1" u="sng" dirty="0"/>
              <a:t> term is calculated as the square root of the frequency of the homozygous recessive class, and then </a:t>
            </a:r>
            <a:r>
              <a:rPr lang="en-US" sz="2400" b="1" i="1" u="sng" dirty="0"/>
              <a:t>p</a:t>
            </a:r>
            <a:r>
              <a:rPr lang="en-US" sz="2400" b="1" u="sng" dirty="0"/>
              <a:t> is simply calculated as 1.0 </a:t>
            </a:r>
            <a:r>
              <a:rPr lang="en-US" sz="2400" b="1" u="sng" dirty="0">
                <a:sym typeface="Symbol" panose="05050102010706020507" pitchFamily="18" charset="2"/>
              </a:rPr>
              <a:t></a:t>
            </a:r>
            <a:r>
              <a:rPr lang="en-US" sz="2400" b="1" u="sng" dirty="0"/>
              <a:t> </a:t>
            </a:r>
            <a:r>
              <a:rPr lang="en-US" sz="2400" b="1" i="1" u="sng" dirty="0"/>
              <a:t>q</a:t>
            </a:r>
          </a:p>
          <a:p>
            <a:endParaRPr lang="en-US" sz="2400" dirty="0" smtClean="0"/>
          </a:p>
          <a:p>
            <a:endParaRPr lang="en-US" sz="2400" dirty="0" smtClean="0"/>
          </a:p>
        </p:txBody>
      </p:sp>
      <p:sp>
        <p:nvSpPr>
          <p:cNvPr id="35843"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AAA12FF1-A53C-2443-B0E8-24454F5D5609}" type="slidenum">
              <a:rPr lang="en-US" sz="1200">
                <a:solidFill>
                  <a:srgbClr val="898989"/>
                </a:solidFill>
                <a:latin typeface="Calibri" charset="0"/>
                <a:ea typeface="MS PGothic" charset="0"/>
                <a:cs typeface="MS PGothic" charset="0"/>
              </a:rPr>
              <a:pPr algn="r" eaLnBrk="1" hangingPunct="1"/>
              <a:t>25</a:t>
            </a:fld>
            <a:endParaRPr lang="en-US" sz="1200">
              <a:solidFill>
                <a:srgbClr val="898989"/>
              </a:solidFill>
              <a:latin typeface="Calibri" charset="0"/>
              <a:ea typeface="MS PGothic" charset="0"/>
              <a:cs typeface="MS PGothic"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smtClean="0"/>
              <a:t>The Chi-Square Test of Hardy-Weinberg Predictions</a:t>
            </a:r>
            <a:endParaRPr lang="en-US"/>
          </a:p>
        </p:txBody>
      </p:sp>
      <p:sp>
        <p:nvSpPr>
          <p:cNvPr id="50178" name="Content Placeholder 2"/>
          <p:cNvSpPr>
            <a:spLocks noGrp="1"/>
          </p:cNvSpPr>
          <p:nvPr>
            <p:ph idx="1"/>
          </p:nvPr>
        </p:nvSpPr>
        <p:spPr/>
        <p:txBody>
          <a:bodyPr/>
          <a:lstStyle/>
          <a:p>
            <a:r>
              <a:rPr lang="en-US" b="1" dirty="0" smtClean="0"/>
              <a:t>The assumptions of H-W equilibrium are unattainable in real populations</a:t>
            </a:r>
          </a:p>
          <a:p>
            <a:endParaRPr lang="en-US" dirty="0" smtClean="0"/>
          </a:p>
          <a:p>
            <a:r>
              <a:rPr lang="en-US" u="sng" dirty="0" smtClean="0"/>
              <a:t>The chi-square test can be used to determine whether observed genotype frequencies in populations are </a:t>
            </a:r>
            <a:r>
              <a:rPr lang="en-US" i="1" u="sng" dirty="0" smtClean="0"/>
              <a:t>significantly different </a:t>
            </a:r>
            <a:r>
              <a:rPr lang="en-US" u="sng" dirty="0" smtClean="0"/>
              <a:t>from those predicted by H-W equilibrium</a:t>
            </a:r>
          </a:p>
          <a:p>
            <a:endParaRPr lang="en-US" u="sng" dirty="0" smtClean="0"/>
          </a:p>
          <a:p>
            <a:r>
              <a:rPr lang="en-US" u="sng" dirty="0" smtClean="0"/>
              <a:t>If chi-square analysis shows significant deviation from H-W equilibrium expectations, the cause can be investigated</a:t>
            </a:r>
            <a:endParaRPr lang="en-US" u="sng" dirty="0"/>
          </a:p>
        </p:txBody>
      </p:sp>
      <p:sp>
        <p:nvSpPr>
          <p:cNvPr id="50179"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1D018A78-C550-7F4A-BB7A-7EAF6927C289}" type="slidenum">
              <a:rPr lang="en-US" sz="1200">
                <a:solidFill>
                  <a:srgbClr val="898989"/>
                </a:solidFill>
                <a:latin typeface="Calibri" charset="0"/>
                <a:ea typeface="MS PGothic" charset="0"/>
                <a:cs typeface="MS PGothic" charset="0"/>
              </a:rPr>
              <a:pPr algn="r" eaLnBrk="1" hangingPunct="1"/>
              <a:t>26</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dirty="0" smtClean="0"/>
              <a:t>22.2 Natural Selection Operates through Differential Reproductive Fitness within a Population</a:t>
            </a:r>
            <a:endParaRPr lang="en-US" dirty="0"/>
          </a:p>
        </p:txBody>
      </p:sp>
      <p:sp>
        <p:nvSpPr>
          <p:cNvPr id="62466" name="Content Placeholder 2"/>
          <p:cNvSpPr>
            <a:spLocks noGrp="1"/>
          </p:cNvSpPr>
          <p:nvPr>
            <p:ph idx="1"/>
          </p:nvPr>
        </p:nvSpPr>
        <p:spPr/>
        <p:txBody>
          <a:bodyPr/>
          <a:lstStyle/>
          <a:p>
            <a:r>
              <a:rPr lang="en-US" dirty="0" smtClean="0"/>
              <a:t>H-W equilibrium is maintained when there is no evolutionary change in a population</a:t>
            </a:r>
          </a:p>
          <a:p>
            <a:endParaRPr lang="en-US" dirty="0" smtClean="0"/>
          </a:p>
          <a:p>
            <a:r>
              <a:rPr lang="en-US" dirty="0" smtClean="0"/>
              <a:t>However, allele frequencies do change when evolution occurs</a:t>
            </a:r>
          </a:p>
          <a:p>
            <a:endParaRPr lang="en-US" dirty="0" smtClean="0"/>
          </a:p>
          <a:p>
            <a:r>
              <a:rPr lang="en-US" dirty="0" smtClean="0"/>
              <a:t>The evolutionary impact can be calculated as long as the effect on allele frequency can be estimated</a:t>
            </a:r>
            <a:endParaRPr lang="en-US" dirty="0"/>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sp>
        <p:nvSpPr>
          <p:cNvPr id="62467"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F8446087-2A88-024B-BFFA-1F24781E86C6}" type="slidenum">
              <a:rPr lang="en-US" sz="1200">
                <a:solidFill>
                  <a:srgbClr val="898989"/>
                </a:solidFill>
                <a:latin typeface="Calibri" charset="0"/>
                <a:ea typeface="MS PGothic" charset="0"/>
                <a:cs typeface="MS PGothic" charset="0"/>
              </a:rPr>
              <a:pPr algn="r" eaLnBrk="1" hangingPunct="1"/>
              <a:t>27</a:t>
            </a:fld>
            <a:endParaRPr lang="en-US" sz="1200">
              <a:solidFill>
                <a:srgbClr val="898989"/>
              </a:solidFill>
              <a:latin typeface="Calibri" charset="0"/>
              <a:ea typeface="MS PGothic" charset="0"/>
              <a:cs typeface="MS PGothic"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smtClean="0"/>
              <a:t>Differential Reproduction and Relative Fitness</a:t>
            </a:r>
            <a:endParaRPr lang="en-US"/>
          </a:p>
        </p:txBody>
      </p:sp>
      <p:sp>
        <p:nvSpPr>
          <p:cNvPr id="64514" name="Content Placeholder 2"/>
          <p:cNvSpPr>
            <a:spLocks noGrp="1"/>
          </p:cNvSpPr>
          <p:nvPr>
            <p:ph idx="1"/>
          </p:nvPr>
        </p:nvSpPr>
        <p:spPr>
          <a:xfrm>
            <a:off x="-1" y="1117601"/>
            <a:ext cx="9144001" cy="5260975"/>
          </a:xfrm>
        </p:spPr>
        <p:txBody>
          <a:bodyPr/>
          <a:lstStyle/>
          <a:p>
            <a:r>
              <a:rPr lang="en-US" sz="2400" dirty="0" smtClean="0"/>
              <a:t>Natural selection favors the reproductive success of some members of a population over others </a:t>
            </a:r>
          </a:p>
          <a:p>
            <a:pPr marL="25400" indent="0">
              <a:buNone/>
            </a:pPr>
            <a:endParaRPr lang="en-US" sz="2400" dirty="0" smtClean="0"/>
          </a:p>
          <a:p>
            <a:r>
              <a:rPr lang="en-US" sz="2400" dirty="0" smtClean="0"/>
              <a:t>The consequence of natural selection that leads to increased reproductive success of individuals with certain phenotypes is called </a:t>
            </a:r>
            <a:r>
              <a:rPr lang="en-US" sz="2400" b="1" dirty="0" smtClean="0"/>
              <a:t>differential reproduction</a:t>
            </a:r>
          </a:p>
          <a:p>
            <a:endParaRPr lang="en-US" sz="2400" b="1" dirty="0" smtClean="0"/>
          </a:p>
          <a:p>
            <a:r>
              <a:rPr lang="en-US" sz="2400" dirty="0"/>
              <a:t>A common way to quantify natural selection intensity is to compare the reproductive success of other genotypes relative to the most favored </a:t>
            </a:r>
            <a:r>
              <a:rPr lang="en-US" sz="2400" dirty="0" smtClean="0"/>
              <a:t>genotype. This </a:t>
            </a:r>
            <a:r>
              <a:rPr lang="en-US" sz="2400" dirty="0"/>
              <a:t>is called </a:t>
            </a:r>
            <a:r>
              <a:rPr lang="en-US" sz="2400" b="1" dirty="0"/>
              <a:t>relative fitness </a:t>
            </a:r>
            <a:r>
              <a:rPr lang="en-US" sz="2400" dirty="0"/>
              <a:t>(</a:t>
            </a:r>
            <a:r>
              <a:rPr lang="en-US" sz="2400" b="1" i="1" dirty="0"/>
              <a:t>w</a:t>
            </a:r>
            <a:r>
              <a:rPr lang="en-US" sz="2400" dirty="0"/>
              <a:t>),</a:t>
            </a:r>
            <a:r>
              <a:rPr lang="en-US" sz="2400" b="1" dirty="0"/>
              <a:t> </a:t>
            </a:r>
            <a:r>
              <a:rPr lang="en-US" sz="2400" dirty="0"/>
              <a:t>and organisms with the highest reproductive success are assigned a value of </a:t>
            </a:r>
            <a:r>
              <a:rPr lang="en-US" sz="2400" i="1" dirty="0"/>
              <a:t>w</a:t>
            </a:r>
            <a:r>
              <a:rPr lang="en-US" sz="2400" dirty="0"/>
              <a:t> </a:t>
            </a:r>
            <a:r>
              <a:rPr lang="en-US" sz="2400" dirty="0">
                <a:sym typeface="Symbol" panose="05050102010706020507" pitchFamily="18" charset="2"/>
              </a:rPr>
              <a:t></a:t>
            </a:r>
            <a:r>
              <a:rPr lang="en-US" sz="2400" dirty="0"/>
              <a:t> 1.0</a:t>
            </a:r>
          </a:p>
          <a:p>
            <a:endParaRPr lang="en-US" sz="2400" dirty="0"/>
          </a:p>
          <a:p>
            <a:endParaRPr lang="en-US" sz="2400" b="1" dirty="0"/>
          </a:p>
        </p:txBody>
      </p:sp>
      <p:sp>
        <p:nvSpPr>
          <p:cNvPr id="64515"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D1E882F0-4AB3-7445-848E-9D3BD3F628D8}" type="slidenum">
              <a:rPr lang="en-US" sz="1200">
                <a:solidFill>
                  <a:srgbClr val="898989"/>
                </a:solidFill>
                <a:latin typeface="Calibri" charset="0"/>
                <a:ea typeface="MS PGothic" charset="0"/>
                <a:cs typeface="MS PGothic" charset="0"/>
              </a:rPr>
              <a:pPr algn="r" eaLnBrk="1" hangingPunct="1"/>
              <a:t>28</a:t>
            </a:fld>
            <a:endParaRPr lang="en-US" sz="1200">
              <a:solidFill>
                <a:srgbClr val="898989"/>
              </a:solidFill>
              <a:latin typeface="Calibri" charset="0"/>
              <a:ea typeface="MS PGothic" charset="0"/>
              <a:cs typeface="MS PGothic"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xfrm>
            <a:off x="362420" y="112702"/>
            <a:ext cx="8229600" cy="1143000"/>
          </a:xfrm>
        </p:spPr>
        <p:txBody>
          <a:bodyPr/>
          <a:lstStyle/>
          <a:p>
            <a:r>
              <a:rPr lang="en-US" dirty="0" smtClean="0"/>
              <a:t>Modes of Selection</a:t>
            </a:r>
            <a:endParaRPr lang="en-US" dirty="0"/>
          </a:p>
        </p:txBody>
      </p:sp>
      <p:sp>
        <p:nvSpPr>
          <p:cNvPr id="109570" name="Content Placeholder 2"/>
          <p:cNvSpPr>
            <a:spLocks noGrp="1"/>
          </p:cNvSpPr>
          <p:nvPr>
            <p:ph idx="1"/>
          </p:nvPr>
        </p:nvSpPr>
        <p:spPr>
          <a:xfrm>
            <a:off x="-1" y="1047164"/>
            <a:ext cx="9307497" cy="4525963"/>
          </a:xfrm>
        </p:spPr>
        <p:txBody>
          <a:bodyPr>
            <a:noAutofit/>
          </a:bodyPr>
          <a:lstStyle/>
          <a:p>
            <a:pPr marL="25400" indent="0">
              <a:buNone/>
            </a:pPr>
            <a:r>
              <a:rPr lang="en-US" sz="2400" dirty="0"/>
              <a:t>T</a:t>
            </a:r>
            <a:r>
              <a:rPr lang="en-US" sz="2400" dirty="0" smtClean="0"/>
              <a:t>hree possible modes that affect mean and variance in populations</a:t>
            </a:r>
          </a:p>
          <a:p>
            <a:endParaRPr lang="en-US" sz="2400" dirty="0" smtClean="0"/>
          </a:p>
          <a:p>
            <a:r>
              <a:rPr lang="en-US" sz="2400" b="1" dirty="0" smtClean="0"/>
              <a:t>Directional selection </a:t>
            </a:r>
            <a:r>
              <a:rPr lang="en-US" sz="2400" dirty="0" smtClean="0"/>
              <a:t>is when </a:t>
            </a:r>
            <a:r>
              <a:rPr lang="en-US" sz="2400" u="sng" dirty="0" smtClean="0"/>
              <a:t>the mean is shifted in one direction because one extreme of the phenotype distribution is favored; the phenotypic range is narrowed and variance is reduced</a:t>
            </a:r>
          </a:p>
          <a:p>
            <a:pPr marL="0" indent="0">
              <a:buNone/>
            </a:pPr>
            <a:endParaRPr lang="en-US" sz="2400" dirty="0" smtClean="0"/>
          </a:p>
          <a:p>
            <a:r>
              <a:rPr lang="en-US" sz="2400" b="1" dirty="0"/>
              <a:t>Stabilizing selection </a:t>
            </a:r>
            <a:r>
              <a:rPr lang="en-US" sz="2400" u="sng" dirty="0"/>
              <a:t>favors an intermediate phenotype over extremes, and phenotypic variance is reduced</a:t>
            </a:r>
          </a:p>
          <a:p>
            <a:endParaRPr lang="en-US" sz="2400" dirty="0"/>
          </a:p>
          <a:p>
            <a:r>
              <a:rPr lang="en-US" sz="2400" b="1" dirty="0"/>
              <a:t>Disruptive selection </a:t>
            </a:r>
            <a:r>
              <a:rPr lang="en-US" sz="2400" dirty="0"/>
              <a:t>occurs when the </a:t>
            </a:r>
            <a:r>
              <a:rPr lang="en-US" sz="2400" u="sng" dirty="0"/>
              <a:t>extreme phenotypes are favored over the intermediate </a:t>
            </a:r>
            <a:r>
              <a:rPr lang="en-US" sz="2400" u="sng" dirty="0" smtClean="0"/>
              <a:t>phenotypes. </a:t>
            </a:r>
            <a:r>
              <a:rPr lang="en-US" sz="2400" dirty="0" smtClean="0"/>
              <a:t>In </a:t>
            </a:r>
            <a:r>
              <a:rPr lang="en-US" sz="2400" dirty="0"/>
              <a:t>disruptive selection, the </a:t>
            </a:r>
            <a:r>
              <a:rPr lang="en-US" sz="2400" u="sng" dirty="0"/>
              <a:t>phenotypic variance is increased and a phenotypic split may occur within the population</a:t>
            </a:r>
          </a:p>
          <a:p>
            <a:endParaRPr lang="en-US" sz="2400" dirty="0"/>
          </a:p>
        </p:txBody>
      </p:sp>
    </p:spTree>
    <p:extLst>
      <p:ext uri="{BB962C8B-B14F-4D97-AF65-F5344CB8AC3E}">
        <p14:creationId xmlns:p14="http://schemas.microsoft.com/office/powerpoint/2010/main" val="34667165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182563" y="280145"/>
            <a:ext cx="8775700" cy="1219966"/>
          </a:xfrm>
        </p:spPr>
        <p:txBody>
          <a:bodyPr/>
          <a:lstStyle/>
          <a:p>
            <a:r>
              <a:rPr lang="en-US" dirty="0" smtClean="0"/>
              <a:t>Genetic Variation, Population and Evolution</a:t>
            </a:r>
            <a:endParaRPr lang="en-US" dirty="0"/>
          </a:p>
        </p:txBody>
      </p:sp>
      <p:sp>
        <p:nvSpPr>
          <p:cNvPr id="9218" name="Content Placeholder 2"/>
          <p:cNvSpPr>
            <a:spLocks noGrp="1"/>
          </p:cNvSpPr>
          <p:nvPr>
            <p:ph idx="1"/>
          </p:nvPr>
        </p:nvSpPr>
        <p:spPr>
          <a:xfrm>
            <a:off x="57951" y="1695353"/>
            <a:ext cx="9116854" cy="3994869"/>
          </a:xfrm>
        </p:spPr>
        <p:txBody>
          <a:bodyPr/>
          <a:lstStyle/>
          <a:p>
            <a:r>
              <a:rPr lang="en-US" sz="2400" b="1" u="sng" dirty="0" smtClean="0"/>
              <a:t>Population genetics is the study of the distribution and changes in frequency of alleles within populations</a:t>
            </a:r>
            <a:r>
              <a:rPr lang="en-US" sz="2400" dirty="0" smtClean="0"/>
              <a:t>.</a:t>
            </a:r>
          </a:p>
          <a:p>
            <a:endParaRPr lang="en-US" sz="2400" dirty="0" smtClean="0"/>
          </a:p>
          <a:p>
            <a:r>
              <a:rPr lang="en-US" sz="2400" u="sng" dirty="0" smtClean="0"/>
              <a:t>The main processes of evolution (natural selection, genetic drift, gene flow, mutation and genetic recombination) form an integral part of the theory that underpins population genetics.</a:t>
            </a:r>
          </a:p>
          <a:p>
            <a:endParaRPr lang="en-US" sz="2400" dirty="0" smtClean="0"/>
          </a:p>
          <a:p>
            <a:r>
              <a:rPr lang="en-US" sz="2400" dirty="0" smtClean="0"/>
              <a:t>Population genetics examine phenomena as </a:t>
            </a:r>
            <a:r>
              <a:rPr lang="en-US" sz="2400" b="1" dirty="0" smtClean="0"/>
              <a:t>adaptation</a:t>
            </a:r>
            <a:r>
              <a:rPr lang="en-US" sz="2400" dirty="0" smtClean="0"/>
              <a:t>, </a:t>
            </a:r>
            <a:r>
              <a:rPr lang="en-US" sz="2400" b="1" dirty="0" smtClean="0"/>
              <a:t>speciation</a:t>
            </a:r>
            <a:r>
              <a:rPr lang="en-US" sz="2400" dirty="0" smtClean="0"/>
              <a:t>, </a:t>
            </a:r>
            <a:r>
              <a:rPr lang="en-US" sz="2400" b="1" dirty="0" smtClean="0"/>
              <a:t>population subdivision</a:t>
            </a:r>
            <a:r>
              <a:rPr lang="en-US" sz="2400" dirty="0" smtClean="0"/>
              <a:t>, and </a:t>
            </a:r>
            <a:r>
              <a:rPr lang="en-US" sz="2400" b="1" dirty="0" smtClean="0"/>
              <a:t>population structure</a:t>
            </a:r>
            <a:r>
              <a:rPr lang="en-US" sz="2400" dirty="0" smtClean="0"/>
              <a:t>.</a:t>
            </a:r>
          </a:p>
          <a:p>
            <a:endParaRPr lang="en-US" sz="2400" dirty="0"/>
          </a:p>
        </p:txBody>
      </p:sp>
    </p:spTree>
    <p:extLst>
      <p:ext uri="{BB962C8B-B14F-4D97-AF65-F5344CB8AC3E}">
        <p14:creationId xmlns:p14="http://schemas.microsoft.com/office/powerpoint/2010/main" val="413244991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_11FigureB-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237" y="1428483"/>
            <a:ext cx="6369211" cy="5019318"/>
          </a:xfrm>
          <a:prstGeom prst="rect">
            <a:avLst/>
          </a:prstGeom>
        </p:spPr>
      </p:pic>
      <p:sp>
        <p:nvSpPr>
          <p:cNvPr id="7"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r>
              <a:rPr lang="en-US" sz="1200" dirty="0" smtClean="0">
                <a:solidFill>
                  <a:srgbClr val="898989"/>
                </a:solidFill>
                <a:latin typeface="Tahoma" charset="0"/>
                <a:cs typeface="Arial" charset="0"/>
              </a:rPr>
              <a:t>55</a:t>
            </a:r>
            <a:endParaRPr lang="en-US" sz="1200" dirty="0">
              <a:solidFill>
                <a:srgbClr val="898989"/>
              </a:solidFill>
              <a:latin typeface="Tahoma" charset="0"/>
              <a:cs typeface="Arial" charset="0"/>
            </a:endParaRPr>
          </a:p>
        </p:txBody>
      </p:sp>
      <p:sp>
        <p:nvSpPr>
          <p:cNvPr id="6" name="Title 1"/>
          <p:cNvSpPr>
            <a:spLocks noGrp="1"/>
          </p:cNvSpPr>
          <p:nvPr>
            <p:ph type="title"/>
          </p:nvPr>
        </p:nvSpPr>
        <p:spPr>
          <a:xfrm>
            <a:off x="457200" y="169576"/>
            <a:ext cx="8229600" cy="1143000"/>
          </a:xfrm>
        </p:spPr>
        <p:txBody>
          <a:bodyPr/>
          <a:lstStyle/>
          <a:p>
            <a:r>
              <a:rPr lang="en-US" dirty="0" smtClean="0"/>
              <a:t>Modes of Selection</a:t>
            </a:r>
            <a:endParaRPr lang="en-US" dirty="0"/>
          </a:p>
        </p:txBody>
      </p:sp>
    </p:spTree>
    <p:extLst>
      <p:ext uri="{BB962C8B-B14F-4D97-AF65-F5344CB8AC3E}">
        <p14:creationId xmlns:p14="http://schemas.microsoft.com/office/powerpoint/2010/main" val="20205671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r>
              <a:rPr lang="en-US" sz="1200" dirty="0" smtClean="0">
                <a:solidFill>
                  <a:srgbClr val="898989"/>
                </a:solidFill>
                <a:latin typeface="Tahoma" charset="0"/>
                <a:cs typeface="Arial" charset="0"/>
              </a:rPr>
              <a:t>55</a:t>
            </a:r>
            <a:endParaRPr lang="en-US" sz="1200" dirty="0">
              <a:solidFill>
                <a:srgbClr val="898989"/>
              </a:solidFill>
              <a:latin typeface="Tahoma" charset="0"/>
              <a:cs typeface="Arial" charset="0"/>
            </a:endParaRPr>
          </a:p>
        </p:txBody>
      </p:sp>
      <p:sp>
        <p:nvSpPr>
          <p:cNvPr id="6" name="Title 1"/>
          <p:cNvSpPr>
            <a:spLocks noGrp="1"/>
          </p:cNvSpPr>
          <p:nvPr>
            <p:ph type="title"/>
          </p:nvPr>
        </p:nvSpPr>
        <p:spPr>
          <a:xfrm>
            <a:off x="457200" y="-38962"/>
            <a:ext cx="8229600" cy="1143000"/>
          </a:xfrm>
        </p:spPr>
        <p:txBody>
          <a:bodyPr/>
          <a:lstStyle/>
          <a:p>
            <a:r>
              <a:rPr lang="en-US" dirty="0" smtClean="0"/>
              <a:t>Modes of Selection</a:t>
            </a:r>
            <a:endParaRPr lang="en-US" dirty="0"/>
          </a:p>
        </p:txBody>
      </p:sp>
      <p:pic>
        <p:nvPicPr>
          <p:cNvPr id="2" name="Picture 1" descr="Screen Shot 2015-10-14 at 5.21.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30008" cy="6858000"/>
          </a:xfrm>
          <a:prstGeom prst="rect">
            <a:avLst/>
          </a:prstGeom>
        </p:spPr>
      </p:pic>
    </p:spTree>
    <p:extLst>
      <p:ext uri="{BB962C8B-B14F-4D97-AF65-F5344CB8AC3E}">
        <p14:creationId xmlns:p14="http://schemas.microsoft.com/office/powerpoint/2010/main" val="347916358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smtClean="0"/>
              <a:t>Directional Natural Selection</a:t>
            </a:r>
            <a:endParaRPr lang="en-US"/>
          </a:p>
        </p:txBody>
      </p:sp>
      <p:sp>
        <p:nvSpPr>
          <p:cNvPr id="68610" name="Content Placeholder 2"/>
          <p:cNvSpPr>
            <a:spLocks noGrp="1"/>
          </p:cNvSpPr>
          <p:nvPr>
            <p:ph idx="1"/>
          </p:nvPr>
        </p:nvSpPr>
        <p:spPr/>
        <p:txBody>
          <a:bodyPr/>
          <a:lstStyle/>
          <a:p>
            <a:r>
              <a:rPr lang="en-US" dirty="0" smtClean="0"/>
              <a:t>In </a:t>
            </a:r>
            <a:r>
              <a:rPr lang="en-US" b="1" dirty="0" smtClean="0"/>
              <a:t>directional natural selection</a:t>
            </a:r>
            <a:r>
              <a:rPr lang="en-US" dirty="0" smtClean="0"/>
              <a:t>,</a:t>
            </a:r>
            <a:r>
              <a:rPr lang="en-US" b="1" dirty="0" smtClean="0"/>
              <a:t> </a:t>
            </a:r>
            <a:r>
              <a:rPr lang="en-US" dirty="0" smtClean="0"/>
              <a:t>one phenotype with a homozygous genotype has a higher relative fitness than other phenotypes</a:t>
            </a:r>
          </a:p>
          <a:p>
            <a:endParaRPr lang="en-US" dirty="0" smtClean="0"/>
          </a:p>
          <a:p>
            <a:r>
              <a:rPr lang="en-US" dirty="0" smtClean="0"/>
              <a:t>Directional selection acts to increase the frequency of the favored allele over the others</a:t>
            </a:r>
          </a:p>
          <a:p>
            <a:endParaRPr lang="en-US" dirty="0" smtClean="0"/>
          </a:p>
          <a:p>
            <a:r>
              <a:rPr lang="en-US" dirty="0" smtClean="0">
                <a:sym typeface="Symbol" charset="0"/>
              </a:rPr>
              <a:t>For example,</a:t>
            </a:r>
            <a:r>
              <a:rPr lang="en-US" dirty="0" smtClean="0"/>
              <a:t> a case of </a:t>
            </a:r>
            <a:r>
              <a:rPr lang="en-US" dirty="0" err="1" smtClean="0"/>
              <a:t>codominant</a:t>
            </a:r>
            <a:r>
              <a:rPr lang="en-US" dirty="0" smtClean="0"/>
              <a:t> alleles of a gene, </a:t>
            </a:r>
            <a:r>
              <a:rPr lang="en-US" i="1" dirty="0" smtClean="0"/>
              <a:t>B</a:t>
            </a:r>
            <a:r>
              <a:rPr lang="en-US" i="1" baseline="-25000" dirty="0" smtClean="0"/>
              <a:t>1</a:t>
            </a:r>
            <a:r>
              <a:rPr lang="en-US" dirty="0" smtClean="0"/>
              <a:t> (</a:t>
            </a:r>
            <a:r>
              <a:rPr lang="en-US" i="1" dirty="0" smtClean="0"/>
              <a:t>p</a:t>
            </a:r>
            <a:r>
              <a:rPr lang="en-US" dirty="0" smtClean="0"/>
              <a:t> </a:t>
            </a:r>
            <a:r>
              <a:rPr lang="en-US" dirty="0" smtClean="0">
                <a:sym typeface="Symbol" panose="05050102010706020507" pitchFamily="18" charset="2"/>
              </a:rPr>
              <a:t></a:t>
            </a:r>
            <a:r>
              <a:rPr lang="en-US" dirty="0" smtClean="0"/>
              <a:t> 0.60) and </a:t>
            </a:r>
            <a:r>
              <a:rPr lang="en-US" i="1" dirty="0" smtClean="0"/>
              <a:t>B</a:t>
            </a:r>
            <a:r>
              <a:rPr lang="en-US" i="1" baseline="-25000" dirty="0" smtClean="0"/>
              <a:t>2</a:t>
            </a:r>
            <a:r>
              <a:rPr lang="en-US" dirty="0" smtClean="0"/>
              <a:t> (</a:t>
            </a:r>
            <a:r>
              <a:rPr lang="en-US" i="1" dirty="0" smtClean="0"/>
              <a:t>q</a:t>
            </a:r>
            <a:r>
              <a:rPr lang="en-US" dirty="0" smtClean="0"/>
              <a:t> </a:t>
            </a:r>
            <a:r>
              <a:rPr lang="en-US" dirty="0">
                <a:sym typeface="Symbol" panose="05050102010706020507" pitchFamily="18" charset="2"/>
              </a:rPr>
              <a:t></a:t>
            </a:r>
            <a:r>
              <a:rPr lang="en-US" dirty="0" smtClean="0"/>
              <a:t> 0.40), with </a:t>
            </a:r>
            <a:r>
              <a:rPr lang="en-US" i="1" dirty="0" smtClean="0"/>
              <a:t>B</a:t>
            </a:r>
            <a:r>
              <a:rPr lang="en-US" i="1" baseline="-25000" dirty="0" smtClean="0"/>
              <a:t>1</a:t>
            </a:r>
            <a:r>
              <a:rPr lang="en-US" i="1" dirty="0" smtClean="0"/>
              <a:t>B</a:t>
            </a:r>
            <a:r>
              <a:rPr lang="en-US" i="1" baseline="-25000" dirty="0" smtClean="0"/>
              <a:t>1</a:t>
            </a:r>
            <a:r>
              <a:rPr lang="en-US" dirty="0" smtClean="0"/>
              <a:t> having the highest relative fitness and </a:t>
            </a:r>
            <a:r>
              <a:rPr lang="en-US" i="1" dirty="0" smtClean="0"/>
              <a:t>B</a:t>
            </a:r>
            <a:r>
              <a:rPr lang="en-US" i="1" baseline="-25000" dirty="0" smtClean="0"/>
              <a:t>2</a:t>
            </a:r>
            <a:r>
              <a:rPr lang="en-US" i="1" dirty="0" smtClean="0"/>
              <a:t>B</a:t>
            </a:r>
            <a:r>
              <a:rPr lang="en-US" i="1" baseline="-25000" dirty="0" smtClean="0"/>
              <a:t>2</a:t>
            </a:r>
            <a:r>
              <a:rPr lang="en-US" dirty="0" smtClean="0"/>
              <a:t> having the lowest</a:t>
            </a:r>
            <a:endParaRPr lang="en-US" dirty="0"/>
          </a:p>
        </p:txBody>
      </p:sp>
      <p:sp>
        <p:nvSpPr>
          <p:cNvPr id="68611"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21302C84-DA5D-8F40-833F-B58BCA721BE7}" type="slidenum">
              <a:rPr lang="en-US" sz="1200">
                <a:solidFill>
                  <a:srgbClr val="898989"/>
                </a:solidFill>
                <a:latin typeface="Calibri" charset="0"/>
                <a:ea typeface="MS PGothic" charset="0"/>
                <a:cs typeface="MS PGothic" charset="0"/>
              </a:rPr>
              <a:pPr algn="r" eaLnBrk="1" hangingPunct="1"/>
              <a:t>32</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1"/>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F081BA2B-BC73-7946-A8C2-5FA12A2FDB4E}" type="slidenum">
              <a:rPr lang="en-US" sz="1200">
                <a:solidFill>
                  <a:srgbClr val="898989"/>
                </a:solidFill>
                <a:latin typeface="Calibri" charset="0"/>
                <a:ea typeface="MS PGothic" charset="0"/>
                <a:cs typeface="MS PGothic" charset="0"/>
              </a:rPr>
              <a:pPr algn="r" eaLnBrk="1" hangingPunct="1"/>
              <a:t>33</a:t>
            </a:fld>
            <a:endParaRPr lang="en-US" sz="1200">
              <a:solidFill>
                <a:srgbClr val="898989"/>
              </a:solidFill>
              <a:latin typeface="Calibri" charset="0"/>
              <a:ea typeface="MS PGothic" charset="0"/>
              <a:cs typeface="MS PGothic" charset="0"/>
            </a:endParaRPr>
          </a:p>
        </p:txBody>
      </p:sp>
      <p:sp>
        <p:nvSpPr>
          <p:cNvPr id="6" name="Footer Placeholder 5"/>
          <p:cNvSpPr>
            <a:spLocks noGrp="1"/>
          </p:cNvSpPr>
          <p:nvPr>
            <p:ph type="ftr" sz="quarter" idx="3"/>
          </p:nvPr>
        </p:nvSpPr>
        <p:spPr/>
        <p:txBody>
          <a:bodyPr/>
          <a:lstStyle/>
          <a:p>
            <a:r>
              <a:rPr lang="en-US" smtClean="0"/>
              <a:t>© 2015 Pearson Education, Inc. </a:t>
            </a:r>
            <a:endParaRPr lang="en-US" dirty="0"/>
          </a:p>
        </p:txBody>
      </p:sp>
      <p:sp>
        <p:nvSpPr>
          <p:cNvPr id="5" name="Content Placeholder 4"/>
          <p:cNvSpPr>
            <a:spLocks noGrp="1"/>
          </p:cNvSpPr>
          <p:nvPr>
            <p:ph idx="4294967295"/>
          </p:nvPr>
        </p:nvSpPr>
        <p:spPr>
          <a:xfrm>
            <a:off x="368300" y="2197100"/>
            <a:ext cx="8775700" cy="3698875"/>
          </a:xfrm>
        </p:spPr>
        <p:txBody>
          <a:bodyPr/>
          <a:lstStyle/>
          <a:p>
            <a:endParaRPr lang="en-US" dirty="0" smtClean="0"/>
          </a:p>
          <a:p>
            <a:pPr>
              <a:buFont typeface="Arial" charset="0"/>
              <a:buAutoNum type="arabicPeriod"/>
            </a:pPr>
            <a:r>
              <a:rPr lang="en-US" sz="2400" dirty="0" smtClean="0">
                <a:ea typeface="MS PGothic" charset="0"/>
                <a:cs typeface="MS PGothic" charset="0"/>
              </a:rPr>
              <a:t> </a:t>
            </a:r>
            <a:r>
              <a:rPr lang="en-US" sz="2400" b="1" dirty="0" smtClean="0">
                <a:ea typeface="MS PGothic" charset="0"/>
                <a:cs typeface="MS PGothic" charset="0"/>
              </a:rPr>
              <a:t>Survivors of each genotype</a:t>
            </a:r>
            <a:r>
              <a:rPr lang="en-US" sz="2400" dirty="0" smtClean="0">
                <a:ea typeface="MS PGothic" charset="0"/>
                <a:cs typeface="MS PGothic" charset="0"/>
              </a:rPr>
              <a:t>:</a:t>
            </a:r>
          </a:p>
          <a:p>
            <a:pPr marL="25400" indent="0">
              <a:spcBef>
                <a:spcPct val="30000"/>
              </a:spcBef>
              <a:buNone/>
            </a:pPr>
            <a:r>
              <a:rPr lang="en-US" sz="2200" i="1" dirty="0">
                <a:ea typeface="MS PGothic" charset="0"/>
                <a:cs typeface="MS PGothic" charset="0"/>
              </a:rPr>
              <a:t>	 B</a:t>
            </a:r>
            <a:r>
              <a:rPr lang="en-US" sz="2200" i="1" baseline="-25000" dirty="0">
                <a:ea typeface="MS PGothic" charset="0"/>
                <a:cs typeface="MS PGothic" charset="0"/>
              </a:rPr>
              <a:t>1</a:t>
            </a:r>
            <a:r>
              <a:rPr lang="en-US" sz="2200" i="1" dirty="0">
                <a:ea typeface="MS PGothic" charset="0"/>
                <a:cs typeface="MS PGothic" charset="0"/>
              </a:rPr>
              <a:t>B</a:t>
            </a:r>
            <a:r>
              <a:rPr lang="en-US" sz="2200" i="1" baseline="-25000" dirty="0">
                <a:ea typeface="MS PGothic" charset="0"/>
                <a:cs typeface="MS PGothic" charset="0"/>
              </a:rPr>
              <a:t>1</a:t>
            </a:r>
            <a:r>
              <a:rPr lang="en-US" sz="2200" dirty="0">
                <a:ea typeface="MS PGothic" charset="0"/>
                <a:cs typeface="MS PGothic" charset="0"/>
              </a:rPr>
              <a:t> </a:t>
            </a:r>
            <a:r>
              <a:rPr lang="en-US" sz="2200" dirty="0" smtClean="0">
                <a:ea typeface="MS PGothic" charset="0"/>
                <a:cs typeface="MS PGothic" charset="0"/>
                <a:sym typeface="Symbol" panose="05050102010706020507" pitchFamily="18" charset="2"/>
              </a:rPr>
              <a:t></a:t>
            </a:r>
            <a:r>
              <a:rPr lang="en-US" sz="2200" dirty="0" smtClean="0">
                <a:ea typeface="MS PGothic" charset="0"/>
                <a:cs typeface="MS PGothic" charset="0"/>
              </a:rPr>
              <a:t> </a:t>
            </a:r>
            <a:r>
              <a:rPr lang="en-US" sz="2200" dirty="0">
                <a:ea typeface="MS PGothic" charset="0"/>
                <a:cs typeface="MS PGothic" charset="0"/>
              </a:rPr>
              <a:t>(1.0)(360) </a:t>
            </a:r>
            <a:r>
              <a:rPr lang="en-US" sz="2200" dirty="0">
                <a:ea typeface="MS PGothic" charset="0"/>
                <a:cs typeface="MS PGothic" charset="0"/>
                <a:sym typeface="Symbol" panose="05050102010706020507" pitchFamily="18" charset="2"/>
              </a:rPr>
              <a:t></a:t>
            </a:r>
            <a:r>
              <a:rPr lang="en-US" sz="2200" dirty="0" smtClean="0">
                <a:ea typeface="MS PGothic" charset="0"/>
                <a:cs typeface="MS PGothic" charset="0"/>
              </a:rPr>
              <a:t> </a:t>
            </a:r>
            <a:r>
              <a:rPr lang="en-US" sz="2200" dirty="0">
                <a:ea typeface="MS PGothic" charset="0"/>
                <a:cs typeface="MS PGothic" charset="0"/>
              </a:rPr>
              <a:t>360</a:t>
            </a:r>
          </a:p>
          <a:p>
            <a:pPr marL="25400" indent="0">
              <a:spcBef>
                <a:spcPct val="30000"/>
              </a:spcBef>
              <a:buNone/>
            </a:pPr>
            <a:r>
              <a:rPr lang="en-US" sz="2200" i="1" dirty="0">
                <a:ea typeface="MS PGothic" charset="0"/>
                <a:cs typeface="MS PGothic" charset="0"/>
              </a:rPr>
              <a:t>	 B</a:t>
            </a:r>
            <a:r>
              <a:rPr lang="en-US" sz="2200" i="1" baseline="-25000" dirty="0">
                <a:ea typeface="MS PGothic" charset="0"/>
                <a:cs typeface="MS PGothic" charset="0"/>
              </a:rPr>
              <a:t>1</a:t>
            </a:r>
            <a:r>
              <a:rPr lang="en-US" sz="2200" i="1" dirty="0">
                <a:ea typeface="MS PGothic" charset="0"/>
                <a:cs typeface="MS PGothic" charset="0"/>
              </a:rPr>
              <a:t>B</a:t>
            </a:r>
            <a:r>
              <a:rPr lang="en-US" sz="2200" i="1" baseline="-25000" dirty="0">
                <a:ea typeface="MS PGothic" charset="0"/>
                <a:cs typeface="MS PGothic" charset="0"/>
              </a:rPr>
              <a:t>2</a:t>
            </a:r>
            <a:r>
              <a:rPr lang="en-US" sz="2200" dirty="0">
                <a:ea typeface="MS PGothic" charset="0"/>
                <a:cs typeface="MS PGothic" charset="0"/>
              </a:rPr>
              <a:t> </a:t>
            </a:r>
            <a:r>
              <a:rPr lang="en-US" sz="2200" dirty="0">
                <a:ea typeface="MS PGothic" charset="0"/>
                <a:cs typeface="MS PGothic" charset="0"/>
                <a:sym typeface="Symbol" panose="05050102010706020507" pitchFamily="18" charset="2"/>
              </a:rPr>
              <a:t></a:t>
            </a:r>
            <a:r>
              <a:rPr lang="en-US" sz="2200" dirty="0" smtClean="0">
                <a:ea typeface="MS PGothic" charset="0"/>
                <a:cs typeface="MS PGothic" charset="0"/>
              </a:rPr>
              <a:t> </a:t>
            </a:r>
            <a:r>
              <a:rPr lang="en-US" sz="2200" dirty="0">
                <a:ea typeface="MS PGothic" charset="0"/>
                <a:cs typeface="MS PGothic" charset="0"/>
              </a:rPr>
              <a:t>(0.80)(480) </a:t>
            </a:r>
            <a:r>
              <a:rPr lang="en-US" sz="2200" dirty="0">
                <a:ea typeface="MS PGothic" charset="0"/>
                <a:cs typeface="MS PGothic" charset="0"/>
                <a:sym typeface="Symbol" panose="05050102010706020507" pitchFamily="18" charset="2"/>
              </a:rPr>
              <a:t></a:t>
            </a:r>
            <a:r>
              <a:rPr lang="en-US" sz="2200" dirty="0" smtClean="0">
                <a:ea typeface="MS PGothic" charset="0"/>
                <a:cs typeface="MS PGothic" charset="0"/>
              </a:rPr>
              <a:t> </a:t>
            </a:r>
            <a:r>
              <a:rPr lang="en-US" sz="2200" dirty="0">
                <a:ea typeface="MS PGothic" charset="0"/>
                <a:cs typeface="MS PGothic" charset="0"/>
              </a:rPr>
              <a:t>384</a:t>
            </a:r>
          </a:p>
          <a:p>
            <a:pPr marL="25400" indent="0">
              <a:spcBef>
                <a:spcPct val="30000"/>
              </a:spcBef>
              <a:buNone/>
            </a:pPr>
            <a:r>
              <a:rPr lang="en-US" sz="2200" i="1" dirty="0">
                <a:ea typeface="MS PGothic" charset="0"/>
                <a:cs typeface="MS PGothic" charset="0"/>
              </a:rPr>
              <a:t>	 B</a:t>
            </a:r>
            <a:r>
              <a:rPr lang="en-US" sz="2200" i="1" baseline="-25000" dirty="0">
                <a:ea typeface="MS PGothic" charset="0"/>
                <a:cs typeface="MS PGothic" charset="0"/>
              </a:rPr>
              <a:t>2</a:t>
            </a:r>
            <a:r>
              <a:rPr lang="en-US" sz="2200" i="1" dirty="0">
                <a:ea typeface="MS PGothic" charset="0"/>
                <a:cs typeface="MS PGothic" charset="0"/>
              </a:rPr>
              <a:t>B</a:t>
            </a:r>
            <a:r>
              <a:rPr lang="en-US" sz="2200" i="1" baseline="-25000" dirty="0">
                <a:ea typeface="MS PGothic" charset="0"/>
                <a:cs typeface="MS PGothic" charset="0"/>
              </a:rPr>
              <a:t>2</a:t>
            </a:r>
            <a:r>
              <a:rPr lang="en-US" sz="2200" dirty="0">
                <a:ea typeface="MS PGothic" charset="0"/>
                <a:cs typeface="MS PGothic" charset="0"/>
              </a:rPr>
              <a:t> </a:t>
            </a:r>
            <a:r>
              <a:rPr lang="en-US" sz="2200" dirty="0">
                <a:ea typeface="MS PGothic" charset="0"/>
                <a:cs typeface="MS PGothic" charset="0"/>
                <a:sym typeface="Symbol" panose="05050102010706020507" pitchFamily="18" charset="2"/>
              </a:rPr>
              <a:t></a:t>
            </a:r>
            <a:r>
              <a:rPr lang="en-US" sz="2200" dirty="0" smtClean="0">
                <a:ea typeface="MS PGothic" charset="0"/>
                <a:cs typeface="MS PGothic" charset="0"/>
              </a:rPr>
              <a:t> </a:t>
            </a:r>
            <a:r>
              <a:rPr lang="en-US" sz="2200" dirty="0">
                <a:ea typeface="MS PGothic" charset="0"/>
                <a:cs typeface="MS PGothic" charset="0"/>
              </a:rPr>
              <a:t>(0.40)(160) </a:t>
            </a:r>
            <a:r>
              <a:rPr lang="en-US" sz="2200" dirty="0">
                <a:ea typeface="MS PGothic" charset="0"/>
                <a:cs typeface="MS PGothic" charset="0"/>
                <a:sym typeface="Symbol" panose="05050102010706020507" pitchFamily="18" charset="2"/>
              </a:rPr>
              <a:t></a:t>
            </a:r>
            <a:r>
              <a:rPr lang="en-US" sz="2200" dirty="0" smtClean="0">
                <a:ea typeface="MS PGothic" charset="0"/>
                <a:cs typeface="MS PGothic" charset="0"/>
              </a:rPr>
              <a:t> </a:t>
            </a:r>
            <a:r>
              <a:rPr lang="en-US" sz="2200" dirty="0">
                <a:ea typeface="MS PGothic" charset="0"/>
                <a:cs typeface="MS PGothic" charset="0"/>
              </a:rPr>
              <a:t>64</a:t>
            </a:r>
          </a:p>
          <a:p>
            <a:pPr>
              <a:spcBef>
                <a:spcPct val="60000"/>
              </a:spcBef>
              <a:buFont typeface="Arial" charset="0"/>
              <a:buAutoNum type="arabicPeriod" startAt="2"/>
            </a:pPr>
            <a:r>
              <a:rPr lang="en-US" sz="2400" dirty="0">
                <a:ea typeface="MS PGothic" charset="0"/>
                <a:cs typeface="MS PGothic" charset="0"/>
              </a:rPr>
              <a:t> </a:t>
            </a:r>
            <a:r>
              <a:rPr lang="en-US" sz="2400" b="1" dirty="0">
                <a:ea typeface="MS PGothic" charset="0"/>
                <a:cs typeface="MS PGothic" charset="0"/>
              </a:rPr>
              <a:t>Allele frequencies next generation</a:t>
            </a:r>
            <a:r>
              <a:rPr lang="en-US" sz="2400" dirty="0">
                <a:ea typeface="MS PGothic" charset="0"/>
                <a:cs typeface="MS PGothic" charset="0"/>
              </a:rPr>
              <a:t>:</a:t>
            </a:r>
          </a:p>
          <a:p>
            <a:pPr marL="25400" indent="0">
              <a:spcBef>
                <a:spcPct val="30000"/>
              </a:spcBef>
              <a:buNone/>
            </a:pPr>
            <a:r>
              <a:rPr lang="en-US" sz="2200" i="1" dirty="0">
                <a:ea typeface="MS PGothic" charset="0"/>
                <a:cs typeface="MS PGothic" charset="0"/>
              </a:rPr>
              <a:t>	</a:t>
            </a:r>
            <a:r>
              <a:rPr lang="en-US" sz="2200" i="1" spc="300" dirty="0">
                <a:ea typeface="MS PGothic" charset="0"/>
                <a:cs typeface="MS PGothic" charset="0"/>
              </a:rPr>
              <a:t> f</a:t>
            </a:r>
            <a:r>
              <a:rPr lang="en-US" sz="2200" dirty="0">
                <a:ea typeface="MS PGothic" charset="0"/>
                <a:cs typeface="MS PGothic" charset="0"/>
              </a:rPr>
              <a:t>(</a:t>
            </a:r>
            <a:r>
              <a:rPr lang="en-US" sz="2200" i="1" dirty="0">
                <a:ea typeface="MS PGothic" charset="0"/>
                <a:cs typeface="MS PGothic" charset="0"/>
              </a:rPr>
              <a:t>B</a:t>
            </a:r>
            <a:r>
              <a:rPr lang="en-US" sz="2200" i="1" baseline="-25000" dirty="0">
                <a:ea typeface="MS PGothic" charset="0"/>
                <a:cs typeface="MS PGothic" charset="0"/>
              </a:rPr>
              <a:t>1</a:t>
            </a:r>
            <a:r>
              <a:rPr lang="en-US" sz="2200" dirty="0">
                <a:ea typeface="MS PGothic" charset="0"/>
                <a:cs typeface="MS PGothic" charset="0"/>
              </a:rPr>
              <a:t>)</a:t>
            </a:r>
            <a:r>
              <a:rPr lang="en-US" sz="2200" i="1" dirty="0">
                <a:ea typeface="MS PGothic" charset="0"/>
                <a:cs typeface="MS PGothic" charset="0"/>
              </a:rPr>
              <a:t> </a:t>
            </a:r>
            <a:r>
              <a:rPr lang="en-US" sz="2200" dirty="0">
                <a:ea typeface="MS PGothic" charset="0"/>
                <a:cs typeface="MS PGothic" charset="0"/>
                <a:sym typeface="Symbol" panose="05050102010706020507" pitchFamily="18" charset="2"/>
              </a:rPr>
              <a:t></a:t>
            </a:r>
            <a:r>
              <a:rPr lang="en-US" sz="2200" dirty="0" smtClean="0">
                <a:ea typeface="MS PGothic" charset="0"/>
                <a:cs typeface="MS PGothic" charset="0"/>
              </a:rPr>
              <a:t> </a:t>
            </a:r>
            <a:r>
              <a:rPr lang="en-US" sz="2200" dirty="0">
                <a:ea typeface="MS PGothic" charset="0"/>
                <a:cs typeface="MS PGothic" charset="0"/>
              </a:rPr>
              <a:t>[(2)(360) </a:t>
            </a:r>
            <a:r>
              <a:rPr lang="en-US" sz="2200" dirty="0" smtClean="0">
                <a:ea typeface="MS PGothic" charset="0"/>
                <a:cs typeface="MS PGothic" charset="0"/>
                <a:sym typeface="Symbol" panose="05050102010706020507" pitchFamily="18" charset="2"/>
              </a:rPr>
              <a:t></a:t>
            </a:r>
            <a:r>
              <a:rPr lang="en-US" sz="2200" dirty="0" smtClean="0">
                <a:ea typeface="MS PGothic" charset="0"/>
                <a:cs typeface="MS PGothic" charset="0"/>
              </a:rPr>
              <a:t> </a:t>
            </a:r>
            <a:r>
              <a:rPr lang="en-US" sz="2200" dirty="0">
                <a:ea typeface="MS PGothic" charset="0"/>
                <a:cs typeface="MS PGothic" charset="0"/>
              </a:rPr>
              <a:t>(384)]/1616 </a:t>
            </a:r>
            <a:r>
              <a:rPr lang="en-US" sz="2200" dirty="0">
                <a:ea typeface="MS PGothic" charset="0"/>
                <a:cs typeface="MS PGothic" charset="0"/>
                <a:sym typeface="Symbol" panose="05050102010706020507" pitchFamily="18" charset="2"/>
              </a:rPr>
              <a:t></a:t>
            </a:r>
            <a:r>
              <a:rPr lang="en-US" sz="2200" dirty="0" smtClean="0">
                <a:ea typeface="MS PGothic" charset="0"/>
                <a:cs typeface="MS PGothic" charset="0"/>
              </a:rPr>
              <a:t> </a:t>
            </a:r>
            <a:r>
              <a:rPr lang="en-US" sz="2200" dirty="0">
                <a:ea typeface="MS PGothic" charset="0"/>
                <a:cs typeface="MS PGothic" charset="0"/>
              </a:rPr>
              <a:t>0.683</a:t>
            </a:r>
          </a:p>
          <a:p>
            <a:pPr marL="25400" indent="0">
              <a:spcBef>
                <a:spcPct val="30000"/>
              </a:spcBef>
              <a:buNone/>
            </a:pPr>
            <a:r>
              <a:rPr lang="en-US" sz="2200" i="1" dirty="0">
                <a:ea typeface="MS PGothic" charset="0"/>
                <a:cs typeface="MS PGothic" charset="0"/>
              </a:rPr>
              <a:t>	 </a:t>
            </a:r>
            <a:r>
              <a:rPr lang="en-US" sz="2200" i="1" spc="300" dirty="0">
                <a:ea typeface="MS PGothic" charset="0"/>
                <a:cs typeface="MS PGothic" charset="0"/>
              </a:rPr>
              <a:t>f</a:t>
            </a:r>
            <a:r>
              <a:rPr lang="en-US" sz="2200" dirty="0">
                <a:ea typeface="MS PGothic" charset="0"/>
                <a:cs typeface="MS PGothic" charset="0"/>
              </a:rPr>
              <a:t>(</a:t>
            </a:r>
            <a:r>
              <a:rPr lang="en-US" sz="2200" i="1" dirty="0">
                <a:ea typeface="MS PGothic" charset="0"/>
                <a:cs typeface="MS PGothic" charset="0"/>
              </a:rPr>
              <a:t>B</a:t>
            </a:r>
            <a:r>
              <a:rPr lang="en-US" sz="2200" i="1" baseline="-25000" dirty="0">
                <a:ea typeface="MS PGothic" charset="0"/>
                <a:cs typeface="MS PGothic" charset="0"/>
              </a:rPr>
              <a:t>2</a:t>
            </a:r>
            <a:r>
              <a:rPr lang="en-US" sz="2200" dirty="0">
                <a:ea typeface="MS PGothic" charset="0"/>
                <a:cs typeface="MS PGothic" charset="0"/>
              </a:rPr>
              <a:t>)</a:t>
            </a:r>
            <a:r>
              <a:rPr lang="en-US" sz="2200" i="1" dirty="0">
                <a:ea typeface="MS PGothic" charset="0"/>
                <a:cs typeface="MS PGothic" charset="0"/>
              </a:rPr>
              <a:t> </a:t>
            </a:r>
            <a:r>
              <a:rPr lang="en-US" sz="2200" dirty="0">
                <a:ea typeface="MS PGothic" charset="0"/>
                <a:cs typeface="MS PGothic" charset="0"/>
                <a:sym typeface="Symbol" panose="05050102010706020507" pitchFamily="18" charset="2"/>
              </a:rPr>
              <a:t></a:t>
            </a:r>
            <a:r>
              <a:rPr lang="en-US" sz="2200" dirty="0" smtClean="0">
                <a:ea typeface="MS PGothic" charset="0"/>
                <a:cs typeface="MS PGothic" charset="0"/>
              </a:rPr>
              <a:t> </a:t>
            </a:r>
            <a:r>
              <a:rPr lang="en-US" sz="2200" dirty="0">
                <a:ea typeface="MS PGothic" charset="0"/>
                <a:cs typeface="MS PGothic" charset="0"/>
              </a:rPr>
              <a:t>[(2)(64) </a:t>
            </a:r>
            <a:r>
              <a:rPr lang="en-US" sz="2200" dirty="0">
                <a:ea typeface="MS PGothic" charset="0"/>
                <a:cs typeface="MS PGothic" charset="0"/>
                <a:sym typeface="Symbol" panose="05050102010706020507" pitchFamily="18" charset="2"/>
              </a:rPr>
              <a:t></a:t>
            </a:r>
            <a:r>
              <a:rPr lang="en-US" sz="2200" dirty="0" smtClean="0">
                <a:ea typeface="MS PGothic" charset="0"/>
                <a:cs typeface="MS PGothic" charset="0"/>
              </a:rPr>
              <a:t> </a:t>
            </a:r>
            <a:r>
              <a:rPr lang="en-US" sz="2200" dirty="0">
                <a:ea typeface="MS PGothic" charset="0"/>
                <a:cs typeface="MS PGothic" charset="0"/>
              </a:rPr>
              <a:t>(384)]/1616 </a:t>
            </a:r>
            <a:r>
              <a:rPr lang="en-US" sz="2200" dirty="0">
                <a:ea typeface="MS PGothic" charset="0"/>
                <a:cs typeface="MS PGothic" charset="0"/>
                <a:sym typeface="Symbol" panose="05050102010706020507" pitchFamily="18" charset="2"/>
              </a:rPr>
              <a:t></a:t>
            </a:r>
            <a:r>
              <a:rPr lang="en-US" sz="2200" dirty="0" smtClean="0">
                <a:ea typeface="MS PGothic" charset="0"/>
                <a:cs typeface="MS PGothic" charset="0"/>
              </a:rPr>
              <a:t> 0.317</a:t>
            </a:r>
            <a:endParaRPr lang="en-US" sz="2200" dirty="0">
              <a:ea typeface="MS PGothic" charset="0"/>
              <a:cs typeface="MS PGothic" charset="0"/>
            </a:endParaRPr>
          </a:p>
        </p:txBody>
      </p:sp>
      <p:pic>
        <p:nvPicPr>
          <p:cNvPr id="10" name="Picture 9" descr="22_UN02Table_Pg750-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350012"/>
            <a:ext cx="8546592" cy="217017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dirty="0" smtClean="0"/>
              <a:t>Directional Natural Selection, Progression to Fixation</a:t>
            </a:r>
            <a:endParaRPr lang="en-US" dirty="0"/>
          </a:p>
        </p:txBody>
      </p:sp>
      <p:sp>
        <p:nvSpPr>
          <p:cNvPr id="72706" name="Content Placeholder 2"/>
          <p:cNvSpPr>
            <a:spLocks noGrp="1"/>
          </p:cNvSpPr>
          <p:nvPr>
            <p:ph idx="1"/>
          </p:nvPr>
        </p:nvSpPr>
        <p:spPr>
          <a:xfrm>
            <a:off x="94780" y="1117600"/>
            <a:ext cx="8966343" cy="5260975"/>
          </a:xfrm>
        </p:spPr>
        <p:txBody>
          <a:bodyPr/>
          <a:lstStyle/>
          <a:p>
            <a:r>
              <a:rPr lang="en-US" sz="2300" dirty="0" smtClean="0"/>
              <a:t>Directional natural selection will increase the frequency of certain alleles with variable intensity, depending on the strength of selection</a:t>
            </a:r>
          </a:p>
          <a:p>
            <a:endParaRPr lang="en-US" sz="2300" dirty="0" smtClean="0"/>
          </a:p>
          <a:p>
            <a:r>
              <a:rPr lang="en-US" sz="2300" dirty="0" smtClean="0"/>
              <a:t>If natural selection progresses for enough generations, the frequency of the favored allele will eventually become fixed at 1.0 and the </a:t>
            </a:r>
            <a:r>
              <a:rPr lang="en-US" sz="2300" dirty="0" err="1" smtClean="0"/>
              <a:t>unfavored</a:t>
            </a:r>
            <a:r>
              <a:rPr lang="en-US" sz="2300" dirty="0" smtClean="0"/>
              <a:t> allele will be eliminated. These fixed allele frequencies can be changed by mutation and migration, but not natural selection</a:t>
            </a:r>
          </a:p>
          <a:p>
            <a:endParaRPr lang="en-US" sz="2300" dirty="0" smtClean="0"/>
          </a:p>
          <a:p>
            <a:r>
              <a:rPr lang="en-US" sz="2300" dirty="0"/>
              <a:t>Directional natural selection against organisms with the recessive phenotype will cause the frequency of the dominant allele to increase and the recessive to </a:t>
            </a:r>
            <a:r>
              <a:rPr lang="en-US" sz="2300" dirty="0" smtClean="0"/>
              <a:t>decrease or </a:t>
            </a:r>
            <a:r>
              <a:rPr lang="en-US" sz="2300" dirty="0"/>
              <a:t>e</a:t>
            </a:r>
            <a:r>
              <a:rPr lang="en-US" sz="2300" dirty="0" smtClean="0"/>
              <a:t>ventually to be completely eliminated. However</a:t>
            </a:r>
            <a:r>
              <a:rPr lang="en-US" sz="2300" dirty="0"/>
              <a:t>, this can be a slow process, as heterozygous individuals will still carry the </a:t>
            </a:r>
            <a:r>
              <a:rPr lang="en-US" sz="2300" dirty="0" smtClean="0"/>
              <a:t>recessive </a:t>
            </a:r>
            <a:r>
              <a:rPr lang="en-US" sz="2300" dirty="0"/>
              <a:t>allele</a:t>
            </a:r>
          </a:p>
          <a:p>
            <a:endParaRPr lang="en-US" sz="2300"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_04Tabl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808" y="210312"/>
            <a:ext cx="6120384" cy="6437376"/>
          </a:xfrm>
          <a:prstGeom prst="rect">
            <a:avLst/>
          </a:prstGeom>
        </p:spPr>
      </p:pic>
      <p:sp>
        <p:nvSpPr>
          <p:cNvPr id="4" name="Title 3"/>
          <p:cNvSpPr>
            <a:spLocks noGrp="1"/>
          </p:cNvSpPr>
          <p:nvPr>
            <p:ph type="title"/>
          </p:nvPr>
        </p:nvSpPr>
        <p:spPr/>
        <p:txBody>
          <a:bodyPr/>
          <a:lstStyle/>
          <a:p>
            <a:r>
              <a:rPr lang="en-US" dirty="0"/>
              <a:t>Table 22.4 A Model of Directional Selection </a:t>
            </a:r>
            <a:r>
              <a:rPr lang="en-US" dirty="0" smtClean="0"/>
              <a:t>against a </a:t>
            </a:r>
            <a:r>
              <a:rPr lang="en-US" dirty="0"/>
              <a:t>Recessive Lethal Allele</a:t>
            </a:r>
          </a:p>
        </p:txBody>
      </p:sp>
      <p:sp>
        <p:nvSpPr>
          <p:cNvPr id="5" name="Footer Placeholder 4"/>
          <p:cNvSpPr>
            <a:spLocks noGrp="1"/>
          </p:cNvSpPr>
          <p:nvPr>
            <p:ph type="ftr" sz="quarter" idx="11"/>
          </p:nvPr>
        </p:nvSpPr>
        <p:spPr/>
        <p:txBody>
          <a:bodyPr/>
          <a:lstStyle/>
          <a:p>
            <a:r>
              <a:rPr lang="en-US" smtClean="0">
                <a:solidFill>
                  <a:prstClr val="black"/>
                </a:solidFill>
                <a:latin typeface="Arial"/>
              </a:rPr>
              <a:t>© 2015 Pearson Education, Inc.</a:t>
            </a:r>
            <a:endParaRPr lang="en-US">
              <a:solidFill>
                <a:prstClr val="black"/>
              </a:solidFill>
              <a:latin typeface="Arial"/>
            </a:endParaRPr>
          </a:p>
        </p:txBody>
      </p:sp>
      <p:sp>
        <p:nvSpPr>
          <p:cNvPr id="6"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4F8D8065-1048-2849-B385-3CAD28F89545}" type="slidenum">
              <a:rPr lang="en-US" sz="1200" smtClean="0">
                <a:solidFill>
                  <a:srgbClr val="898989"/>
                </a:solidFill>
                <a:latin typeface="Calibri" charset="0"/>
                <a:ea typeface="MS PGothic" charset="0"/>
                <a:cs typeface="MS PGothic" charset="0"/>
              </a:rPr>
              <a:pPr algn="r" eaLnBrk="1" hangingPunct="1"/>
              <a:t>35</a:t>
            </a:fld>
            <a:r>
              <a:rPr lang="en-US" sz="1200" dirty="0" smtClean="0">
                <a:solidFill>
                  <a:srgbClr val="898989"/>
                </a:solidFill>
                <a:latin typeface="Calibri" charset="0"/>
                <a:ea typeface="MS PGothic" charset="0"/>
                <a:cs typeface="MS PGothic" charset="0"/>
              </a:rPr>
              <a:t>6</a:t>
            </a:r>
            <a:endParaRPr lang="en-US" sz="1200" dirty="0">
              <a:solidFill>
                <a:srgbClr val="898989"/>
              </a:solidFill>
              <a:latin typeface="Calibri" charset="0"/>
              <a:ea typeface="MS PGothic" charset="0"/>
              <a:cs typeface="MS PGothic" charset="0"/>
            </a:endParaRPr>
          </a:p>
        </p:txBody>
      </p:sp>
      <p:sp>
        <p:nvSpPr>
          <p:cNvPr id="2" name="Rectangle 1"/>
          <p:cNvSpPr/>
          <p:nvPr/>
        </p:nvSpPr>
        <p:spPr>
          <a:xfrm>
            <a:off x="4037672" y="2331815"/>
            <a:ext cx="530773" cy="379157"/>
          </a:xfrm>
          <a:prstGeom prst="rect">
            <a:avLst/>
          </a:prstGeom>
          <a:solidFill>
            <a:schemeClr val="accent4">
              <a:alpha val="19000"/>
            </a:schemeClr>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460138" y="2351510"/>
            <a:ext cx="530773" cy="379157"/>
          </a:xfrm>
          <a:prstGeom prst="rect">
            <a:avLst/>
          </a:prstGeom>
          <a:solidFill>
            <a:schemeClr val="accent4">
              <a:alpha val="19000"/>
            </a:schemeClr>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32405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r>
              <a:rPr lang="en-US" smtClean="0"/>
              <a:t>Natural Selection Favoring Heterozygotes</a:t>
            </a:r>
            <a:endParaRPr lang="en-US"/>
          </a:p>
        </p:txBody>
      </p:sp>
      <p:sp>
        <p:nvSpPr>
          <p:cNvPr id="84994" name="Content Placeholder 2"/>
          <p:cNvSpPr>
            <a:spLocks noGrp="1"/>
          </p:cNvSpPr>
          <p:nvPr>
            <p:ph idx="1"/>
          </p:nvPr>
        </p:nvSpPr>
        <p:spPr/>
        <p:txBody>
          <a:bodyPr/>
          <a:lstStyle/>
          <a:p>
            <a:r>
              <a:rPr lang="en-US" dirty="0" smtClean="0"/>
              <a:t>Natural selection can produce and maintain genetic diversity within a population when the heterozygous genotype is favored</a:t>
            </a:r>
          </a:p>
          <a:p>
            <a:endParaRPr lang="en-US" sz="1200" dirty="0" smtClean="0"/>
          </a:p>
          <a:p>
            <a:r>
              <a:rPr lang="en-US" dirty="0" smtClean="0"/>
              <a:t>This can result in a </a:t>
            </a:r>
            <a:r>
              <a:rPr lang="en-US" b="1" dirty="0" smtClean="0"/>
              <a:t>balanced polymorphism</a:t>
            </a:r>
            <a:r>
              <a:rPr lang="en-US" dirty="0" smtClean="0"/>
              <a:t>,</a:t>
            </a:r>
            <a:r>
              <a:rPr lang="en-US" b="1" dirty="0" smtClean="0"/>
              <a:t> </a:t>
            </a:r>
            <a:r>
              <a:rPr lang="en-US" dirty="0" smtClean="0"/>
              <a:t>in which allele frequencies are maintained by selection favoring the heterozygote</a:t>
            </a:r>
          </a:p>
          <a:p>
            <a:endParaRPr lang="en-US" sz="1200" dirty="0" smtClean="0"/>
          </a:p>
          <a:p>
            <a:r>
              <a:rPr lang="en-US" dirty="0" smtClean="0">
                <a:sym typeface="Symbol" charset="0"/>
              </a:rPr>
              <a:t>For example,</a:t>
            </a:r>
            <a:r>
              <a:rPr lang="en-US" dirty="0" smtClean="0"/>
              <a:t> individuals who are heterozygous for the sickle cell anemia allele, </a:t>
            </a:r>
            <a:r>
              <a:rPr lang="en-US" dirty="0" smtClean="0">
                <a:sym typeface="Symbol" panose="05050102010706020507" pitchFamily="18" charset="2"/>
              </a:rPr>
              <a:t></a:t>
            </a:r>
            <a:r>
              <a:rPr lang="en-US" baseline="30000" dirty="0" smtClean="0"/>
              <a:t>A</a:t>
            </a:r>
            <a:r>
              <a:rPr lang="en-US" dirty="0" smtClean="0">
                <a:sym typeface="Symbol" panose="05050102010706020507" pitchFamily="18" charset="2"/>
              </a:rPr>
              <a:t></a:t>
            </a:r>
            <a:r>
              <a:rPr lang="en-US" baseline="30000" dirty="0" smtClean="0"/>
              <a:t>S</a:t>
            </a:r>
            <a:r>
              <a:rPr lang="en-US" dirty="0" smtClean="0"/>
              <a:t>, are resistant to malaria, such that heterozygotes in regions where malaria is prevalent are favored over either homozygote</a:t>
            </a:r>
            <a:endParaRPr lang="en-US" dirty="0"/>
          </a:p>
        </p:txBody>
      </p:sp>
      <p:sp>
        <p:nvSpPr>
          <p:cNvPr id="84995"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DC228CAD-24F6-BE41-A87A-14CFB05F021C}" type="slidenum">
              <a:rPr lang="en-US" sz="1200">
                <a:solidFill>
                  <a:srgbClr val="898989"/>
                </a:solidFill>
                <a:latin typeface="Calibri" charset="0"/>
                <a:ea typeface="MS PGothic" charset="0"/>
                <a:cs typeface="MS PGothic" charset="0"/>
              </a:rPr>
              <a:pPr algn="r" eaLnBrk="1" hangingPunct="1"/>
              <a:t>36</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_05Tabl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664" y="210312"/>
            <a:ext cx="6138672" cy="6437376"/>
          </a:xfrm>
          <a:prstGeom prst="rect">
            <a:avLst/>
          </a:prstGeom>
        </p:spPr>
      </p:pic>
      <p:sp>
        <p:nvSpPr>
          <p:cNvPr id="4" name="Title 3"/>
          <p:cNvSpPr>
            <a:spLocks noGrp="1"/>
          </p:cNvSpPr>
          <p:nvPr>
            <p:ph type="title"/>
          </p:nvPr>
        </p:nvSpPr>
        <p:spPr/>
        <p:txBody>
          <a:bodyPr/>
          <a:lstStyle/>
          <a:p>
            <a:r>
              <a:rPr lang="en-US" dirty="0"/>
              <a:t>Table 22.5 A Model of Natural Selection </a:t>
            </a:r>
            <a:r>
              <a:rPr lang="en-US" dirty="0" smtClean="0"/>
              <a:t>Favoring the </a:t>
            </a:r>
            <a:r>
              <a:rPr lang="en-US" dirty="0"/>
              <a:t>Heterozygous Genotype</a:t>
            </a:r>
          </a:p>
        </p:txBody>
      </p:sp>
      <p:sp>
        <p:nvSpPr>
          <p:cNvPr id="5" name="Footer Placeholder 4"/>
          <p:cNvSpPr>
            <a:spLocks noGrp="1"/>
          </p:cNvSpPr>
          <p:nvPr>
            <p:ph type="ftr" sz="quarter" idx="11"/>
          </p:nvPr>
        </p:nvSpPr>
        <p:spPr/>
        <p:txBody>
          <a:bodyPr/>
          <a:lstStyle/>
          <a:p>
            <a:r>
              <a:rPr lang="en-US" smtClean="0">
                <a:solidFill>
                  <a:prstClr val="black"/>
                </a:solidFill>
                <a:latin typeface="Arial"/>
              </a:rPr>
              <a:t>© 2015 Pearson Education, Inc.</a:t>
            </a:r>
            <a:endParaRPr lang="en-US">
              <a:solidFill>
                <a:prstClr val="black"/>
              </a:solidFill>
              <a:latin typeface="Arial"/>
            </a:endParaRPr>
          </a:p>
        </p:txBody>
      </p:sp>
      <p:sp>
        <p:nvSpPr>
          <p:cNvPr id="6"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r>
              <a:rPr lang="en-US" sz="1200" dirty="0" smtClean="0">
                <a:solidFill>
                  <a:srgbClr val="898989"/>
                </a:solidFill>
                <a:latin typeface="Calibri" charset="0"/>
                <a:ea typeface="MS PGothic" charset="0"/>
                <a:cs typeface="MS PGothic" charset="0"/>
              </a:rPr>
              <a:t>42</a:t>
            </a:r>
            <a:endParaRPr lang="en-US" sz="1200" dirty="0">
              <a:solidFill>
                <a:srgbClr val="898989"/>
              </a:solidFill>
              <a:latin typeface="Calibri" charset="0"/>
              <a:ea typeface="MS PGothic" charset="0"/>
              <a:cs typeface="MS PGothic" charset="0"/>
            </a:endParaRPr>
          </a:p>
        </p:txBody>
      </p:sp>
      <p:sp>
        <p:nvSpPr>
          <p:cNvPr id="7" name="Rectangle 6"/>
          <p:cNvSpPr/>
          <p:nvPr/>
        </p:nvSpPr>
        <p:spPr>
          <a:xfrm>
            <a:off x="4891452" y="2332552"/>
            <a:ext cx="530773" cy="379157"/>
          </a:xfrm>
          <a:prstGeom prst="rect">
            <a:avLst/>
          </a:prstGeom>
          <a:solidFill>
            <a:schemeClr val="accent4">
              <a:alpha val="19000"/>
            </a:schemeClr>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85362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smtClean="0"/>
              <a:t>22.3 Mutation Diversifies Gene Pools</a:t>
            </a:r>
            <a:endParaRPr lang="en-US"/>
          </a:p>
        </p:txBody>
      </p:sp>
      <p:sp>
        <p:nvSpPr>
          <p:cNvPr id="95234" name="Content Placeholder 2"/>
          <p:cNvSpPr>
            <a:spLocks noGrp="1"/>
          </p:cNvSpPr>
          <p:nvPr>
            <p:ph idx="1"/>
          </p:nvPr>
        </p:nvSpPr>
        <p:spPr>
          <a:xfrm>
            <a:off x="0" y="1117600"/>
            <a:ext cx="9144000" cy="5260975"/>
          </a:xfrm>
        </p:spPr>
        <p:txBody>
          <a:bodyPr/>
          <a:lstStyle/>
          <a:p>
            <a:r>
              <a:rPr lang="en-US" sz="2200" b="1" dirty="0" smtClean="0"/>
              <a:t>Mutation</a:t>
            </a:r>
            <a:r>
              <a:rPr lang="en-US" sz="2200" dirty="0" smtClean="0"/>
              <a:t> is the ultimate source of all new genetic variation in populations. </a:t>
            </a:r>
            <a:r>
              <a:rPr lang="en-US" sz="2200" dirty="0"/>
              <a:t>Mutations in the real world are commonly subject to natural </a:t>
            </a:r>
            <a:r>
              <a:rPr lang="en-US" sz="2200" dirty="0" smtClean="0"/>
              <a:t>selection</a:t>
            </a:r>
          </a:p>
          <a:p>
            <a:endParaRPr lang="en-US" sz="2200" dirty="0" smtClean="0"/>
          </a:p>
          <a:p>
            <a:r>
              <a:rPr lang="en-US" sz="2200" dirty="0" smtClean="0"/>
              <a:t>Gene mutation is a slow process, with small and gradual effects on allele frequencies in populations</a:t>
            </a:r>
          </a:p>
          <a:p>
            <a:endParaRPr lang="en-US" sz="2200" dirty="0" smtClean="0"/>
          </a:p>
          <a:p>
            <a:r>
              <a:rPr lang="en-US" sz="2200" dirty="0" smtClean="0"/>
              <a:t>The </a:t>
            </a:r>
            <a:r>
              <a:rPr lang="en-US" sz="2200" b="1" dirty="0" smtClean="0"/>
              <a:t>forward mutation rate </a:t>
            </a:r>
            <a:r>
              <a:rPr lang="en-US" sz="2200" dirty="0" smtClean="0"/>
              <a:t>(</a:t>
            </a:r>
            <a:r>
              <a:rPr lang="en-US" sz="2200" dirty="0" smtClean="0">
                <a:sym typeface="Symbol" panose="05050102010706020507" pitchFamily="18" charset="2"/>
              </a:rPr>
              <a:t></a:t>
            </a:r>
            <a:r>
              <a:rPr lang="en-US" sz="2200" dirty="0" smtClean="0"/>
              <a:t>) pertains to </a:t>
            </a:r>
            <a:r>
              <a:rPr lang="en-US" sz="2200" i="1" dirty="0" smtClean="0"/>
              <a:t>A</a:t>
            </a:r>
            <a:r>
              <a:rPr lang="en-US" sz="2200" i="1" baseline="-25000" dirty="0" smtClean="0"/>
              <a:t>1</a:t>
            </a:r>
            <a:r>
              <a:rPr lang="en-US" sz="2200" dirty="0" smtClean="0"/>
              <a:t> to </a:t>
            </a:r>
            <a:r>
              <a:rPr lang="en-US" sz="2200" i="1" dirty="0" smtClean="0"/>
              <a:t>A</a:t>
            </a:r>
            <a:r>
              <a:rPr lang="en-US" sz="2200" i="1" baseline="-25000" dirty="0" smtClean="0"/>
              <a:t>2</a:t>
            </a:r>
            <a:r>
              <a:rPr lang="en-US" sz="2200" dirty="0" smtClean="0"/>
              <a:t> mutations, that is, the creation of new mutations</a:t>
            </a:r>
          </a:p>
          <a:p>
            <a:r>
              <a:rPr lang="en-US" sz="2200" dirty="0" smtClean="0"/>
              <a:t>The </a:t>
            </a:r>
            <a:r>
              <a:rPr lang="en-US" sz="2200" b="1" dirty="0" smtClean="0"/>
              <a:t>reverse mutation rate </a:t>
            </a:r>
            <a:r>
              <a:rPr lang="en-US" sz="2200" dirty="0" smtClean="0"/>
              <a:t>(</a:t>
            </a:r>
            <a:r>
              <a:rPr lang="en-US" sz="2200" b="1" dirty="0" smtClean="0"/>
              <a:t>v</a:t>
            </a:r>
            <a:r>
              <a:rPr lang="en-US" sz="2200" dirty="0" smtClean="0"/>
              <a:t>), or </a:t>
            </a:r>
            <a:r>
              <a:rPr lang="en-US" sz="2200" b="1" dirty="0" smtClean="0"/>
              <a:t>reversion rate</a:t>
            </a:r>
            <a:r>
              <a:rPr lang="en-US" sz="2200" dirty="0" smtClean="0"/>
              <a:t>,</a:t>
            </a:r>
            <a:r>
              <a:rPr lang="en-US" sz="2200" b="1" dirty="0" smtClean="0"/>
              <a:t> </a:t>
            </a:r>
            <a:r>
              <a:rPr lang="en-US" sz="2200" dirty="0" smtClean="0"/>
              <a:t>pertains to mutation in the opposite direction, </a:t>
            </a:r>
            <a:br>
              <a:rPr lang="en-US" sz="2200" dirty="0" smtClean="0"/>
            </a:br>
            <a:r>
              <a:rPr lang="en-US" sz="2200" i="1" dirty="0" smtClean="0"/>
              <a:t>A</a:t>
            </a:r>
            <a:r>
              <a:rPr lang="en-US" sz="2200" i="1" baseline="-25000" dirty="0" smtClean="0"/>
              <a:t>2</a:t>
            </a:r>
            <a:r>
              <a:rPr lang="en-US" sz="2200" dirty="0" smtClean="0"/>
              <a:t> to </a:t>
            </a:r>
            <a:r>
              <a:rPr lang="en-US" sz="2200" i="1" dirty="0" smtClean="0"/>
              <a:t>A</a:t>
            </a:r>
            <a:r>
              <a:rPr lang="en-US" sz="2200" i="1" baseline="-25000" dirty="0" smtClean="0"/>
              <a:t>1</a:t>
            </a:r>
          </a:p>
          <a:p>
            <a:endParaRPr lang="en-US" sz="2200" i="1" baseline="-25000" dirty="0" smtClean="0"/>
          </a:p>
          <a:p>
            <a:r>
              <a:rPr lang="en-US" sz="2200" dirty="0"/>
              <a:t>In the absence of other evolutionary effects, the consequences of forward and reverse mutation on allele frequencies can be quantified</a:t>
            </a:r>
          </a:p>
          <a:p>
            <a:endParaRPr lang="en-US" sz="2200" i="1" baseline="-25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r>
              <a:rPr lang="en-US" dirty="0" smtClean="0"/>
              <a:t>Mutation</a:t>
            </a:r>
            <a:endParaRPr lang="en-US" dirty="0"/>
          </a:p>
        </p:txBody>
      </p:sp>
      <p:sp>
        <p:nvSpPr>
          <p:cNvPr id="101378" name="Content Placeholder 2"/>
          <p:cNvSpPr>
            <a:spLocks noGrp="1"/>
          </p:cNvSpPr>
          <p:nvPr>
            <p:ph idx="1"/>
          </p:nvPr>
        </p:nvSpPr>
        <p:spPr/>
        <p:txBody>
          <a:bodyPr/>
          <a:lstStyle/>
          <a:p>
            <a:pPr marL="25400" indent="0">
              <a:buNone/>
            </a:pPr>
            <a:endParaRPr lang="en-US" sz="2400" dirty="0" smtClean="0"/>
          </a:p>
          <a:p>
            <a:r>
              <a:rPr lang="en-US" dirty="0" smtClean="0"/>
              <a:t>Selection operates against new dominant mutations that reduce fitness; when a dominant mutation is lethal or nearly so, mutant organisms will have an effective fitness value of zero</a:t>
            </a:r>
          </a:p>
          <a:p>
            <a:endParaRPr lang="en-US" sz="2400" dirty="0" smtClean="0"/>
          </a:p>
          <a:p>
            <a:r>
              <a:rPr lang="en-US" dirty="0" smtClean="0"/>
              <a:t>If recessive deleterious mutation is masked by the wild-type allele in heterozygotes, recessive mutations are subject to selection only in homozygotes</a:t>
            </a:r>
            <a:endParaRPr lang="en-US" dirty="0"/>
          </a:p>
        </p:txBody>
      </p:sp>
      <p:sp>
        <p:nvSpPr>
          <p:cNvPr id="101379"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75211010-22D0-C642-B70E-B4374D9DA16A}" type="slidenum">
              <a:rPr lang="en-US" sz="1200">
                <a:solidFill>
                  <a:srgbClr val="898989"/>
                </a:solidFill>
                <a:latin typeface="Calibri" charset="0"/>
                <a:ea typeface="MS PGothic" charset="0"/>
                <a:cs typeface="MS PGothic" charset="0"/>
              </a:rPr>
              <a:pPr algn="r" eaLnBrk="1" hangingPunct="1"/>
              <a:t>39</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dirty="0"/>
              <a:t>The Genetic Variation in a Population Is Caused by Multiple Factors</a:t>
            </a:r>
          </a:p>
        </p:txBody>
      </p:sp>
      <p:sp>
        <p:nvSpPr>
          <p:cNvPr id="9218" name="Content Placeholder 2"/>
          <p:cNvSpPr>
            <a:spLocks noGrp="1"/>
          </p:cNvSpPr>
          <p:nvPr>
            <p:ph idx="1"/>
          </p:nvPr>
        </p:nvSpPr>
        <p:spPr/>
        <p:txBody>
          <a:bodyPr/>
          <a:lstStyle/>
          <a:p>
            <a:r>
              <a:rPr lang="en-US" b="1" dirty="0" smtClean="0"/>
              <a:t>Mating</a:t>
            </a:r>
          </a:p>
          <a:p>
            <a:endParaRPr lang="en-US" b="1" dirty="0" smtClean="0"/>
          </a:p>
          <a:p>
            <a:r>
              <a:rPr lang="en-US" b="1" dirty="0" smtClean="0"/>
              <a:t>Random forces- Genetic drift and population bottleneck</a:t>
            </a:r>
          </a:p>
          <a:p>
            <a:endParaRPr lang="en-US" b="1" dirty="0" smtClean="0"/>
          </a:p>
          <a:p>
            <a:r>
              <a:rPr lang="en-US" b="1" dirty="0" smtClean="0"/>
              <a:t>Distribution</a:t>
            </a:r>
          </a:p>
          <a:p>
            <a:endParaRPr lang="en-US" b="1" dirty="0"/>
          </a:p>
          <a:p>
            <a:r>
              <a:rPr lang="en-US" b="1" dirty="0" smtClean="0"/>
              <a:t>Migration</a:t>
            </a:r>
            <a:endParaRPr lang="en-US" b="1" dirty="0"/>
          </a:p>
        </p:txBody>
      </p:sp>
    </p:spTree>
    <p:extLst>
      <p:ext uri="{BB962C8B-B14F-4D97-AF65-F5344CB8AC3E}">
        <p14:creationId xmlns:p14="http://schemas.microsoft.com/office/powerpoint/2010/main" val="234985608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title"/>
          </p:nvPr>
        </p:nvSpPr>
        <p:spPr/>
        <p:txBody>
          <a:bodyPr/>
          <a:lstStyle/>
          <a:p>
            <a:r>
              <a:rPr lang="en-US" smtClean="0"/>
              <a:t>22.7 Species and Higher Taxonomic Groups Evolve by the Interplay of Four Evolutionary Processes</a:t>
            </a:r>
            <a:endParaRPr lang="en-US"/>
          </a:p>
        </p:txBody>
      </p:sp>
      <p:sp>
        <p:nvSpPr>
          <p:cNvPr id="152578" name="Content Placeholder 2"/>
          <p:cNvSpPr>
            <a:spLocks noGrp="1"/>
          </p:cNvSpPr>
          <p:nvPr>
            <p:ph idx="1"/>
          </p:nvPr>
        </p:nvSpPr>
        <p:spPr/>
        <p:txBody>
          <a:bodyPr/>
          <a:lstStyle/>
          <a:p>
            <a:r>
              <a:rPr lang="en-US" dirty="0" smtClean="0"/>
              <a:t>Evolutionary change at the species level and above is driven by </a:t>
            </a:r>
            <a:r>
              <a:rPr lang="en-US" b="1" dirty="0" smtClean="0"/>
              <a:t>reproductive isolation </a:t>
            </a:r>
            <a:r>
              <a:rPr lang="en-US" dirty="0" smtClean="0"/>
              <a:t>that can result from any conditions that prevent one population from mating with others</a:t>
            </a:r>
          </a:p>
          <a:p>
            <a:endParaRPr lang="en-US" dirty="0" smtClean="0"/>
          </a:p>
          <a:p>
            <a:r>
              <a:rPr lang="en-US" dirty="0" smtClean="0"/>
              <a:t>Isolated populations adapt to their particular circumstances and divergence is a likely consequence</a:t>
            </a:r>
            <a:endParaRPr lang="en-US" dirty="0"/>
          </a:p>
        </p:txBody>
      </p:sp>
      <p:sp>
        <p:nvSpPr>
          <p:cNvPr id="152579"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CA57D61D-1681-5B4B-833D-9C77F6193BCA}" type="slidenum">
              <a:rPr lang="en-US" sz="1200">
                <a:solidFill>
                  <a:srgbClr val="898989"/>
                </a:solidFill>
                <a:latin typeface="Calibri" charset="0"/>
                <a:ea typeface="MS PGothic" charset="0"/>
                <a:cs typeface="MS PGothic" charset="0"/>
              </a:rPr>
              <a:pPr algn="r" eaLnBrk="1" hangingPunct="1"/>
              <a:t>40</a:t>
            </a:fld>
            <a:endParaRPr lang="en-US" sz="1200">
              <a:solidFill>
                <a:srgbClr val="898989"/>
              </a:solidFill>
              <a:latin typeface="Calibri" charset="0"/>
              <a:ea typeface="MS PGothic" charset="0"/>
              <a:cs typeface="MS PGothic" charset="0"/>
            </a:endParaRPr>
          </a:p>
        </p:txBody>
      </p:sp>
      <p:pic>
        <p:nvPicPr>
          <p:cNvPr id="6" name="Picture 5" descr="appleflie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576" y="5156534"/>
            <a:ext cx="2593516" cy="1511888"/>
          </a:xfrm>
          <a:prstGeom prst="rect">
            <a:avLst/>
          </a:prstGeom>
        </p:spPr>
      </p:pic>
      <p:pic>
        <p:nvPicPr>
          <p:cNvPr id="7" name="Picture 6" descr="cichli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7221" y="5137575"/>
            <a:ext cx="2724362" cy="153537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p:cNvSpPr>
            <a:spLocks noGrp="1"/>
          </p:cNvSpPr>
          <p:nvPr>
            <p:ph type="title"/>
          </p:nvPr>
        </p:nvSpPr>
        <p:spPr/>
        <p:txBody>
          <a:bodyPr/>
          <a:lstStyle/>
          <a:p>
            <a:r>
              <a:rPr lang="en-US" smtClean="0"/>
              <a:t>Processes of Speciation</a:t>
            </a:r>
            <a:endParaRPr lang="en-US"/>
          </a:p>
        </p:txBody>
      </p:sp>
      <p:sp>
        <p:nvSpPr>
          <p:cNvPr id="154626" name="Content Placeholder 2"/>
          <p:cNvSpPr>
            <a:spLocks noGrp="1"/>
          </p:cNvSpPr>
          <p:nvPr>
            <p:ph idx="1"/>
          </p:nvPr>
        </p:nvSpPr>
        <p:spPr/>
        <p:txBody>
          <a:bodyPr/>
          <a:lstStyle/>
          <a:p>
            <a:r>
              <a:rPr lang="en-US" dirty="0" smtClean="0"/>
              <a:t>Charles Darwin laid out two guiding principles of speciation in 1859</a:t>
            </a:r>
          </a:p>
          <a:p>
            <a:endParaRPr lang="en-US" dirty="0" smtClean="0"/>
          </a:p>
          <a:p>
            <a:r>
              <a:rPr lang="en-US" dirty="0" smtClean="0"/>
              <a:t>He proposed that hereditary variation exists in all species and controls phenotypic variability</a:t>
            </a:r>
          </a:p>
          <a:p>
            <a:endParaRPr lang="en-US" dirty="0" smtClean="0"/>
          </a:p>
          <a:p>
            <a:r>
              <a:rPr lang="en-US" dirty="0" smtClean="0"/>
              <a:t>He also suggested that </a:t>
            </a:r>
            <a:r>
              <a:rPr lang="en-US" u="sng" dirty="0" smtClean="0"/>
              <a:t>natural selection allows for increased survival and reproduction in individuals with favored phenotypic attributes</a:t>
            </a:r>
            <a:endParaRPr lang="en-US" u="sng" dirty="0"/>
          </a:p>
        </p:txBody>
      </p:sp>
      <p:sp>
        <p:nvSpPr>
          <p:cNvPr id="154627"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B229BD7D-21D3-C542-816E-42F4F769DD6C}" type="slidenum">
              <a:rPr lang="en-US" sz="1200">
                <a:solidFill>
                  <a:srgbClr val="898989"/>
                </a:solidFill>
                <a:latin typeface="Calibri" charset="0"/>
                <a:ea typeface="MS PGothic" charset="0"/>
                <a:cs typeface="MS PGothic" charset="0"/>
              </a:rPr>
              <a:pPr algn="r" eaLnBrk="1" hangingPunct="1"/>
              <a:t>41</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p:nvPr>
        </p:nvSpPr>
        <p:spPr/>
        <p:txBody>
          <a:bodyPr/>
          <a:lstStyle/>
          <a:p>
            <a:r>
              <a:rPr lang="en-US" dirty="0" smtClean="0"/>
              <a:t>Processes of Speciation (continued)</a:t>
            </a:r>
            <a:endParaRPr lang="en-US" dirty="0"/>
          </a:p>
        </p:txBody>
      </p:sp>
      <p:sp>
        <p:nvSpPr>
          <p:cNvPr id="156674" name="Content Placeholder 2"/>
          <p:cNvSpPr>
            <a:spLocks noGrp="1"/>
          </p:cNvSpPr>
          <p:nvPr>
            <p:ph idx="1"/>
          </p:nvPr>
        </p:nvSpPr>
        <p:spPr>
          <a:xfrm>
            <a:off x="190643" y="1117600"/>
            <a:ext cx="6519854" cy="5260975"/>
          </a:xfrm>
        </p:spPr>
        <p:txBody>
          <a:bodyPr/>
          <a:lstStyle/>
          <a:p>
            <a:r>
              <a:rPr lang="en-US" sz="2400" dirty="0" smtClean="0"/>
              <a:t>Evolutionary history resembles a </a:t>
            </a:r>
            <a:r>
              <a:rPr lang="en-US" sz="2400" dirty="0" err="1" smtClean="0"/>
              <a:t>multibranched</a:t>
            </a:r>
            <a:r>
              <a:rPr lang="en-US" sz="2400" dirty="0" smtClean="0"/>
              <a:t> bush</a:t>
            </a:r>
          </a:p>
          <a:p>
            <a:endParaRPr lang="en-US" sz="2400" dirty="0" smtClean="0"/>
          </a:p>
          <a:p>
            <a:r>
              <a:rPr lang="en-US" sz="2400" dirty="0" smtClean="0"/>
              <a:t>For example, a lineage of horses and their relatives, zebras and donkeys, can be traced from the early Eocene (54 million years ago) to present, but there are numerous branches of the lineage that did not produce modern-day organisms</a:t>
            </a:r>
            <a:endParaRPr lang="en-US" sz="2400" dirty="0"/>
          </a:p>
        </p:txBody>
      </p:sp>
      <p:sp>
        <p:nvSpPr>
          <p:cNvPr id="156675"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A68720B0-7956-C241-9641-806A55AFA3A2}" type="slidenum">
              <a:rPr lang="en-US" sz="1200">
                <a:solidFill>
                  <a:srgbClr val="898989"/>
                </a:solidFill>
                <a:latin typeface="Calibri" charset="0"/>
                <a:ea typeface="MS PGothic" charset="0"/>
                <a:cs typeface="MS PGothic" charset="0"/>
              </a:rPr>
              <a:pPr algn="r" eaLnBrk="1" hangingPunct="1"/>
              <a:t>42</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pic>
        <p:nvPicPr>
          <p:cNvPr id="6" name="Picture 5" descr="dc117953b1f51fd812885f0e45637c1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13" y="4747733"/>
            <a:ext cx="8038206" cy="2107845"/>
          </a:xfrm>
          <a:prstGeom prst="rect">
            <a:avLst/>
          </a:prstGeom>
        </p:spPr>
      </p:pic>
      <p:pic>
        <p:nvPicPr>
          <p:cNvPr id="2" name="Picture 1" descr="Tree_of_life_by_Haeck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6649" y="1098178"/>
            <a:ext cx="2085979" cy="330004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nvPr>
        </p:nvSpPr>
        <p:spPr/>
        <p:txBody>
          <a:bodyPr/>
          <a:lstStyle/>
          <a:p>
            <a:r>
              <a:rPr lang="en-US" smtClean="0"/>
              <a:t>Patterns of Speciation</a:t>
            </a:r>
            <a:endParaRPr lang="en-US"/>
          </a:p>
        </p:txBody>
      </p:sp>
      <p:sp>
        <p:nvSpPr>
          <p:cNvPr id="158722" name="Content Placeholder 2"/>
          <p:cNvSpPr>
            <a:spLocks noGrp="1"/>
          </p:cNvSpPr>
          <p:nvPr>
            <p:ph idx="1"/>
          </p:nvPr>
        </p:nvSpPr>
        <p:spPr>
          <a:xfrm>
            <a:off x="190642" y="1117600"/>
            <a:ext cx="8953357" cy="2028205"/>
          </a:xfrm>
        </p:spPr>
        <p:txBody>
          <a:bodyPr/>
          <a:lstStyle/>
          <a:p>
            <a:r>
              <a:rPr lang="en-US" sz="2400" dirty="0" smtClean="0"/>
              <a:t>The evolutionary tree illustrate two patterns of speciation</a:t>
            </a:r>
          </a:p>
          <a:p>
            <a:endParaRPr lang="en-US" sz="2400" dirty="0" smtClean="0"/>
          </a:p>
          <a:p>
            <a:r>
              <a:rPr lang="en-US" sz="2400" b="1" dirty="0" err="1" smtClean="0"/>
              <a:t>Anagenesis</a:t>
            </a:r>
            <a:r>
              <a:rPr lang="en-US" sz="2400" dirty="0" smtClean="0"/>
              <a:t> is the process by which an original species is transformed into a different species over many generations</a:t>
            </a:r>
          </a:p>
          <a:p>
            <a:endParaRPr lang="en-US" sz="2400" dirty="0" smtClean="0"/>
          </a:p>
        </p:txBody>
      </p:sp>
      <p:pic>
        <p:nvPicPr>
          <p:cNvPr id="2" name="Picture 1" descr="img0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243" y="2718604"/>
            <a:ext cx="5521754" cy="4139396"/>
          </a:xfrm>
          <a:prstGeom prst="rect">
            <a:avLst/>
          </a:prstGeom>
        </p:spPr>
      </p:pic>
      <p:sp>
        <p:nvSpPr>
          <p:cNvPr id="3" name="Rectangle 2"/>
          <p:cNvSpPr/>
          <p:nvPr/>
        </p:nvSpPr>
        <p:spPr>
          <a:xfrm>
            <a:off x="179037" y="3120370"/>
            <a:ext cx="5550169" cy="1569660"/>
          </a:xfrm>
          <a:prstGeom prst="rect">
            <a:avLst/>
          </a:prstGeom>
        </p:spPr>
        <p:txBody>
          <a:bodyPr wrap="square">
            <a:spAutoFit/>
          </a:bodyPr>
          <a:lstStyle/>
          <a:p>
            <a:pPr marL="342900" indent="-342900">
              <a:buFont typeface="Wingdings" charset="2"/>
              <a:buChar char="§"/>
            </a:pPr>
            <a:r>
              <a:rPr lang="en-US" b="1" dirty="0" err="1" smtClean="0"/>
              <a:t>Cladogenesis</a:t>
            </a:r>
            <a:r>
              <a:rPr lang="en-US" dirty="0" smtClean="0"/>
              <a:t> is a pattern of branching in which an ancestral species gives rise to two or more new species</a:t>
            </a:r>
            <a:endParaRPr lang="en-US" dirty="0"/>
          </a:p>
        </p:txBody>
      </p:sp>
    </p:spTree>
    <p:extLst>
      <p:ext uri="{BB962C8B-B14F-4D97-AF65-F5344CB8AC3E}">
        <p14:creationId xmlns:p14="http://schemas.microsoft.com/office/powerpoint/2010/main" val="287694988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a:spLocks noGrp="1"/>
          </p:cNvSpPr>
          <p:nvPr>
            <p:ph type="title"/>
          </p:nvPr>
        </p:nvSpPr>
        <p:spPr/>
        <p:txBody>
          <a:bodyPr/>
          <a:lstStyle/>
          <a:p>
            <a:r>
              <a:rPr lang="en-US" smtClean="0"/>
              <a:t>Reproductive Barriers</a:t>
            </a:r>
            <a:endParaRPr lang="en-US"/>
          </a:p>
        </p:txBody>
      </p:sp>
      <p:sp>
        <p:nvSpPr>
          <p:cNvPr id="164866" name="Content Placeholder 2"/>
          <p:cNvSpPr>
            <a:spLocks noGrp="1"/>
          </p:cNvSpPr>
          <p:nvPr>
            <p:ph idx="1"/>
          </p:nvPr>
        </p:nvSpPr>
        <p:spPr/>
        <p:txBody>
          <a:bodyPr/>
          <a:lstStyle/>
          <a:p>
            <a:r>
              <a:rPr lang="en-US" dirty="0"/>
              <a:t>Reproductive barriers that prevent exchange of genes between populations may be </a:t>
            </a:r>
            <a:r>
              <a:rPr lang="en-US" b="1" dirty="0" err="1"/>
              <a:t>prezygotic</a:t>
            </a:r>
            <a:r>
              <a:rPr lang="en-US" dirty="0"/>
              <a:t> or </a:t>
            </a:r>
            <a:r>
              <a:rPr lang="en-US" b="1" dirty="0" err="1"/>
              <a:t>postzygotic</a:t>
            </a:r>
            <a:endParaRPr lang="en-US" b="1" dirty="0"/>
          </a:p>
          <a:p>
            <a:endParaRPr lang="en-US" b="1" dirty="0" smtClean="0"/>
          </a:p>
          <a:p>
            <a:r>
              <a:rPr lang="en-US" b="1" dirty="0" err="1" smtClean="0"/>
              <a:t>Prezygotic</a:t>
            </a:r>
            <a:r>
              <a:rPr lang="en-US" b="1" dirty="0" smtClean="0"/>
              <a:t> mechanisms </a:t>
            </a:r>
            <a:r>
              <a:rPr lang="en-US" dirty="0" smtClean="0"/>
              <a:t>of reproductive isolation prevent mating among members of different species or the formation of a zygote following interspecies mating</a:t>
            </a:r>
          </a:p>
          <a:p>
            <a:endParaRPr lang="en-US" dirty="0" smtClean="0"/>
          </a:p>
          <a:p>
            <a:r>
              <a:rPr lang="en-US" b="1" dirty="0" err="1" smtClean="0"/>
              <a:t>Postzygotic</a:t>
            </a:r>
            <a:r>
              <a:rPr lang="en-US" b="1" dirty="0" smtClean="0"/>
              <a:t> mechanisms </a:t>
            </a:r>
            <a:r>
              <a:rPr lang="en-US" dirty="0" smtClean="0"/>
              <a:t>result in failure of a fertilized zygote to survive, or survival of but sterility of the individual produced</a:t>
            </a:r>
            <a:endParaRPr lang="en-US" dirty="0"/>
          </a:p>
        </p:txBody>
      </p:sp>
      <p:sp>
        <p:nvSpPr>
          <p:cNvPr id="164867"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AC296CA2-D821-374F-A7BA-E7A288725C30}" type="slidenum">
              <a:rPr lang="en-US" sz="1200">
                <a:solidFill>
                  <a:srgbClr val="898989"/>
                </a:solidFill>
                <a:latin typeface="Calibri" charset="0"/>
                <a:ea typeface="MS PGothic" charset="0"/>
                <a:cs typeface="MS PGothic" charset="0"/>
              </a:rPr>
              <a:pPr algn="r" eaLnBrk="1" hangingPunct="1"/>
              <a:t>44</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_07Tabl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67" y="1287826"/>
            <a:ext cx="9045833" cy="4058366"/>
          </a:xfrm>
          <a:prstGeom prst="rect">
            <a:avLst/>
          </a:prstGeom>
        </p:spPr>
      </p:pic>
      <p:sp>
        <p:nvSpPr>
          <p:cNvPr id="4" name="Title 3"/>
          <p:cNvSpPr>
            <a:spLocks noGrp="1"/>
          </p:cNvSpPr>
          <p:nvPr>
            <p:ph type="title"/>
          </p:nvPr>
        </p:nvSpPr>
        <p:spPr/>
        <p:txBody>
          <a:bodyPr/>
          <a:lstStyle/>
          <a:p>
            <a:r>
              <a:rPr lang="en-US" dirty="0"/>
              <a:t>Table 22.7 Mechanisms of Reproductive Isolation</a:t>
            </a:r>
          </a:p>
        </p:txBody>
      </p:sp>
      <p:sp>
        <p:nvSpPr>
          <p:cNvPr id="5" name="Footer Placeholder 4"/>
          <p:cNvSpPr>
            <a:spLocks noGrp="1"/>
          </p:cNvSpPr>
          <p:nvPr>
            <p:ph type="ftr" sz="quarter" idx="11"/>
          </p:nvPr>
        </p:nvSpPr>
        <p:spPr/>
        <p:txBody>
          <a:bodyPr/>
          <a:lstStyle/>
          <a:p>
            <a:r>
              <a:rPr lang="en-US" smtClean="0">
                <a:solidFill>
                  <a:prstClr val="black"/>
                </a:solidFill>
                <a:latin typeface="Arial"/>
              </a:rPr>
              <a:t>© 2015 Pearson Education, Inc.</a:t>
            </a:r>
            <a:endParaRPr lang="en-US">
              <a:solidFill>
                <a:prstClr val="black"/>
              </a:solidFill>
              <a:latin typeface="Arial"/>
            </a:endParaRPr>
          </a:p>
        </p:txBody>
      </p:sp>
      <p:sp>
        <p:nvSpPr>
          <p:cNvPr id="6"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r>
              <a:rPr lang="en-US" sz="1200" dirty="0" smtClean="0">
                <a:solidFill>
                  <a:srgbClr val="898989"/>
                </a:solidFill>
                <a:latin typeface="Calibri" charset="0"/>
                <a:ea typeface="MS PGothic" charset="0"/>
                <a:cs typeface="MS PGothic" charset="0"/>
              </a:rPr>
              <a:t>80</a:t>
            </a:r>
            <a:endParaRPr lang="en-US" sz="1200" dirty="0">
              <a:solidFill>
                <a:srgbClr val="898989"/>
              </a:solidFill>
              <a:latin typeface="Calibri" charset="0"/>
              <a:ea typeface="MS PGothic" charset="0"/>
              <a:cs typeface="MS PGothic" charset="0"/>
            </a:endParaRPr>
          </a:p>
        </p:txBody>
      </p:sp>
    </p:spTree>
    <p:extLst>
      <p:ext uri="{BB962C8B-B14F-4D97-AF65-F5344CB8AC3E}">
        <p14:creationId xmlns:p14="http://schemas.microsoft.com/office/powerpoint/2010/main" val="16634800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p:cNvSpPr>
            <a:spLocks noGrp="1"/>
          </p:cNvSpPr>
          <p:nvPr>
            <p:ph type="title"/>
          </p:nvPr>
        </p:nvSpPr>
        <p:spPr/>
        <p:txBody>
          <a:bodyPr/>
          <a:lstStyle/>
          <a:p>
            <a:r>
              <a:rPr lang="en-US" smtClean="0"/>
              <a:t>Allopatric Speciation</a:t>
            </a:r>
            <a:endParaRPr lang="en-US"/>
          </a:p>
        </p:txBody>
      </p:sp>
      <p:sp>
        <p:nvSpPr>
          <p:cNvPr id="168962" name="Content Placeholder 2"/>
          <p:cNvSpPr>
            <a:spLocks noGrp="1"/>
          </p:cNvSpPr>
          <p:nvPr>
            <p:ph idx="1"/>
          </p:nvPr>
        </p:nvSpPr>
        <p:spPr/>
        <p:txBody>
          <a:bodyPr/>
          <a:lstStyle/>
          <a:p>
            <a:r>
              <a:rPr lang="en-US" sz="2200" b="1" dirty="0" smtClean="0"/>
              <a:t>Allopatric speciation </a:t>
            </a:r>
            <a:r>
              <a:rPr lang="en-US" sz="2200" dirty="0" smtClean="0"/>
              <a:t>occurs when populations are separated by a physical barrier and thus new species develop in separate geographic locations</a:t>
            </a:r>
          </a:p>
          <a:p>
            <a:endParaRPr lang="en-US" sz="2200" dirty="0" smtClean="0"/>
          </a:p>
          <a:p>
            <a:r>
              <a:rPr lang="en-US" sz="2200" dirty="0" smtClean="0"/>
              <a:t>Separation can occur by the presence of a physical barrier between two segments of a population, for example, a glacier, mountain range, or canyon. It can also result from colonization of a new territory by some members of a population</a:t>
            </a:r>
            <a:endParaRPr lang="en-US" sz="2200" dirty="0"/>
          </a:p>
        </p:txBody>
      </p:sp>
      <p:sp>
        <p:nvSpPr>
          <p:cNvPr id="168963"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15AE7C42-6CA8-BB41-9321-4D58C2533915}" type="slidenum">
              <a:rPr lang="en-US" sz="1200">
                <a:solidFill>
                  <a:srgbClr val="898989"/>
                </a:solidFill>
                <a:latin typeface="Calibri" charset="0"/>
                <a:ea typeface="MS PGothic" charset="0"/>
                <a:cs typeface="MS PGothic" charset="0"/>
              </a:rPr>
              <a:pPr algn="r" eaLnBrk="1" hangingPunct="1"/>
              <a:t>46</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pic>
        <p:nvPicPr>
          <p:cNvPr id="6" name="Picture 5" descr="22_12Figur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656" y="4357033"/>
            <a:ext cx="4712843" cy="250096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p:txBody>
          <a:bodyPr/>
          <a:lstStyle/>
          <a:p>
            <a:r>
              <a:rPr lang="en-US" dirty="0" smtClean="0"/>
              <a:t>Diversification of </a:t>
            </a:r>
            <a:r>
              <a:rPr lang="en-US" i="1" dirty="0" smtClean="0"/>
              <a:t>Drosophila</a:t>
            </a:r>
            <a:r>
              <a:rPr lang="en-US" dirty="0" smtClean="0"/>
              <a:t> Species on Hawaiian Islands</a:t>
            </a:r>
            <a:endParaRPr lang="en-US" dirty="0"/>
          </a:p>
        </p:txBody>
      </p:sp>
      <p:sp>
        <p:nvSpPr>
          <p:cNvPr id="173058" name="Content Placeholder 2"/>
          <p:cNvSpPr>
            <a:spLocks noGrp="1"/>
          </p:cNvSpPr>
          <p:nvPr>
            <p:ph idx="1"/>
          </p:nvPr>
        </p:nvSpPr>
        <p:spPr/>
        <p:txBody>
          <a:bodyPr/>
          <a:lstStyle/>
          <a:p>
            <a:r>
              <a:rPr lang="en-US" dirty="0" err="1" smtClean="0"/>
              <a:t>Bonacum</a:t>
            </a:r>
            <a:r>
              <a:rPr lang="en-US" dirty="0" smtClean="0"/>
              <a:t> and his colleagues examined </a:t>
            </a:r>
            <a:r>
              <a:rPr lang="en-US" i="1" dirty="0" smtClean="0"/>
              <a:t>Drosophila</a:t>
            </a:r>
            <a:r>
              <a:rPr lang="en-US" dirty="0" smtClean="0"/>
              <a:t> that inhabit the Hawaiian Islands, which were formed volcanically</a:t>
            </a:r>
          </a:p>
          <a:p>
            <a:endParaRPr lang="en-US" dirty="0" smtClean="0"/>
          </a:p>
          <a:p>
            <a:r>
              <a:rPr lang="en-US" dirty="0" smtClean="0"/>
              <a:t>The most closely related species are found on adjacent islands, and the phylogenetic pattern of species origin corresponds to the emergence of islands</a:t>
            </a:r>
          </a:p>
          <a:p>
            <a:endParaRPr lang="en-US" dirty="0" smtClean="0"/>
          </a:p>
          <a:p>
            <a:r>
              <a:rPr lang="en-US" dirty="0" smtClean="0"/>
              <a:t>These results support a model of allopatric speciation by colonization</a:t>
            </a:r>
            <a:endParaRPr lang="en-US" dirty="0"/>
          </a:p>
        </p:txBody>
      </p:sp>
      <p:sp>
        <p:nvSpPr>
          <p:cNvPr id="173059"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832CFF04-BCAD-3F4D-9FCC-8DDE8CD47BBA}" type="slidenum">
              <a:rPr lang="en-US" sz="1200">
                <a:solidFill>
                  <a:srgbClr val="898989"/>
                </a:solidFill>
                <a:latin typeface="Calibri" charset="0"/>
                <a:ea typeface="MS PGothic" charset="0"/>
                <a:cs typeface="MS PGothic" charset="0"/>
              </a:rPr>
              <a:pPr algn="r" eaLnBrk="1" hangingPunct="1"/>
              <a:t>47</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_13Figur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592" y="210312"/>
            <a:ext cx="6528816" cy="6437376"/>
          </a:xfrm>
          <a:prstGeom prst="rect">
            <a:avLst/>
          </a:prstGeom>
        </p:spPr>
      </p:pic>
      <p:sp>
        <p:nvSpPr>
          <p:cNvPr id="4" name="Title 3"/>
          <p:cNvSpPr>
            <a:spLocks noGrp="1"/>
          </p:cNvSpPr>
          <p:nvPr>
            <p:ph type="title"/>
          </p:nvPr>
        </p:nvSpPr>
        <p:spPr/>
        <p:txBody>
          <a:bodyPr/>
          <a:lstStyle/>
          <a:p>
            <a:r>
              <a:rPr lang="en-US" dirty="0" smtClean="0"/>
              <a:t>Figure 22</a:t>
            </a:r>
            <a:r>
              <a:rPr lang="en-US" dirty="0"/>
              <a:t>.13 Phylogenetic relationships among </a:t>
            </a:r>
            <a:r>
              <a:rPr lang="en-US" dirty="0" smtClean="0"/>
              <a:t>Hawaiian </a:t>
            </a:r>
            <a:r>
              <a:rPr lang="en-US" i="1" dirty="0" smtClean="0"/>
              <a:t>Drosophila</a:t>
            </a:r>
            <a:r>
              <a:rPr lang="en-US" dirty="0" smtClean="0"/>
              <a:t> </a:t>
            </a:r>
            <a:r>
              <a:rPr lang="en-US" dirty="0"/>
              <a:t>species.</a:t>
            </a:r>
          </a:p>
        </p:txBody>
      </p:sp>
      <p:sp>
        <p:nvSpPr>
          <p:cNvPr id="5" name="Footer Placeholder 4"/>
          <p:cNvSpPr>
            <a:spLocks noGrp="1"/>
          </p:cNvSpPr>
          <p:nvPr>
            <p:ph type="ftr" sz="quarter" idx="11"/>
          </p:nvPr>
        </p:nvSpPr>
        <p:spPr/>
        <p:txBody>
          <a:bodyPr/>
          <a:lstStyle/>
          <a:p>
            <a:r>
              <a:rPr lang="en-US" smtClean="0">
                <a:solidFill>
                  <a:prstClr val="black"/>
                </a:solidFill>
                <a:latin typeface="Arial"/>
              </a:rPr>
              <a:t>© 2015 Pearson Education, Inc.</a:t>
            </a:r>
            <a:endParaRPr lang="en-US">
              <a:solidFill>
                <a:prstClr val="black"/>
              </a:solidFill>
              <a:latin typeface="Arial"/>
            </a:endParaRPr>
          </a:p>
        </p:txBody>
      </p:sp>
      <p:sp>
        <p:nvSpPr>
          <p:cNvPr id="6"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r>
              <a:rPr lang="en-US" sz="1200" dirty="0" smtClean="0">
                <a:solidFill>
                  <a:srgbClr val="898989"/>
                </a:solidFill>
                <a:latin typeface="Calibri" charset="0"/>
                <a:ea typeface="MS PGothic" charset="0"/>
                <a:cs typeface="MS PGothic" charset="0"/>
              </a:rPr>
              <a:t>84</a:t>
            </a:r>
            <a:endParaRPr lang="en-US" sz="1200" dirty="0">
              <a:solidFill>
                <a:srgbClr val="898989"/>
              </a:solidFill>
              <a:latin typeface="Calibri" charset="0"/>
              <a:ea typeface="MS PGothic" charset="0"/>
              <a:cs typeface="MS PGothic" charset="0"/>
            </a:endParaRPr>
          </a:p>
        </p:txBody>
      </p:sp>
    </p:spTree>
    <p:extLst>
      <p:ext uri="{BB962C8B-B14F-4D97-AF65-F5344CB8AC3E}">
        <p14:creationId xmlns:p14="http://schemas.microsoft.com/office/powerpoint/2010/main" val="56498844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p:cNvSpPr>
            <a:spLocks noGrp="1"/>
          </p:cNvSpPr>
          <p:nvPr>
            <p:ph type="title"/>
          </p:nvPr>
        </p:nvSpPr>
        <p:spPr/>
        <p:txBody>
          <a:bodyPr/>
          <a:lstStyle/>
          <a:p>
            <a:r>
              <a:rPr lang="en-US" smtClean="0"/>
              <a:t>Sympatric Speciation</a:t>
            </a:r>
            <a:endParaRPr lang="en-US"/>
          </a:p>
        </p:txBody>
      </p:sp>
      <p:sp>
        <p:nvSpPr>
          <p:cNvPr id="177154" name="Content Placeholder 2"/>
          <p:cNvSpPr>
            <a:spLocks noGrp="1"/>
          </p:cNvSpPr>
          <p:nvPr>
            <p:ph idx="1"/>
          </p:nvPr>
        </p:nvSpPr>
        <p:spPr/>
        <p:txBody>
          <a:bodyPr/>
          <a:lstStyle/>
          <a:p>
            <a:r>
              <a:rPr lang="en-US" dirty="0" smtClean="0"/>
              <a:t>In </a:t>
            </a:r>
            <a:r>
              <a:rPr lang="en-US" b="1" dirty="0" smtClean="0"/>
              <a:t>sympatric speciation</a:t>
            </a:r>
            <a:r>
              <a:rPr lang="en-US" dirty="0" smtClean="0"/>
              <a:t>,</a:t>
            </a:r>
            <a:r>
              <a:rPr lang="en-US" b="1" dirty="0" smtClean="0"/>
              <a:t> </a:t>
            </a:r>
            <a:r>
              <a:rPr lang="en-US" dirty="0" smtClean="0"/>
              <a:t>populations share a single habitat but are isolated by genetic, behavioral, seasonal or ecosystem-based mechanisms that prevent gene flow</a:t>
            </a:r>
          </a:p>
          <a:p>
            <a:endParaRPr lang="en-US" dirty="0" smtClean="0"/>
          </a:p>
          <a:p>
            <a:r>
              <a:rPr lang="en-US" dirty="0" smtClean="0"/>
              <a:t>Sympatric species are those that diverge while occupying the same geographic area</a:t>
            </a:r>
          </a:p>
          <a:p>
            <a:endParaRPr lang="en-US" dirty="0" smtClean="0"/>
          </a:p>
          <a:p>
            <a:r>
              <a:rPr lang="en-US" dirty="0" smtClean="0"/>
              <a:t>For example, animals that develop nocturnal or diurnal patterns of activity are most likely to mate with others with the same pattern</a:t>
            </a:r>
            <a:endParaRPr lang="en-US" dirty="0"/>
          </a:p>
        </p:txBody>
      </p:sp>
      <p:sp>
        <p:nvSpPr>
          <p:cNvPr id="177155"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536CACB8-3B04-9549-A09D-F11B97D7CB21}" type="slidenum">
              <a:rPr lang="en-US" sz="1200">
                <a:solidFill>
                  <a:srgbClr val="898989"/>
                </a:solidFill>
                <a:latin typeface="Calibri" charset="0"/>
                <a:ea typeface="MS PGothic" charset="0"/>
                <a:cs typeface="MS PGothic" charset="0"/>
              </a:rPr>
              <a:pPr algn="r" eaLnBrk="1" hangingPunct="1"/>
              <a:t>49</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182563" y="109523"/>
            <a:ext cx="8775700" cy="1219966"/>
          </a:xfrm>
        </p:spPr>
        <p:txBody>
          <a:bodyPr/>
          <a:lstStyle/>
          <a:p>
            <a:r>
              <a:rPr lang="en-US" dirty="0" smtClean="0"/>
              <a:t/>
            </a:r>
            <a:br>
              <a:rPr lang="en-US" dirty="0" smtClean="0"/>
            </a:br>
            <a:r>
              <a:rPr lang="en-US" dirty="0" smtClean="0"/>
              <a:t>Mating and inbreeding</a:t>
            </a:r>
            <a:endParaRPr lang="en-US" dirty="0"/>
          </a:p>
        </p:txBody>
      </p:sp>
      <p:sp>
        <p:nvSpPr>
          <p:cNvPr id="9218" name="Content Placeholder 2"/>
          <p:cNvSpPr>
            <a:spLocks noGrp="1"/>
          </p:cNvSpPr>
          <p:nvPr>
            <p:ph idx="1"/>
          </p:nvPr>
        </p:nvSpPr>
        <p:spPr>
          <a:xfrm>
            <a:off x="56872" y="1545389"/>
            <a:ext cx="9087128" cy="3705933"/>
          </a:xfrm>
        </p:spPr>
        <p:txBody>
          <a:bodyPr/>
          <a:lstStyle/>
          <a:p>
            <a:r>
              <a:rPr lang="en-US" sz="2100" dirty="0" smtClean="0"/>
              <a:t>Individuals do not always chose their partner via </a:t>
            </a:r>
            <a:r>
              <a:rPr lang="en-US" sz="2100" b="1" dirty="0" smtClean="0"/>
              <a:t>random mating</a:t>
            </a:r>
            <a:r>
              <a:rPr lang="en-US" sz="2100" dirty="0" smtClean="0"/>
              <a:t>. </a:t>
            </a:r>
            <a:r>
              <a:rPr lang="en-US" sz="2100" b="1" dirty="0" smtClean="0"/>
              <a:t>Nonrandom</a:t>
            </a:r>
            <a:r>
              <a:rPr lang="en-US" sz="2100" dirty="0" smtClean="0"/>
              <a:t> </a:t>
            </a:r>
            <a:r>
              <a:rPr lang="en-US" sz="2100" b="1" dirty="0"/>
              <a:t>mating</a:t>
            </a:r>
            <a:r>
              <a:rPr lang="en-US" sz="2100" dirty="0"/>
              <a:t> can sometimes occur because one organism chooses to mate with another based on certain traits. S</a:t>
            </a:r>
            <a:r>
              <a:rPr lang="en-US" sz="2100" dirty="0" smtClean="0"/>
              <a:t>pecific </a:t>
            </a:r>
            <a:r>
              <a:rPr lang="en-US" sz="2100" dirty="0"/>
              <a:t>behavioral </a:t>
            </a:r>
            <a:r>
              <a:rPr lang="en-US" sz="2100" dirty="0" smtClean="0"/>
              <a:t>choices</a:t>
            </a:r>
            <a:r>
              <a:rPr lang="en-US" sz="2100" dirty="0"/>
              <a:t> </a:t>
            </a:r>
            <a:r>
              <a:rPr lang="en-US" sz="2100" dirty="0" smtClean="0"/>
              <a:t>during mating shape </a:t>
            </a:r>
            <a:r>
              <a:rPr lang="en-US" sz="2100" dirty="0"/>
              <a:t>the genetic combinations that appear in successive generations. M</a:t>
            </a:r>
            <a:r>
              <a:rPr lang="en-US" sz="2100" dirty="0" smtClean="0"/>
              <a:t>ating </a:t>
            </a:r>
            <a:r>
              <a:rPr lang="en-US" sz="2100" dirty="0"/>
              <a:t>patterns of that population are no longer </a:t>
            </a:r>
            <a:r>
              <a:rPr lang="en-US" sz="2100" dirty="0" smtClean="0"/>
              <a:t>random.</a:t>
            </a:r>
          </a:p>
          <a:p>
            <a:endParaRPr lang="en-US" sz="2100" dirty="0" smtClean="0"/>
          </a:p>
          <a:p>
            <a:r>
              <a:rPr lang="en-US" sz="2100" b="1" dirty="0" smtClean="0"/>
              <a:t>Nonrandom </a:t>
            </a:r>
            <a:r>
              <a:rPr lang="en-US" sz="2100" b="1" dirty="0"/>
              <a:t>mating </a:t>
            </a:r>
            <a:r>
              <a:rPr lang="en-US" sz="2100" dirty="0"/>
              <a:t>can generate: </a:t>
            </a:r>
          </a:p>
          <a:p>
            <a:pPr marL="25400" indent="0">
              <a:buNone/>
            </a:pPr>
            <a:r>
              <a:rPr lang="en-US" sz="2100" b="1" dirty="0"/>
              <a:t>-inbreeding</a:t>
            </a:r>
            <a:r>
              <a:rPr lang="en-US" sz="2100" dirty="0"/>
              <a:t>, i</a:t>
            </a:r>
            <a:r>
              <a:rPr lang="en-US" sz="2100" dirty="0" smtClean="0"/>
              <a:t>ndividuals </a:t>
            </a:r>
            <a:r>
              <a:rPr lang="en-US" sz="2100" dirty="0"/>
              <a:t>with similar genotypes are more likely to mate with each other rather than with individuals with </a:t>
            </a:r>
            <a:r>
              <a:rPr lang="en-US" sz="2100" dirty="0" smtClean="0"/>
              <a:t>different genotypes. The </a:t>
            </a:r>
            <a:r>
              <a:rPr lang="en-US" sz="2100" dirty="0"/>
              <a:t>genetic consequences of inbreeding for populations are an increase in the frequency of homozygous genotypes and a decrease in frequency of heterozygous </a:t>
            </a:r>
            <a:r>
              <a:rPr lang="en-US" sz="2100" dirty="0" smtClean="0"/>
              <a:t>genotypes</a:t>
            </a:r>
            <a:endParaRPr lang="en-US" sz="2100" dirty="0"/>
          </a:p>
          <a:p>
            <a:r>
              <a:rPr lang="en-US" sz="2100" b="1" dirty="0"/>
              <a:t>Inbreeding</a:t>
            </a:r>
            <a:r>
              <a:rPr lang="en-US" sz="2100" dirty="0"/>
              <a:t> </a:t>
            </a:r>
            <a:r>
              <a:rPr lang="en-US" sz="2100" b="1" dirty="0"/>
              <a:t>depression</a:t>
            </a:r>
            <a:r>
              <a:rPr lang="en-US" sz="2100" dirty="0"/>
              <a:t> is the reduction in fitness of </a:t>
            </a:r>
            <a:r>
              <a:rPr lang="en-US" sz="2100" dirty="0" smtClean="0"/>
              <a:t>inbred organisms </a:t>
            </a:r>
            <a:r>
              <a:rPr lang="en-US" sz="2100" dirty="0"/>
              <a:t>due to the reduced level of </a:t>
            </a:r>
            <a:r>
              <a:rPr lang="en-US" sz="2100" dirty="0" err="1"/>
              <a:t>heterozygosity</a:t>
            </a:r>
            <a:endParaRPr lang="en-US" sz="2100" dirty="0"/>
          </a:p>
          <a:p>
            <a:pPr marL="25400" indent="0">
              <a:buNone/>
            </a:pPr>
            <a:endParaRPr lang="en-US" sz="2100" dirty="0" smtClean="0"/>
          </a:p>
          <a:p>
            <a:pPr marL="25400" indent="0">
              <a:buNone/>
            </a:pPr>
            <a:endParaRPr lang="en-US" sz="2100" dirty="0" smtClean="0"/>
          </a:p>
          <a:p>
            <a:endParaRPr lang="en-US" sz="2100" dirty="0" smtClean="0"/>
          </a:p>
        </p:txBody>
      </p:sp>
      <p:pic>
        <p:nvPicPr>
          <p:cNvPr id="2" name="Picture 1" descr="non_matin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4680" y="0"/>
            <a:ext cx="2169320" cy="1535585"/>
          </a:xfrm>
          <a:prstGeom prst="rect">
            <a:avLst/>
          </a:prstGeom>
        </p:spPr>
      </p:pic>
    </p:spTree>
    <p:extLst>
      <p:ext uri="{BB962C8B-B14F-4D97-AF65-F5344CB8AC3E}">
        <p14:creationId xmlns:p14="http://schemas.microsoft.com/office/powerpoint/2010/main" val="347261031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Adaptation</a:t>
            </a:r>
            <a:endParaRPr lang="en-US" dirty="0"/>
          </a:p>
        </p:txBody>
      </p:sp>
      <p:sp>
        <p:nvSpPr>
          <p:cNvPr id="3" name="Content Placeholder 2"/>
          <p:cNvSpPr>
            <a:spLocks noGrp="1"/>
          </p:cNvSpPr>
          <p:nvPr>
            <p:ph idx="1"/>
          </p:nvPr>
        </p:nvSpPr>
        <p:spPr>
          <a:xfrm>
            <a:off x="190643" y="641410"/>
            <a:ext cx="8775700" cy="5260975"/>
          </a:xfrm>
        </p:spPr>
        <p:txBody>
          <a:bodyPr/>
          <a:lstStyle/>
          <a:p>
            <a:endParaRPr lang="en-US" dirty="0" smtClean="0"/>
          </a:p>
          <a:p>
            <a:r>
              <a:rPr lang="en-US" dirty="0" smtClean="0"/>
              <a:t>Adaptation is a process during which </a:t>
            </a:r>
            <a:r>
              <a:rPr lang="en-US" dirty="0" err="1" smtClean="0"/>
              <a:t>chracteristics</a:t>
            </a:r>
            <a:r>
              <a:rPr lang="en-US" dirty="0" smtClean="0"/>
              <a:t> with highest fitness are selected in the population. </a:t>
            </a:r>
            <a:r>
              <a:rPr lang="en-US" dirty="0"/>
              <a:t>I</a:t>
            </a:r>
            <a:r>
              <a:rPr lang="en-US" dirty="0" smtClean="0"/>
              <a:t>ndividuals with better characteristics survive and transmit their genes.</a:t>
            </a:r>
          </a:p>
          <a:p>
            <a:endParaRPr lang="en-US" dirty="0"/>
          </a:p>
          <a:p>
            <a:endParaRPr lang="en-US" dirty="0" smtClean="0"/>
          </a:p>
          <a:p>
            <a:pPr marL="25400" indent="0">
              <a:buNone/>
            </a:pPr>
            <a:endParaRPr lang="en-US" dirty="0"/>
          </a:p>
          <a:p>
            <a:pPr marL="25400" indent="0">
              <a:buNone/>
            </a:pPr>
            <a:r>
              <a:rPr lang="en-US" dirty="0" smtClean="0"/>
              <a:t> </a:t>
            </a:r>
          </a:p>
          <a:p>
            <a:endParaRPr lang="en-US" dirty="0"/>
          </a:p>
          <a:p>
            <a:r>
              <a:rPr lang="en-US" dirty="0" smtClean="0"/>
              <a:t>Adaptation </a:t>
            </a:r>
            <a:r>
              <a:rPr lang="en-US" dirty="0"/>
              <a:t>is one of the two main processes that explain the diverse species we see in biology, </a:t>
            </a:r>
            <a:r>
              <a:rPr lang="en-US" dirty="0" smtClean="0"/>
              <a:t>such as </a:t>
            </a:r>
            <a:r>
              <a:rPr lang="en-US" dirty="0"/>
              <a:t>the different species </a:t>
            </a:r>
            <a:r>
              <a:rPr lang="en-US" dirty="0" smtClean="0"/>
              <a:t>of </a:t>
            </a:r>
            <a:r>
              <a:rPr lang="en-US" dirty="0"/>
              <a:t>Darwin’s </a:t>
            </a:r>
            <a:r>
              <a:rPr lang="en-US" dirty="0" smtClean="0"/>
              <a:t>finches. </a:t>
            </a:r>
            <a:endParaRPr lang="en-US" dirty="0"/>
          </a:p>
        </p:txBody>
      </p:sp>
      <p:pic>
        <p:nvPicPr>
          <p:cNvPr id="5" name="Picture 4" descr="Screen Shot 2015-10-14 at 5.23.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946" y="2935564"/>
            <a:ext cx="5370257" cy="2461368"/>
          </a:xfrm>
          <a:prstGeom prst="rect">
            <a:avLst/>
          </a:prstGeom>
        </p:spPr>
      </p:pic>
    </p:spTree>
    <p:extLst>
      <p:ext uri="{BB962C8B-B14F-4D97-AF65-F5344CB8AC3E}">
        <p14:creationId xmlns:p14="http://schemas.microsoft.com/office/powerpoint/2010/main" val="251279768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54911-050-0E225E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519" y="1181017"/>
            <a:ext cx="6450768" cy="5662409"/>
          </a:xfrm>
          <a:prstGeom prst="rect">
            <a:avLst/>
          </a:prstGeom>
        </p:spPr>
      </p:pic>
      <p:sp>
        <p:nvSpPr>
          <p:cNvPr id="4" name="Title 1"/>
          <p:cNvSpPr>
            <a:spLocks noGrp="1"/>
          </p:cNvSpPr>
          <p:nvPr>
            <p:ph type="title"/>
          </p:nvPr>
        </p:nvSpPr>
        <p:spPr>
          <a:xfrm>
            <a:off x="182563" y="109523"/>
            <a:ext cx="8775700" cy="822325"/>
          </a:xfrm>
        </p:spPr>
        <p:txBody>
          <a:bodyPr/>
          <a:lstStyle/>
          <a:p>
            <a:r>
              <a:rPr lang="en-US" dirty="0"/>
              <a:t>A</a:t>
            </a:r>
            <a:r>
              <a:rPr lang="en-US" dirty="0" smtClean="0"/>
              <a:t>daptive </a:t>
            </a:r>
            <a:r>
              <a:rPr lang="en-US" dirty="0"/>
              <a:t>R</a:t>
            </a:r>
            <a:r>
              <a:rPr lang="en-US" dirty="0" smtClean="0"/>
              <a:t>adiation</a:t>
            </a:r>
            <a:endParaRPr lang="en-US" dirty="0"/>
          </a:p>
        </p:txBody>
      </p:sp>
    </p:spTree>
    <p:extLst>
      <p:ext uri="{BB962C8B-B14F-4D97-AF65-F5344CB8AC3E}">
        <p14:creationId xmlns:p14="http://schemas.microsoft.com/office/powerpoint/2010/main" val="219218737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aptation-quotes-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343" y="1252380"/>
            <a:ext cx="7051194" cy="5288396"/>
          </a:xfrm>
          <a:prstGeom prst="rect">
            <a:avLst/>
          </a:prstGeom>
        </p:spPr>
      </p:pic>
    </p:spTree>
    <p:extLst>
      <p:ext uri="{BB962C8B-B14F-4D97-AF65-F5344CB8AC3E}">
        <p14:creationId xmlns:p14="http://schemas.microsoft.com/office/powerpoint/2010/main" val="78863873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p:cNvSpPr>
            <a:spLocks noGrp="1"/>
          </p:cNvSpPr>
          <p:nvPr>
            <p:ph type="title"/>
          </p:nvPr>
        </p:nvSpPr>
        <p:spPr/>
        <p:txBody>
          <a:bodyPr/>
          <a:lstStyle/>
          <a:p>
            <a:r>
              <a:rPr lang="en-US" dirty="0" smtClean="0"/>
              <a:t>Molecular Evolution Changes Genes and Genomes through Time</a:t>
            </a:r>
            <a:endParaRPr lang="en-US" dirty="0"/>
          </a:p>
        </p:txBody>
      </p:sp>
      <p:sp>
        <p:nvSpPr>
          <p:cNvPr id="187394" name="Content Placeholder 2"/>
          <p:cNvSpPr>
            <a:spLocks noGrp="1"/>
          </p:cNvSpPr>
          <p:nvPr>
            <p:ph idx="1"/>
          </p:nvPr>
        </p:nvSpPr>
        <p:spPr/>
        <p:txBody>
          <a:bodyPr/>
          <a:lstStyle/>
          <a:p>
            <a:r>
              <a:rPr lang="en-US" dirty="0" smtClean="0"/>
              <a:t>Heritable variation that provides the raw material of evolution begins at the molecular level, with changes in DNA sequence and proteins</a:t>
            </a:r>
          </a:p>
          <a:p>
            <a:endParaRPr lang="en-US" dirty="0" smtClean="0"/>
          </a:p>
          <a:p>
            <a:r>
              <a:rPr lang="en-US" dirty="0" smtClean="0"/>
              <a:t>Molecular evolutionary analysis may be performed in different ways.</a:t>
            </a:r>
          </a:p>
          <a:p>
            <a:endParaRPr lang="en-US" dirty="0"/>
          </a:p>
          <a:p>
            <a:r>
              <a:rPr lang="en-US" dirty="0" smtClean="0"/>
              <a:t>Several different molecular markers have been developed in order to quantify genetic differences and changes in populations and species.</a:t>
            </a:r>
            <a:endParaRPr lang="en-US" dirty="0"/>
          </a:p>
        </p:txBody>
      </p:sp>
    </p:spTree>
    <p:extLst>
      <p:ext uri="{BB962C8B-B14F-4D97-AF65-F5344CB8AC3E}">
        <p14:creationId xmlns:p14="http://schemas.microsoft.com/office/powerpoint/2010/main" val="30225317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t>
            </a:r>
            <a:r>
              <a:rPr lang="en-US" dirty="0" smtClean="0"/>
              <a:t>uantify genetic diversity</a:t>
            </a:r>
            <a:endParaRPr lang="en-US" dirty="0"/>
          </a:p>
        </p:txBody>
      </p:sp>
      <p:sp>
        <p:nvSpPr>
          <p:cNvPr id="3" name="Content Placeholder 2"/>
          <p:cNvSpPr>
            <a:spLocks noGrp="1"/>
          </p:cNvSpPr>
          <p:nvPr>
            <p:ph idx="1"/>
          </p:nvPr>
        </p:nvSpPr>
        <p:spPr/>
        <p:txBody>
          <a:bodyPr/>
          <a:lstStyle/>
          <a:p>
            <a:r>
              <a:rPr lang="en-US" dirty="0" smtClean="0"/>
              <a:t>Genetic data can allow to:</a:t>
            </a:r>
          </a:p>
          <a:p>
            <a:pPr marL="25400" indent="0">
              <a:buNone/>
            </a:pPr>
            <a:r>
              <a:rPr lang="en-US" dirty="0" smtClean="0"/>
              <a:t>-Determine the amount of genetic diversity and its partition</a:t>
            </a:r>
          </a:p>
          <a:p>
            <a:pPr>
              <a:buFontTx/>
              <a:buChar char="-"/>
            </a:pPr>
            <a:r>
              <a:rPr lang="en-US" dirty="0" smtClean="0"/>
              <a:t>Measure population differentiation</a:t>
            </a:r>
          </a:p>
          <a:p>
            <a:pPr>
              <a:buFontTx/>
              <a:buChar char="-"/>
            </a:pPr>
            <a:r>
              <a:rPr lang="en-US" dirty="0" smtClean="0"/>
              <a:t>Estimate inbreeding</a:t>
            </a:r>
          </a:p>
          <a:p>
            <a:pPr>
              <a:buFontTx/>
              <a:buChar char="-"/>
            </a:pPr>
            <a:r>
              <a:rPr lang="en-US" dirty="0" smtClean="0"/>
              <a:t>Determine the structure of populations</a:t>
            </a:r>
          </a:p>
          <a:p>
            <a:pPr>
              <a:buFontTx/>
              <a:buChar char="-"/>
            </a:pPr>
            <a:r>
              <a:rPr lang="en-US" dirty="0" smtClean="0"/>
              <a:t>Estimate the effective population size</a:t>
            </a:r>
          </a:p>
          <a:p>
            <a:pPr>
              <a:buFontTx/>
              <a:buChar char="-"/>
            </a:pPr>
            <a:r>
              <a:rPr lang="en-US" dirty="0" smtClean="0"/>
              <a:t>Reconstruct historical events</a:t>
            </a:r>
          </a:p>
          <a:p>
            <a:pPr>
              <a:buFontTx/>
              <a:buChar char="-"/>
            </a:pPr>
            <a:r>
              <a:rPr lang="en-US" dirty="0" smtClean="0"/>
              <a:t>Determine relationship among populations and species</a:t>
            </a:r>
          </a:p>
          <a:p>
            <a:pPr>
              <a:buFontTx/>
              <a:buChar char="-"/>
            </a:pPr>
            <a:r>
              <a:rPr lang="en-US" dirty="0" smtClean="0"/>
              <a:t>Identify target of selection and adaptation</a:t>
            </a:r>
            <a:endParaRPr lang="en-US" dirty="0"/>
          </a:p>
        </p:txBody>
      </p:sp>
    </p:spTree>
    <p:extLst>
      <p:ext uri="{BB962C8B-B14F-4D97-AF65-F5344CB8AC3E}">
        <p14:creationId xmlns:p14="http://schemas.microsoft.com/office/powerpoint/2010/main" val="377376528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Genetic markers: from band pattern variation to DNA sequences and SNPs  and whole genome</a:t>
            </a:r>
            <a:endParaRPr lang="en-US" sz="2800" dirty="0"/>
          </a:p>
        </p:txBody>
      </p:sp>
      <p:pic>
        <p:nvPicPr>
          <p:cNvPr id="5" name="Picture 4" descr="AFLP-Sample-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800" y="1534606"/>
            <a:ext cx="3261462" cy="1427764"/>
          </a:xfrm>
          <a:prstGeom prst="rect">
            <a:avLst/>
          </a:prstGeom>
        </p:spPr>
      </p:pic>
      <p:pic>
        <p:nvPicPr>
          <p:cNvPr id="6" name="Picture 5" descr="03-0219-F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8730"/>
            <a:ext cx="2655350" cy="1823340"/>
          </a:xfrm>
          <a:prstGeom prst="rect">
            <a:avLst/>
          </a:prstGeom>
        </p:spPr>
      </p:pic>
      <p:pic>
        <p:nvPicPr>
          <p:cNvPr id="7" name="Picture 6" descr="nbt1000_1055_F3.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9512" y="1367456"/>
            <a:ext cx="2346882" cy="1864933"/>
          </a:xfrm>
          <a:prstGeom prst="rect">
            <a:avLst/>
          </a:prstGeom>
        </p:spPr>
      </p:pic>
      <p:pic>
        <p:nvPicPr>
          <p:cNvPr id="8" name="Picture 7" descr="dna-seq.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44924"/>
            <a:ext cx="4098475" cy="2713075"/>
          </a:xfrm>
          <a:prstGeom prst="rect">
            <a:avLst/>
          </a:prstGeom>
        </p:spPr>
      </p:pic>
      <p:pic>
        <p:nvPicPr>
          <p:cNvPr id="9" name="Picture 8" descr="sn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9256" y="4229558"/>
            <a:ext cx="4545843" cy="2440848"/>
          </a:xfrm>
          <a:prstGeom prst="rect">
            <a:avLst/>
          </a:prstGeom>
        </p:spPr>
      </p:pic>
      <p:sp>
        <p:nvSpPr>
          <p:cNvPr id="10" name="TextBox 9"/>
          <p:cNvSpPr txBox="1"/>
          <p:nvPr/>
        </p:nvSpPr>
        <p:spPr>
          <a:xfrm>
            <a:off x="3795418" y="1125567"/>
            <a:ext cx="770626" cy="369332"/>
          </a:xfrm>
          <a:prstGeom prst="rect">
            <a:avLst/>
          </a:prstGeom>
          <a:noFill/>
        </p:spPr>
        <p:txBody>
          <a:bodyPr wrap="none" rtlCol="0">
            <a:spAutoFit/>
          </a:bodyPr>
          <a:lstStyle/>
          <a:p>
            <a:r>
              <a:rPr lang="en-US" sz="1800" dirty="0" smtClean="0"/>
              <a:t>AFLP</a:t>
            </a:r>
            <a:endParaRPr lang="en-US" sz="1800" dirty="0"/>
          </a:p>
        </p:txBody>
      </p:sp>
      <p:sp>
        <p:nvSpPr>
          <p:cNvPr id="11" name="TextBox 10"/>
          <p:cNvSpPr txBox="1"/>
          <p:nvPr/>
        </p:nvSpPr>
        <p:spPr>
          <a:xfrm>
            <a:off x="7021681" y="1047082"/>
            <a:ext cx="1531564" cy="369332"/>
          </a:xfrm>
          <a:prstGeom prst="rect">
            <a:avLst/>
          </a:prstGeom>
          <a:noFill/>
        </p:spPr>
        <p:txBody>
          <a:bodyPr wrap="none" rtlCol="0">
            <a:spAutoFit/>
          </a:bodyPr>
          <a:lstStyle/>
          <a:p>
            <a:r>
              <a:rPr lang="en-US" sz="1800" dirty="0" smtClean="0"/>
              <a:t>Microsatellite</a:t>
            </a:r>
            <a:endParaRPr lang="en-US" sz="1800" dirty="0"/>
          </a:p>
        </p:txBody>
      </p:sp>
      <p:sp>
        <p:nvSpPr>
          <p:cNvPr id="12" name="TextBox 11"/>
          <p:cNvSpPr txBox="1"/>
          <p:nvPr/>
        </p:nvSpPr>
        <p:spPr>
          <a:xfrm>
            <a:off x="2539909" y="3679733"/>
            <a:ext cx="3709068" cy="461665"/>
          </a:xfrm>
          <a:prstGeom prst="rect">
            <a:avLst/>
          </a:prstGeom>
          <a:noFill/>
        </p:spPr>
        <p:txBody>
          <a:bodyPr wrap="none" rtlCol="0">
            <a:spAutoFit/>
          </a:bodyPr>
          <a:lstStyle/>
          <a:p>
            <a:r>
              <a:rPr lang="en-US" dirty="0" smtClean="0"/>
              <a:t>DNA sequence and SNPs</a:t>
            </a:r>
            <a:endParaRPr lang="en-US" dirty="0"/>
          </a:p>
        </p:txBody>
      </p:sp>
      <p:sp>
        <p:nvSpPr>
          <p:cNvPr id="13" name="Down Arrow 12"/>
          <p:cNvSpPr/>
          <p:nvPr/>
        </p:nvSpPr>
        <p:spPr bwMode="auto">
          <a:xfrm>
            <a:off x="4228356" y="3160233"/>
            <a:ext cx="375212" cy="46176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2410310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dated_ngs_section_v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1" y="3610994"/>
            <a:ext cx="9144000" cy="3249521"/>
          </a:xfrm>
          <a:prstGeom prst="rect">
            <a:avLst/>
          </a:prstGeom>
        </p:spPr>
      </p:pic>
      <p:pic>
        <p:nvPicPr>
          <p:cNvPr id="5" name="Picture 4" descr="Screen Shot 2015-10-02 at 8.25.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534"/>
            <a:ext cx="9144000" cy="3249213"/>
          </a:xfrm>
          <a:prstGeom prst="rect">
            <a:avLst/>
          </a:prstGeom>
        </p:spPr>
      </p:pic>
      <p:sp>
        <p:nvSpPr>
          <p:cNvPr id="6" name="Rectangle 5"/>
          <p:cNvSpPr/>
          <p:nvPr/>
        </p:nvSpPr>
        <p:spPr>
          <a:xfrm>
            <a:off x="0" y="141464"/>
            <a:ext cx="9144000" cy="588421"/>
          </a:xfrm>
          <a:prstGeom prst="rect">
            <a:avLst/>
          </a:prstGeom>
          <a:solidFill>
            <a:schemeClr val="tx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7" name="TextBox 6"/>
          <p:cNvSpPr txBox="1"/>
          <p:nvPr/>
        </p:nvSpPr>
        <p:spPr>
          <a:xfrm>
            <a:off x="76199" y="218214"/>
            <a:ext cx="8320742" cy="461665"/>
          </a:xfrm>
          <a:prstGeom prst="rect">
            <a:avLst/>
          </a:prstGeom>
          <a:noFill/>
        </p:spPr>
        <p:txBody>
          <a:bodyPr wrap="square" rtlCol="0">
            <a:spAutoFit/>
          </a:bodyPr>
          <a:lstStyle/>
          <a:p>
            <a:r>
              <a:rPr lang="nl-NL" sz="2400" i="1" dirty="0" err="1" smtClean="0">
                <a:solidFill>
                  <a:schemeClr val="tx2">
                    <a:lumMod val="60000"/>
                    <a:lumOff val="40000"/>
                  </a:schemeClr>
                </a:solidFill>
                <a:latin typeface="Aharoni" panose="02010803020104030203" pitchFamily="2" charset="-79"/>
                <a:cs typeface="Aharoni" panose="02010803020104030203" pitchFamily="2" charset="-79"/>
              </a:rPr>
              <a:t>Genomic</a:t>
            </a:r>
            <a:r>
              <a:rPr lang="nl-NL" sz="2400" i="1" dirty="0" smtClean="0">
                <a:solidFill>
                  <a:schemeClr val="tx2">
                    <a:lumMod val="60000"/>
                    <a:lumOff val="40000"/>
                  </a:schemeClr>
                </a:solidFill>
                <a:latin typeface="Aharoni" panose="02010803020104030203" pitchFamily="2" charset="-79"/>
                <a:cs typeface="Aharoni" panose="02010803020104030203" pitchFamily="2" charset="-79"/>
              </a:rPr>
              <a:t> </a:t>
            </a:r>
            <a:r>
              <a:rPr lang="nl-NL" sz="2400" i="1" dirty="0" err="1" smtClean="0">
                <a:solidFill>
                  <a:schemeClr val="tx2">
                    <a:lumMod val="60000"/>
                    <a:lumOff val="40000"/>
                  </a:schemeClr>
                </a:solidFill>
                <a:latin typeface="Aharoni" panose="02010803020104030203" pitchFamily="2" charset="-79"/>
                <a:cs typeface="Aharoni" panose="02010803020104030203" pitchFamily="2" charset="-79"/>
              </a:rPr>
              <a:t>revolution</a:t>
            </a:r>
            <a:endParaRPr lang="en-US" sz="2400" dirty="0">
              <a:solidFill>
                <a:schemeClr val="tx2">
                  <a:lumMod val="60000"/>
                  <a:lumOff val="40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48745038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p:cNvSpPr>
            <a:spLocks noGrp="1"/>
          </p:cNvSpPr>
          <p:nvPr>
            <p:ph type="title"/>
          </p:nvPr>
        </p:nvSpPr>
        <p:spPr/>
        <p:txBody>
          <a:bodyPr/>
          <a:lstStyle/>
          <a:p>
            <a:r>
              <a:rPr lang="en-US" dirty="0" smtClean="0"/>
              <a:t>Novel gene Functions</a:t>
            </a:r>
            <a:endParaRPr lang="en-US" dirty="0"/>
          </a:p>
        </p:txBody>
      </p:sp>
      <p:sp>
        <p:nvSpPr>
          <p:cNvPr id="191490" name="Content Placeholder 2"/>
          <p:cNvSpPr>
            <a:spLocks noGrp="1"/>
          </p:cNvSpPr>
          <p:nvPr>
            <p:ph idx="1"/>
          </p:nvPr>
        </p:nvSpPr>
        <p:spPr/>
        <p:txBody>
          <a:bodyPr/>
          <a:lstStyle/>
          <a:p>
            <a:r>
              <a:rPr lang="en-US" dirty="0" smtClean="0"/>
              <a:t>Novel gene function can be obtained in different ways:</a:t>
            </a:r>
          </a:p>
          <a:p>
            <a:pPr>
              <a:buFontTx/>
              <a:buChar char="-"/>
            </a:pPr>
            <a:r>
              <a:rPr lang="en-US" dirty="0" smtClean="0"/>
              <a:t>Functional changes in the protein coding sequence</a:t>
            </a:r>
          </a:p>
          <a:p>
            <a:pPr>
              <a:buFontTx/>
              <a:buChar char="-"/>
            </a:pPr>
            <a:r>
              <a:rPr lang="en-US" dirty="0" smtClean="0"/>
              <a:t>Changes in the regulatory region controlling the expression of the gene</a:t>
            </a:r>
          </a:p>
          <a:p>
            <a:pPr>
              <a:buFontTx/>
              <a:buChar char="-"/>
            </a:pPr>
            <a:r>
              <a:rPr lang="en-US" dirty="0" smtClean="0"/>
              <a:t>Duplication and divergence</a:t>
            </a:r>
          </a:p>
        </p:txBody>
      </p:sp>
    </p:spTree>
    <p:extLst>
      <p:ext uri="{BB962C8B-B14F-4D97-AF65-F5344CB8AC3E}">
        <p14:creationId xmlns:p14="http://schemas.microsoft.com/office/powerpoint/2010/main" val="169057716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p:txBody>
          <a:bodyPr/>
          <a:lstStyle/>
          <a:p>
            <a:r>
              <a:rPr lang="en-US" smtClean="0"/>
              <a:t>Vertebrate Steroid Receptor Evolution</a:t>
            </a:r>
            <a:endParaRPr lang="en-US"/>
          </a:p>
        </p:txBody>
      </p:sp>
      <p:sp>
        <p:nvSpPr>
          <p:cNvPr id="189442" name="Content Placeholder 2"/>
          <p:cNvSpPr>
            <a:spLocks noGrp="1"/>
          </p:cNvSpPr>
          <p:nvPr>
            <p:ph idx="1"/>
          </p:nvPr>
        </p:nvSpPr>
        <p:spPr/>
        <p:txBody>
          <a:bodyPr/>
          <a:lstStyle/>
          <a:p>
            <a:r>
              <a:rPr lang="en-US" sz="2400" dirty="0" smtClean="0"/>
              <a:t>New molecular functions arise due to natural selection of favorable mutations</a:t>
            </a:r>
          </a:p>
          <a:p>
            <a:pPr marL="25400" indent="0">
              <a:buNone/>
            </a:pPr>
            <a:endParaRPr lang="en-US" sz="2400" dirty="0" smtClean="0"/>
          </a:p>
          <a:p>
            <a:r>
              <a:rPr lang="en-US" sz="2400" dirty="0" smtClean="0"/>
              <a:t>For vertebrate steroid receptors (SRs), an ancestral receptor with a single original function duplicated and diversified (mutated) to produce new genes and proteins</a:t>
            </a:r>
            <a:endParaRPr lang="en-US" sz="2400" dirty="0"/>
          </a:p>
        </p:txBody>
      </p:sp>
      <p:pic>
        <p:nvPicPr>
          <p:cNvPr id="6" name="Picture 5" descr="22_14Figur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871" y="3704176"/>
            <a:ext cx="5805714" cy="2948408"/>
          </a:xfrm>
          <a:prstGeom prst="rect">
            <a:avLst/>
          </a:prstGeom>
        </p:spPr>
      </p:pic>
    </p:spTree>
    <p:extLst>
      <p:ext uri="{BB962C8B-B14F-4D97-AF65-F5344CB8AC3E}">
        <p14:creationId xmlns:p14="http://schemas.microsoft.com/office/powerpoint/2010/main" val="120357688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p:cNvSpPr>
            <a:spLocks noGrp="1"/>
          </p:cNvSpPr>
          <p:nvPr>
            <p:ph type="title"/>
          </p:nvPr>
        </p:nvSpPr>
        <p:spPr/>
        <p:txBody>
          <a:bodyPr/>
          <a:lstStyle/>
          <a:p>
            <a:r>
              <a:rPr lang="en-US" smtClean="0"/>
              <a:t>The Evolution of Novelty</a:t>
            </a:r>
            <a:endParaRPr lang="en-US"/>
          </a:p>
        </p:txBody>
      </p:sp>
      <p:pic>
        <p:nvPicPr>
          <p:cNvPr id="3" name="Picture 2" descr="473034a-f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875" y="1482525"/>
            <a:ext cx="7144731" cy="4644075"/>
          </a:xfrm>
          <a:prstGeom prst="rect">
            <a:avLst/>
          </a:prstGeom>
        </p:spPr>
      </p:pic>
    </p:spTree>
    <p:extLst>
      <p:ext uri="{BB962C8B-B14F-4D97-AF65-F5344CB8AC3E}">
        <p14:creationId xmlns:p14="http://schemas.microsoft.com/office/powerpoint/2010/main" val="7877448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dirty="0" smtClean="0"/>
              <a:t/>
            </a:r>
            <a:br>
              <a:rPr lang="en-US" dirty="0" smtClean="0"/>
            </a:br>
            <a:r>
              <a:rPr lang="en-US" dirty="0" smtClean="0"/>
              <a:t>Genetic Drift</a:t>
            </a:r>
            <a:endParaRPr lang="en-US" dirty="0"/>
          </a:p>
        </p:txBody>
      </p:sp>
      <p:pic>
        <p:nvPicPr>
          <p:cNvPr id="2" name="Picture 1" descr="793px-Random_sampling_genetic_drift.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395" y="4983873"/>
            <a:ext cx="6282172" cy="1861678"/>
          </a:xfrm>
          <a:prstGeom prst="rect">
            <a:avLst/>
          </a:prstGeom>
        </p:spPr>
      </p:pic>
      <p:sp>
        <p:nvSpPr>
          <p:cNvPr id="19" name="Content Placeholder 2"/>
          <p:cNvSpPr>
            <a:spLocks noGrp="1"/>
          </p:cNvSpPr>
          <p:nvPr>
            <p:ph idx="1"/>
          </p:nvPr>
        </p:nvSpPr>
        <p:spPr>
          <a:xfrm>
            <a:off x="209600" y="1652876"/>
            <a:ext cx="8934400" cy="1759534"/>
          </a:xfrm>
        </p:spPr>
        <p:txBody>
          <a:bodyPr/>
          <a:lstStyle/>
          <a:p>
            <a:pPr marL="25400" indent="0">
              <a:buNone/>
            </a:pPr>
            <a:r>
              <a:rPr lang="en-US" sz="2300" b="1" u="sng" dirty="0"/>
              <a:t>V</a:t>
            </a:r>
            <a:r>
              <a:rPr lang="en-US" sz="2300" b="1" u="sng" dirty="0" smtClean="0"/>
              <a:t>ariation </a:t>
            </a:r>
            <a:r>
              <a:rPr lang="en-US" sz="2300" b="1" u="sng" dirty="0"/>
              <a:t>in the relative frequency of different genotypes </a:t>
            </a:r>
            <a:r>
              <a:rPr lang="en-US" sz="2300" u="sng" dirty="0"/>
              <a:t>in a small population, owing to the chance disappearance of particular genes as individuals die or do </a:t>
            </a:r>
            <a:r>
              <a:rPr lang="en-US" sz="2300" u="sng" dirty="0" smtClean="0"/>
              <a:t>not reproduce</a:t>
            </a:r>
            <a:r>
              <a:rPr lang="en-US" sz="2300" dirty="0" smtClean="0"/>
              <a:t>. Changes </a:t>
            </a:r>
            <a:r>
              <a:rPr lang="en-US" sz="2300" dirty="0"/>
              <a:t>in relative allele frequency, called </a:t>
            </a:r>
            <a:r>
              <a:rPr lang="en-US" sz="2300" b="1" dirty="0"/>
              <a:t>genetic drift</a:t>
            </a:r>
            <a:r>
              <a:rPr lang="en-US" sz="2300" dirty="0"/>
              <a:t>, can either increase or decrease by chance over time</a:t>
            </a:r>
            <a:r>
              <a:rPr lang="en-US" sz="2300" dirty="0" smtClean="0"/>
              <a:t>. An allele </a:t>
            </a:r>
            <a:r>
              <a:rPr lang="en-US" sz="2300" dirty="0"/>
              <a:t>is either lost by a population or is the only allele present at a particular gene locus within a population. Both possibilities </a:t>
            </a:r>
            <a:r>
              <a:rPr lang="en-US" sz="2300" u="sng" dirty="0"/>
              <a:t>decrease the genetic diversity of a population</a:t>
            </a:r>
            <a:r>
              <a:rPr lang="en-US" sz="2300" dirty="0" smtClean="0"/>
              <a:t>. Typically</a:t>
            </a:r>
            <a:r>
              <a:rPr lang="en-US" sz="2300" dirty="0"/>
              <a:t>,</a:t>
            </a:r>
            <a:r>
              <a:rPr lang="en-US" sz="2300" b="1" dirty="0"/>
              <a:t> </a:t>
            </a:r>
            <a:r>
              <a:rPr lang="en-US" sz="2300" dirty="0"/>
              <a:t>genetic drift occurs in small populations, where </a:t>
            </a:r>
            <a:r>
              <a:rPr lang="en-US" sz="2300" dirty="0" smtClean="0"/>
              <a:t>infrequently occurring </a:t>
            </a:r>
            <a:r>
              <a:rPr lang="en-US" sz="2300" dirty="0"/>
              <a:t>alleles face a greater chance of being lost</a:t>
            </a:r>
            <a:r>
              <a:rPr lang="en-US" sz="2300" dirty="0" smtClean="0"/>
              <a:t>.</a:t>
            </a:r>
          </a:p>
          <a:p>
            <a:pPr marL="25400" indent="0">
              <a:buNone/>
            </a:pPr>
            <a:endParaRPr lang="en-US" sz="2300" dirty="0"/>
          </a:p>
          <a:p>
            <a:pPr marL="25400" indent="0">
              <a:buNone/>
            </a:pPr>
            <a:r>
              <a:rPr lang="en-US" sz="2300" dirty="0" smtClean="0"/>
              <a:t> </a:t>
            </a:r>
          </a:p>
          <a:p>
            <a:pPr marL="25400" indent="0">
              <a:buNone/>
            </a:pPr>
            <a:endParaRPr lang="en-US" sz="2300" dirty="0" smtClean="0"/>
          </a:p>
          <a:p>
            <a:pPr marL="25400" indent="0">
              <a:buNone/>
            </a:pPr>
            <a:endParaRPr lang="en-US" sz="2300" dirty="0"/>
          </a:p>
          <a:p>
            <a:pPr marL="25400" indent="0">
              <a:buNone/>
            </a:pPr>
            <a:endParaRPr lang="en-US" sz="2300" dirty="0" smtClean="0"/>
          </a:p>
          <a:p>
            <a:pPr marL="25400" indent="0">
              <a:buNone/>
            </a:pPr>
            <a:endParaRPr lang="en-US" sz="2300" dirty="0" smtClean="0"/>
          </a:p>
          <a:p>
            <a:pPr marL="25400" indent="0">
              <a:buNone/>
            </a:pPr>
            <a:endParaRPr lang="en-US" sz="2300" dirty="0"/>
          </a:p>
          <a:p>
            <a:pPr marL="25400" indent="0">
              <a:buNone/>
            </a:pPr>
            <a:endParaRPr lang="en-US" sz="2300" dirty="0" smtClean="0"/>
          </a:p>
          <a:p>
            <a:pPr marL="25400" indent="0">
              <a:buNone/>
            </a:pPr>
            <a:endParaRPr lang="en-US" sz="2300" dirty="0"/>
          </a:p>
          <a:p>
            <a:pPr marL="25400" indent="0">
              <a:buNone/>
            </a:pPr>
            <a:endParaRPr lang="en-US" sz="2300" dirty="0"/>
          </a:p>
          <a:p>
            <a:pPr marL="25400" indent="0">
              <a:buNone/>
            </a:pPr>
            <a:endParaRPr lang="en-US" sz="2300" dirty="0" smtClean="0"/>
          </a:p>
          <a:p>
            <a:pPr marL="25400" indent="0">
              <a:buNone/>
            </a:pPr>
            <a:endParaRPr lang="en-US" sz="2300" dirty="0" smtClean="0"/>
          </a:p>
          <a:p>
            <a:pPr marL="25400" indent="0">
              <a:buNone/>
            </a:pPr>
            <a:endParaRPr lang="en-US" sz="2300" dirty="0" smtClean="0"/>
          </a:p>
          <a:p>
            <a:endParaRPr lang="en-US" sz="2300" dirty="0" smtClean="0"/>
          </a:p>
        </p:txBody>
      </p:sp>
    </p:spTree>
    <p:extLst>
      <p:ext uri="{BB962C8B-B14F-4D97-AF65-F5344CB8AC3E}">
        <p14:creationId xmlns:p14="http://schemas.microsoft.com/office/powerpoint/2010/main" val="36256180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p:cNvSpPr>
            <a:spLocks noGrp="1"/>
          </p:cNvSpPr>
          <p:nvPr>
            <p:ph type="title"/>
          </p:nvPr>
        </p:nvSpPr>
        <p:spPr/>
        <p:txBody>
          <a:bodyPr/>
          <a:lstStyle/>
          <a:p>
            <a:r>
              <a:rPr lang="en-US" smtClean="0"/>
              <a:t>The Evolution of Novelty</a:t>
            </a:r>
            <a:endParaRPr lang="en-US"/>
          </a:p>
        </p:txBody>
      </p:sp>
      <p:sp>
        <p:nvSpPr>
          <p:cNvPr id="2" name="Rectangle 1"/>
          <p:cNvSpPr/>
          <p:nvPr/>
        </p:nvSpPr>
        <p:spPr>
          <a:xfrm>
            <a:off x="158743" y="1082112"/>
            <a:ext cx="8985257" cy="5047536"/>
          </a:xfrm>
          <a:prstGeom prst="rect">
            <a:avLst/>
          </a:prstGeom>
        </p:spPr>
        <p:txBody>
          <a:bodyPr wrap="square">
            <a:spAutoFit/>
          </a:bodyPr>
          <a:lstStyle/>
          <a:p>
            <a:r>
              <a:rPr lang="en-US" sz="2300" dirty="0" smtClean="0"/>
              <a:t>As animals </a:t>
            </a:r>
            <a:r>
              <a:rPr lang="en-US" sz="2300" dirty="0"/>
              <a:t>have adapted to diverse habitats they have evolved</a:t>
            </a:r>
          </a:p>
          <a:p>
            <a:r>
              <a:rPr lang="en-US" sz="2300" dirty="0"/>
              <a:t>many new and different kinds of body parts. One of the</a:t>
            </a:r>
          </a:p>
          <a:p>
            <a:r>
              <a:rPr lang="en-US" sz="2300" dirty="0"/>
              <a:t>major outstanding questions in evolutionary biology is: What</a:t>
            </a:r>
          </a:p>
          <a:p>
            <a:r>
              <a:rPr lang="en-US" sz="2300" dirty="0"/>
              <a:t>kinds of mechanisms underlie the origin of morphological novelties</a:t>
            </a:r>
            <a:r>
              <a:rPr lang="en-US" sz="2300" dirty="0" smtClean="0"/>
              <a:t>?</a:t>
            </a:r>
          </a:p>
          <a:p>
            <a:endParaRPr lang="en-US" sz="2300" dirty="0"/>
          </a:p>
          <a:p>
            <a:endParaRPr lang="en-US" sz="2300" dirty="0"/>
          </a:p>
          <a:p>
            <a:r>
              <a:rPr lang="en-US" sz="2300" dirty="0" smtClean="0"/>
              <a:t>Changes </a:t>
            </a:r>
            <a:r>
              <a:rPr lang="en-US" sz="2300" dirty="0"/>
              <a:t>in gene expression during animal development are </a:t>
            </a:r>
            <a:r>
              <a:rPr lang="en-US" sz="2300" dirty="0" smtClean="0"/>
              <a:t>largely responsible </a:t>
            </a:r>
            <a:r>
              <a:rPr lang="en-US" sz="2300" dirty="0"/>
              <a:t>for the evolution of morphological diversity</a:t>
            </a:r>
            <a:r>
              <a:rPr lang="en-US" sz="2300" dirty="0" smtClean="0"/>
              <a:t>.</a:t>
            </a:r>
          </a:p>
          <a:p>
            <a:endParaRPr lang="en-US" sz="2300" dirty="0"/>
          </a:p>
          <a:p>
            <a:r>
              <a:rPr lang="en-US" sz="2300" dirty="0" smtClean="0"/>
              <a:t>Very different </a:t>
            </a:r>
            <a:r>
              <a:rPr lang="en-US" sz="2300" dirty="0"/>
              <a:t>forms are generated by similar sets of developmental</a:t>
            </a:r>
          </a:p>
          <a:p>
            <a:r>
              <a:rPr lang="en-US" sz="2300" dirty="0"/>
              <a:t>genes, and a large body of empirical, comparative studies have led</a:t>
            </a:r>
          </a:p>
          <a:p>
            <a:r>
              <a:rPr lang="en-US" sz="2300" dirty="0"/>
              <a:t>to the general consensus that divergence in the expression and</a:t>
            </a:r>
          </a:p>
          <a:p>
            <a:r>
              <a:rPr lang="en-US" sz="2300" dirty="0"/>
              <a:t>regulation of toolkit genes and the genes they control largely</a:t>
            </a:r>
          </a:p>
          <a:p>
            <a:r>
              <a:rPr lang="en-US" sz="2300" dirty="0"/>
              <a:t>underlies morphological diversity</a:t>
            </a:r>
          </a:p>
        </p:txBody>
      </p:sp>
    </p:spTree>
    <p:extLst>
      <p:ext uri="{BB962C8B-B14F-4D97-AF65-F5344CB8AC3E}">
        <p14:creationId xmlns:p14="http://schemas.microsoft.com/office/powerpoint/2010/main" val="153030214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p:cNvSpPr>
            <a:spLocks noGrp="1"/>
          </p:cNvSpPr>
          <p:nvPr>
            <p:ph type="title"/>
          </p:nvPr>
        </p:nvSpPr>
        <p:spPr/>
        <p:txBody>
          <a:bodyPr/>
          <a:lstStyle/>
          <a:p>
            <a:r>
              <a:rPr lang="en-US" smtClean="0"/>
              <a:t>The Evolution of Novelty</a:t>
            </a:r>
            <a:endParaRPr lang="en-US"/>
          </a:p>
        </p:txBody>
      </p:sp>
      <p:pic>
        <p:nvPicPr>
          <p:cNvPr id="2" name="Picture 1" descr="1aea73665bd4da6c2473dc2260fbfb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22" y="2213910"/>
            <a:ext cx="7440281" cy="3930714"/>
          </a:xfrm>
          <a:prstGeom prst="rect">
            <a:avLst/>
          </a:prstGeom>
        </p:spPr>
      </p:pic>
      <p:sp>
        <p:nvSpPr>
          <p:cNvPr id="4" name="TextBox 3"/>
          <p:cNvSpPr txBox="1"/>
          <p:nvPr/>
        </p:nvSpPr>
        <p:spPr>
          <a:xfrm>
            <a:off x="620545" y="1284297"/>
            <a:ext cx="8224632" cy="1200328"/>
          </a:xfrm>
          <a:prstGeom prst="rect">
            <a:avLst/>
          </a:prstGeom>
          <a:noFill/>
        </p:spPr>
        <p:txBody>
          <a:bodyPr wrap="square" rtlCol="0">
            <a:spAutoFit/>
          </a:bodyPr>
          <a:lstStyle/>
          <a:p>
            <a:r>
              <a:rPr lang="en-US" dirty="0" smtClean="0"/>
              <a:t>Different novel structure have usually a common origin and similar developmental genes. The difference is the regulation of such genes = gene regulatory evolution.</a:t>
            </a:r>
            <a:endParaRPr lang="en-US" dirty="0"/>
          </a:p>
        </p:txBody>
      </p:sp>
    </p:spTree>
    <p:extLst>
      <p:ext uri="{BB962C8B-B14F-4D97-AF65-F5344CB8AC3E}">
        <p14:creationId xmlns:p14="http://schemas.microsoft.com/office/powerpoint/2010/main" val="679623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Coevolution</a:t>
            </a:r>
            <a:endParaRPr lang="en-US" dirty="0"/>
          </a:p>
        </p:txBody>
      </p:sp>
      <p:sp>
        <p:nvSpPr>
          <p:cNvPr id="3" name="Content Placeholder 2"/>
          <p:cNvSpPr>
            <a:spLocks noGrp="1"/>
          </p:cNvSpPr>
          <p:nvPr>
            <p:ph idx="1"/>
          </p:nvPr>
        </p:nvSpPr>
        <p:spPr/>
        <p:txBody>
          <a:bodyPr/>
          <a:lstStyle/>
          <a:p>
            <a:r>
              <a:rPr lang="en-US" dirty="0"/>
              <a:t>W</a:t>
            </a:r>
            <a:r>
              <a:rPr lang="en-US" dirty="0" smtClean="0"/>
              <a:t>hen </a:t>
            </a:r>
            <a:r>
              <a:rPr lang="en-US" dirty="0"/>
              <a:t>changes in at least two species' genetic compositions reciprocally affect each other’s evolution, coevolution has occurred</a:t>
            </a:r>
            <a:r>
              <a:rPr lang="en-US" dirty="0" smtClean="0"/>
              <a:t>.</a:t>
            </a:r>
          </a:p>
          <a:p>
            <a:endParaRPr lang="en-US" dirty="0" smtClean="0"/>
          </a:p>
          <a:p>
            <a:r>
              <a:rPr lang="en-US" dirty="0" smtClean="0"/>
              <a:t>There </a:t>
            </a:r>
            <a:r>
              <a:rPr lang="en-US" dirty="0"/>
              <a:t>is evidence for coevolution at the level of populations and species. </a:t>
            </a:r>
            <a:endParaRPr lang="en-US" dirty="0" smtClean="0"/>
          </a:p>
          <a:p>
            <a:endParaRPr lang="en-US" dirty="0" smtClean="0"/>
          </a:p>
          <a:p>
            <a:r>
              <a:rPr lang="en-US" dirty="0"/>
              <a:t>Coevolution can occur at many biological levels: it can be as microscopic as correlated mutations between amino acids in a protein or as macroscopic as </a:t>
            </a:r>
            <a:r>
              <a:rPr lang="en-US" dirty="0" err="1"/>
              <a:t>covarying</a:t>
            </a:r>
            <a:r>
              <a:rPr lang="en-US" dirty="0"/>
              <a:t> traits between different species in an environment.</a:t>
            </a:r>
            <a:endParaRPr lang="en-US" dirty="0" smtClean="0"/>
          </a:p>
          <a:p>
            <a:endParaRPr lang="en-US" dirty="0"/>
          </a:p>
        </p:txBody>
      </p:sp>
    </p:spTree>
    <p:extLst>
      <p:ext uri="{BB962C8B-B14F-4D97-AF65-F5344CB8AC3E}">
        <p14:creationId xmlns:p14="http://schemas.microsoft.com/office/powerpoint/2010/main" val="422437301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smtClean="0"/>
              <a:t>Convergent Evolution</a:t>
            </a:r>
            <a:endParaRPr lang="en-US"/>
          </a:p>
        </p:txBody>
      </p:sp>
      <p:sp>
        <p:nvSpPr>
          <p:cNvPr id="51203" name="Content Placeholder 2"/>
          <p:cNvSpPr>
            <a:spLocks noGrp="1"/>
          </p:cNvSpPr>
          <p:nvPr>
            <p:ph idx="1"/>
          </p:nvPr>
        </p:nvSpPr>
        <p:spPr/>
        <p:txBody>
          <a:bodyPr/>
          <a:lstStyle/>
          <a:p>
            <a:r>
              <a:rPr lang="en-US" dirty="0" smtClean="0"/>
              <a:t>Natural selection favors the most fit organism in a given environment</a:t>
            </a:r>
          </a:p>
          <a:p>
            <a:endParaRPr lang="en-US" dirty="0" smtClean="0"/>
          </a:p>
          <a:p>
            <a:r>
              <a:rPr lang="en-US" dirty="0" smtClean="0"/>
              <a:t>Convergent evolution results from identical or nearly identical mutant alleles that evolve independently and are similarly favored in separate populations (e.g., wings in birds and wings in bats)</a:t>
            </a:r>
          </a:p>
        </p:txBody>
      </p:sp>
    </p:spTree>
    <p:extLst>
      <p:ext uri="{BB962C8B-B14F-4D97-AF65-F5344CB8AC3E}">
        <p14:creationId xmlns:p14="http://schemas.microsoft.com/office/powerpoint/2010/main" val="351352332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classic example of morphological coevolution</a:t>
            </a:r>
            <a:endParaRPr lang="en-US" dirty="0"/>
          </a:p>
        </p:txBody>
      </p:sp>
      <p:pic>
        <p:nvPicPr>
          <p:cNvPr id="5" name="Picture 4" descr="images-5.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1461945"/>
            <a:ext cx="5262275" cy="4049485"/>
          </a:xfrm>
          <a:prstGeom prst="rect">
            <a:avLst/>
          </a:prstGeom>
        </p:spPr>
      </p:pic>
      <p:pic>
        <p:nvPicPr>
          <p:cNvPr id="6" name="Picture 5" descr="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700" y="4711700"/>
            <a:ext cx="3797300" cy="2146300"/>
          </a:xfrm>
          <a:prstGeom prst="rect">
            <a:avLst/>
          </a:prstGeom>
        </p:spPr>
      </p:pic>
    </p:spTree>
    <p:extLst>
      <p:ext uri="{BB962C8B-B14F-4D97-AF65-F5344CB8AC3E}">
        <p14:creationId xmlns:p14="http://schemas.microsoft.com/office/powerpoint/2010/main" val="360917141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of a modern population genetics (genomics) study</a:t>
            </a:r>
            <a:endParaRPr lang="en-US" dirty="0"/>
          </a:p>
        </p:txBody>
      </p:sp>
      <p:pic>
        <p:nvPicPr>
          <p:cNvPr id="5" name="Picture 4" descr="Fig 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436"/>
            <a:ext cx="4612950" cy="4909910"/>
          </a:xfrm>
          <a:prstGeom prst="rect">
            <a:avLst/>
          </a:prstGeom>
        </p:spPr>
      </p:pic>
      <p:pic>
        <p:nvPicPr>
          <p:cNvPr id="6" name="Picture 5" descr="Screen Shot 2015-10-20 at 8.52.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154" y="1249302"/>
            <a:ext cx="4489846" cy="2528464"/>
          </a:xfrm>
          <a:prstGeom prst="rect">
            <a:avLst/>
          </a:prstGeom>
        </p:spPr>
      </p:pic>
      <p:pic>
        <p:nvPicPr>
          <p:cNvPr id="7" name="Picture 6" descr="Figure2_ne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639" y="3766298"/>
            <a:ext cx="3838712" cy="3149415"/>
          </a:xfrm>
          <a:prstGeom prst="rect">
            <a:avLst/>
          </a:prstGeom>
        </p:spPr>
      </p:pic>
    </p:spTree>
    <p:extLst>
      <p:ext uri="{BB962C8B-B14F-4D97-AF65-F5344CB8AC3E}">
        <p14:creationId xmlns:p14="http://schemas.microsoft.com/office/powerpoint/2010/main" val="15649137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of a modern population genetics (genomics) study</a:t>
            </a:r>
            <a:endParaRPr lang="en-US" dirty="0"/>
          </a:p>
        </p:txBody>
      </p:sp>
      <p:pic>
        <p:nvPicPr>
          <p:cNvPr id="7" name="Picture 6" descr="Figure2_n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057" y="1154418"/>
            <a:ext cx="6863956" cy="5631432"/>
          </a:xfrm>
          <a:prstGeom prst="rect">
            <a:avLst/>
          </a:prstGeom>
        </p:spPr>
      </p:pic>
    </p:spTree>
    <p:extLst>
      <p:ext uri="{BB962C8B-B14F-4D97-AF65-F5344CB8AC3E}">
        <p14:creationId xmlns:p14="http://schemas.microsoft.com/office/powerpoint/2010/main" val="64358181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of a modern population genetics (genomics) study</a:t>
            </a:r>
            <a:endParaRPr lang="en-US" dirty="0"/>
          </a:p>
        </p:txBody>
      </p:sp>
      <p:pic>
        <p:nvPicPr>
          <p:cNvPr id="4" name="Picture 3" descr="FIG_Suppl1_SV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120" y="1183283"/>
            <a:ext cx="5144975" cy="5544843"/>
          </a:xfrm>
          <a:prstGeom prst="rect">
            <a:avLst/>
          </a:prstGeom>
        </p:spPr>
      </p:pic>
    </p:spTree>
    <p:extLst>
      <p:ext uri="{BB962C8B-B14F-4D97-AF65-F5344CB8AC3E}">
        <p14:creationId xmlns:p14="http://schemas.microsoft.com/office/powerpoint/2010/main" val="37740010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of a modern population genetics (genomics) study</a:t>
            </a:r>
            <a:endParaRPr lang="en-US" dirty="0"/>
          </a:p>
        </p:txBody>
      </p:sp>
      <p:pic>
        <p:nvPicPr>
          <p:cNvPr id="3" name="Picture 2" descr="FIG_Suppl2_new_SV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855" y="1108220"/>
            <a:ext cx="7373729" cy="5749780"/>
          </a:xfrm>
          <a:prstGeom prst="rect">
            <a:avLst/>
          </a:prstGeom>
        </p:spPr>
      </p:pic>
    </p:spTree>
    <p:extLst>
      <p:ext uri="{BB962C8B-B14F-4D97-AF65-F5344CB8AC3E}">
        <p14:creationId xmlns:p14="http://schemas.microsoft.com/office/powerpoint/2010/main" val="21108649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a:xfrm>
            <a:off x="182563" y="-231721"/>
            <a:ext cx="8775700" cy="822325"/>
          </a:xfrm>
        </p:spPr>
        <p:txBody>
          <a:bodyPr/>
          <a:lstStyle/>
          <a:p>
            <a:r>
              <a:rPr lang="en-US" dirty="0" smtClean="0"/>
              <a:t/>
            </a:r>
            <a:br>
              <a:rPr lang="en-US" dirty="0" smtClean="0"/>
            </a:br>
            <a:r>
              <a:rPr lang="en-US" dirty="0" smtClean="0"/>
              <a:t>Genetic Drift</a:t>
            </a:r>
            <a:endParaRPr lang="en-US" dirty="0"/>
          </a:p>
        </p:txBody>
      </p:sp>
      <p:sp>
        <p:nvSpPr>
          <p:cNvPr id="119810" name="Content Placeholder 2"/>
          <p:cNvSpPr>
            <a:spLocks noGrp="1"/>
          </p:cNvSpPr>
          <p:nvPr>
            <p:ph idx="1"/>
          </p:nvPr>
        </p:nvSpPr>
        <p:spPr>
          <a:xfrm>
            <a:off x="190643" y="852188"/>
            <a:ext cx="8775700" cy="5260975"/>
          </a:xfrm>
        </p:spPr>
        <p:txBody>
          <a:bodyPr/>
          <a:lstStyle/>
          <a:p>
            <a:pPr marL="25400" indent="0">
              <a:buNone/>
            </a:pPr>
            <a:endParaRPr lang="en-US" sz="2400" dirty="0" smtClean="0"/>
          </a:p>
          <a:p>
            <a:r>
              <a:rPr lang="en-US" sz="2400" b="1" dirty="0" smtClean="0"/>
              <a:t>Genetic</a:t>
            </a:r>
            <a:r>
              <a:rPr lang="en-US" sz="2400" dirty="0" smtClean="0"/>
              <a:t> </a:t>
            </a:r>
            <a:r>
              <a:rPr lang="en-US" sz="2400" b="1" dirty="0" smtClean="0"/>
              <a:t>drift</a:t>
            </a:r>
            <a:r>
              <a:rPr lang="en-US" sz="2400" dirty="0" smtClean="0"/>
              <a:t> refers to chance fluctuations of allele frequencies that result due to “sampling error”</a:t>
            </a:r>
          </a:p>
          <a:p>
            <a:endParaRPr lang="en-US" sz="2400" dirty="0" smtClean="0"/>
          </a:p>
          <a:p>
            <a:r>
              <a:rPr lang="en-US" sz="2400" dirty="0" smtClean="0"/>
              <a:t>Genetic drift occurs in all populations but is especially prominent in small populations</a:t>
            </a:r>
          </a:p>
          <a:p>
            <a:endParaRPr lang="en-US" sz="2400" dirty="0" smtClean="0"/>
          </a:p>
          <a:p>
            <a:r>
              <a:rPr lang="en-US" sz="2400" dirty="0"/>
              <a:t>Genetic drift can raise or lower the frequency of an allele in a small population every generation</a:t>
            </a:r>
          </a:p>
          <a:p>
            <a:endParaRPr lang="en-US" sz="2400" dirty="0"/>
          </a:p>
          <a:p>
            <a:r>
              <a:rPr lang="en-US" sz="2400" dirty="0"/>
              <a:t>Once allele frequencies are changed, the next generation begins with the new </a:t>
            </a:r>
            <a:r>
              <a:rPr lang="en-US" sz="2400" dirty="0" smtClean="0"/>
              <a:t>frequencies</a:t>
            </a:r>
            <a:endParaRPr lang="en-US" sz="2400" dirty="0"/>
          </a:p>
          <a:p>
            <a:pPr marL="25400" indent="0">
              <a:buNone/>
            </a:pPr>
            <a:endParaRPr lang="en-US" sz="2400" dirty="0"/>
          </a:p>
          <a:p>
            <a:endParaRPr lang="en-US" sz="2400" dirty="0"/>
          </a:p>
        </p:txBody>
      </p:sp>
      <p:sp>
        <p:nvSpPr>
          <p:cNvPr id="119811"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7BBE77DA-5C30-C54B-B4FE-0E4950F13A85}" type="slidenum">
              <a:rPr lang="en-US" sz="1200">
                <a:solidFill>
                  <a:srgbClr val="898989"/>
                </a:solidFill>
                <a:latin typeface="Calibri" charset="0"/>
                <a:ea typeface="MS PGothic" charset="0"/>
                <a:cs typeface="MS PGothic" charset="0"/>
              </a:rPr>
              <a:pPr algn="r" eaLnBrk="1" hangingPunct="1"/>
              <a:t>7</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spTree>
    <p:extLst>
      <p:ext uri="{BB962C8B-B14F-4D97-AF65-F5344CB8AC3E}">
        <p14:creationId xmlns:p14="http://schemas.microsoft.com/office/powerpoint/2010/main" val="3718162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_08Figur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454152"/>
            <a:ext cx="8546592" cy="5949696"/>
          </a:xfrm>
          <a:prstGeom prst="rect">
            <a:avLst/>
          </a:prstGeom>
        </p:spPr>
      </p:pic>
      <p:sp>
        <p:nvSpPr>
          <p:cNvPr id="6"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r>
              <a:rPr lang="en-US" sz="1200" dirty="0" smtClean="0">
                <a:solidFill>
                  <a:srgbClr val="898989"/>
                </a:solidFill>
                <a:latin typeface="Calibri" charset="0"/>
                <a:ea typeface="MS PGothic" charset="0"/>
                <a:cs typeface="MS PGothic" charset="0"/>
              </a:rPr>
              <a:t>59</a:t>
            </a:r>
            <a:endParaRPr lang="en-US" sz="1200" dirty="0">
              <a:solidFill>
                <a:srgbClr val="898989"/>
              </a:solidFill>
              <a:latin typeface="Calibri" charset="0"/>
              <a:ea typeface="MS PGothic" charset="0"/>
              <a:cs typeface="MS PGothic" charset="0"/>
            </a:endParaRPr>
          </a:p>
        </p:txBody>
      </p:sp>
    </p:spTree>
    <p:extLst>
      <p:ext uri="{BB962C8B-B14F-4D97-AF65-F5344CB8AC3E}">
        <p14:creationId xmlns:p14="http://schemas.microsoft.com/office/powerpoint/2010/main" val="17123754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smtClean="0"/>
              <a:t>Genetic drift and the Founder Effect</a:t>
            </a:r>
            <a:endParaRPr lang="en-US" dirty="0"/>
          </a:p>
        </p:txBody>
      </p:sp>
      <p:sp>
        <p:nvSpPr>
          <p:cNvPr id="125954" name="Content Placeholder 2"/>
          <p:cNvSpPr>
            <a:spLocks noGrp="1"/>
          </p:cNvSpPr>
          <p:nvPr>
            <p:ph idx="1"/>
          </p:nvPr>
        </p:nvSpPr>
        <p:spPr/>
        <p:txBody>
          <a:bodyPr/>
          <a:lstStyle/>
          <a:p>
            <a:r>
              <a:rPr lang="en-US" dirty="0" smtClean="0"/>
              <a:t>Small population size provides the conditions under which sampling errors can produce significant genetic drift of allele frequency</a:t>
            </a:r>
          </a:p>
          <a:p>
            <a:endParaRPr lang="en-US" sz="2400" dirty="0" smtClean="0"/>
          </a:p>
          <a:p>
            <a:r>
              <a:rPr lang="en-US" dirty="0" smtClean="0"/>
              <a:t>Establishment of a new population by a small number of founding organisms can produce a difference in allele frequencies, and is called the </a:t>
            </a:r>
            <a:r>
              <a:rPr lang="en-US" b="1" dirty="0" smtClean="0"/>
              <a:t>founder effect</a:t>
            </a:r>
          </a:p>
        </p:txBody>
      </p:sp>
      <p:sp>
        <p:nvSpPr>
          <p:cNvPr id="125955"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cs typeface="ＭＳ Ｐゴシック" charset="0"/>
              </a:defRPr>
            </a:lvl2pPr>
            <a:lvl3pPr marL="1143000" indent="-228600" defTabSz="457200" eaLnBrk="0" hangingPunct="0">
              <a:defRPr sz="2400">
                <a:solidFill>
                  <a:schemeClr val="tx1"/>
                </a:solidFill>
                <a:latin typeface="Arial" charset="0"/>
                <a:ea typeface="ＭＳ Ｐゴシック" charset="0"/>
                <a:cs typeface="ＭＳ Ｐゴシック" charset="0"/>
              </a:defRPr>
            </a:lvl3pPr>
            <a:lvl4pPr marL="1600200" indent="-228600" defTabSz="457200" eaLnBrk="0" hangingPunct="0">
              <a:defRPr sz="2400">
                <a:solidFill>
                  <a:schemeClr val="tx1"/>
                </a:solidFill>
                <a:latin typeface="Arial" charset="0"/>
                <a:ea typeface="ＭＳ Ｐゴシック" charset="0"/>
                <a:cs typeface="ＭＳ Ｐゴシック" charset="0"/>
              </a:defRPr>
            </a:lvl4pPr>
            <a:lvl5pPr marL="2057400" indent="-228600" defTabSz="4572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DD6DE64B-F86D-534D-87DB-16E75609A0BA}" type="slidenum">
              <a:rPr lang="en-US" sz="1200">
                <a:solidFill>
                  <a:srgbClr val="898989"/>
                </a:solidFill>
                <a:latin typeface="Calibri" charset="0"/>
                <a:ea typeface="MS PGothic" charset="0"/>
                <a:cs typeface="MS PGothic" charset="0"/>
              </a:rPr>
              <a:pPr algn="r" eaLnBrk="1" hangingPunct="1"/>
              <a:t>9</a:t>
            </a:fld>
            <a:endParaRPr lang="en-US" sz="1200">
              <a:solidFill>
                <a:srgbClr val="898989"/>
              </a:solidFill>
              <a:latin typeface="Calibri" charset="0"/>
              <a:ea typeface="MS PGothic" charset="0"/>
              <a:cs typeface="MS PGothic" charset="0"/>
            </a:endParaRPr>
          </a:p>
        </p:txBody>
      </p:sp>
      <p:sp>
        <p:nvSpPr>
          <p:cNvPr id="4" name="Footer Placeholder 3"/>
          <p:cNvSpPr>
            <a:spLocks noGrp="1"/>
          </p:cNvSpPr>
          <p:nvPr>
            <p:ph type="ftr" sz="quarter" idx="3"/>
          </p:nvPr>
        </p:nvSpPr>
        <p:spPr/>
        <p:txBody>
          <a:bodyPr/>
          <a:lstStyle/>
          <a:p>
            <a:r>
              <a:rPr lang="en-US" smtClean="0"/>
              <a:t>© 2015 Pearson Education, Inc. </a:t>
            </a:r>
            <a:endParaRPr lang="en-US" dirty="0"/>
          </a:p>
        </p:txBody>
      </p:sp>
    </p:spTree>
    <p:extLst>
      <p:ext uri="{BB962C8B-B14F-4D97-AF65-F5344CB8AC3E}">
        <p14:creationId xmlns:p14="http://schemas.microsoft.com/office/powerpoint/2010/main" val="13501181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GAMESHOW" val="False"/>
  <p:tag name="PPTVERSION" val="XP"/>
</p:tagLst>
</file>

<file path=ppt/tags/tag2.xml><?xml version="1.0" encoding="utf-8"?>
<p:tagLst xmlns:a="http://schemas.openxmlformats.org/drawingml/2006/main" xmlns:r="http://schemas.openxmlformats.org/officeDocument/2006/relationships" xmlns:p="http://schemas.openxmlformats.org/presentationml/2006/main">
  <p:tag name="TBTEXT" val=""/>
</p:tagLst>
</file>

<file path=ppt/theme/theme1.xml><?xml version="1.0" encoding="utf-8"?>
<a:theme xmlns:a="http://schemas.openxmlformats.org/drawingml/2006/main" name="Lecture_Sanders">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Sanders_Lecture_Template" id="{85EEF466-5D75-4776-86D2-ABEC47E3BDC8}" vid="{FD00B0E4-F978-44A6-9AC0-2D8174A12A01}"/>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Lecture_Sanders.thmx</Template>
  <TotalTime>8705</TotalTime>
  <Words>3419</Words>
  <Application>Microsoft Macintosh PowerPoint</Application>
  <PresentationFormat>On-screen Show (4:3)</PresentationFormat>
  <Paragraphs>411</Paragraphs>
  <Slides>68</Slides>
  <Notes>56</Notes>
  <HiddenSlides>0</HiddenSlides>
  <MMClips>0</MMClips>
  <ScaleCrop>false</ScaleCrop>
  <HeadingPairs>
    <vt:vector size="4" baseType="variant">
      <vt:variant>
        <vt:lpstr>Theme</vt:lpstr>
      </vt:variant>
      <vt:variant>
        <vt:i4>8</vt:i4>
      </vt:variant>
      <vt:variant>
        <vt:lpstr>Slide Titles</vt:lpstr>
      </vt:variant>
      <vt:variant>
        <vt:i4>68</vt:i4>
      </vt:variant>
    </vt:vector>
  </HeadingPairs>
  <TitlesOfParts>
    <vt:vector size="76" baseType="lpstr">
      <vt:lpstr>Lecture_Sanders</vt:lpstr>
      <vt:lpstr>1_Office Theme</vt:lpstr>
      <vt:lpstr>3_Office Theme</vt:lpstr>
      <vt:lpstr>6_Office Theme</vt:lpstr>
      <vt:lpstr>9_Office Theme</vt:lpstr>
      <vt:lpstr>11_Office Theme</vt:lpstr>
      <vt:lpstr>18_Office Theme</vt:lpstr>
      <vt:lpstr>20_Office Theme</vt:lpstr>
      <vt:lpstr>PowerPoint Presentation</vt:lpstr>
      <vt:lpstr>Populations and Gene Pools</vt:lpstr>
      <vt:lpstr>Genetic Variation, Population and Evolution</vt:lpstr>
      <vt:lpstr>The Genetic Variation in a Population Is Caused by Multiple Factors</vt:lpstr>
      <vt:lpstr> Mating and inbreeding</vt:lpstr>
      <vt:lpstr> Genetic Drift</vt:lpstr>
      <vt:lpstr> Genetic Drift</vt:lpstr>
      <vt:lpstr>PowerPoint Presentation</vt:lpstr>
      <vt:lpstr>Genetic drift and the Founder Effect</vt:lpstr>
      <vt:lpstr>Genetic Bottlenecks</vt:lpstr>
      <vt:lpstr> Distribution</vt:lpstr>
      <vt:lpstr>Migration Is Movement of Organisms and Genes between Populations</vt:lpstr>
      <vt:lpstr>Migration and the effects of Gene Flow</vt:lpstr>
      <vt:lpstr>Island Model of Migration</vt:lpstr>
      <vt:lpstr>PowerPoint Presentation</vt:lpstr>
      <vt:lpstr>Fundamentals of Population Genetics</vt:lpstr>
      <vt:lpstr>22.1 The Hardy-Weinberg Equilibrium Describes the Relationship of Allele and Genotype Frequencies in Populations</vt:lpstr>
      <vt:lpstr>Assumptions of Hardy-Weinberg Equilibrium</vt:lpstr>
      <vt:lpstr>Table 22.1 The Hardy-Weinberg Equilibrium</vt:lpstr>
      <vt:lpstr>The Hardy-Weinberg Equilibrium</vt:lpstr>
      <vt:lpstr>PowerPoint Presentation</vt:lpstr>
      <vt:lpstr>Random Mating Leads to Predictable Genotype Frequencies</vt:lpstr>
      <vt:lpstr>Figure 22.4 One generation of random mating produces Hardy-Weinberg equilibrium frequencies for genotypes of autosomal genes.</vt:lpstr>
      <vt:lpstr>The Hardy-Weinberg Equilibrium for More Than Two Alleles</vt:lpstr>
      <vt:lpstr>Determining Autosomal Allele Frequencies in Populations</vt:lpstr>
      <vt:lpstr>The Chi-Square Test of Hardy-Weinberg Predictions</vt:lpstr>
      <vt:lpstr>22.2 Natural Selection Operates through Differential Reproductive Fitness within a Population</vt:lpstr>
      <vt:lpstr>Differential Reproduction and Relative Fitness</vt:lpstr>
      <vt:lpstr>Modes of Selection</vt:lpstr>
      <vt:lpstr>Modes of Selection</vt:lpstr>
      <vt:lpstr>Modes of Selection</vt:lpstr>
      <vt:lpstr>Directional Natural Selection</vt:lpstr>
      <vt:lpstr>PowerPoint Presentation</vt:lpstr>
      <vt:lpstr>Directional Natural Selection, Progression to Fixation</vt:lpstr>
      <vt:lpstr>Table 22.4 A Model of Directional Selection against a Recessive Lethal Allele</vt:lpstr>
      <vt:lpstr>Natural Selection Favoring Heterozygotes</vt:lpstr>
      <vt:lpstr>Table 22.5 A Model of Natural Selection Favoring the Heterozygous Genotype</vt:lpstr>
      <vt:lpstr>22.3 Mutation Diversifies Gene Pools</vt:lpstr>
      <vt:lpstr>Mutation</vt:lpstr>
      <vt:lpstr>22.7 Species and Higher Taxonomic Groups Evolve by the Interplay of Four Evolutionary Processes</vt:lpstr>
      <vt:lpstr>Processes of Speciation</vt:lpstr>
      <vt:lpstr>Processes of Speciation (continued)</vt:lpstr>
      <vt:lpstr>Patterns of Speciation</vt:lpstr>
      <vt:lpstr>Reproductive Barriers</vt:lpstr>
      <vt:lpstr>Table 22.7 Mechanisms of Reproductive Isolation</vt:lpstr>
      <vt:lpstr>Allopatric Speciation</vt:lpstr>
      <vt:lpstr>Diversification of Drosophila Species on Hawaiian Islands</vt:lpstr>
      <vt:lpstr>Figure 22.13 Phylogenetic relationships among Hawaiian Drosophila species.</vt:lpstr>
      <vt:lpstr>Sympatric Speciation</vt:lpstr>
      <vt:lpstr>Adaptation</vt:lpstr>
      <vt:lpstr>Adaptive Radiation</vt:lpstr>
      <vt:lpstr>PowerPoint Presentation</vt:lpstr>
      <vt:lpstr>Molecular Evolution Changes Genes and Genomes through Time</vt:lpstr>
      <vt:lpstr>Quantify genetic diversity</vt:lpstr>
      <vt:lpstr>Genetic markers: from band pattern variation to DNA sequences and SNPs  and whole genome</vt:lpstr>
      <vt:lpstr>PowerPoint Presentation</vt:lpstr>
      <vt:lpstr>Novel gene Functions</vt:lpstr>
      <vt:lpstr>Vertebrate Steroid Receptor Evolution</vt:lpstr>
      <vt:lpstr>The Evolution of Novelty</vt:lpstr>
      <vt:lpstr>The Evolution of Novelty</vt:lpstr>
      <vt:lpstr>The Evolution of Novelty</vt:lpstr>
      <vt:lpstr>Coevolution</vt:lpstr>
      <vt:lpstr>Convergent Evolution</vt:lpstr>
      <vt:lpstr>A classic example of morphological coevolution</vt:lpstr>
      <vt:lpstr>An example of a modern population genetics (genomics) study</vt:lpstr>
      <vt:lpstr>An example of a modern population genetics (genomics) study</vt:lpstr>
      <vt:lpstr>An example of a modern population genetics (genomics) study</vt:lpstr>
      <vt:lpstr>An example of a modern population genetics (genomics) study</vt:lpstr>
    </vt:vector>
  </TitlesOfParts>
  <Company>Pearson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Delgado</dc:creator>
  <cp:lastModifiedBy>Riccardo Papa</cp:lastModifiedBy>
  <cp:revision>438</cp:revision>
  <cp:lastPrinted>2005-03-24T12:52:04Z</cp:lastPrinted>
  <dcterms:created xsi:type="dcterms:W3CDTF">2010-10-31T21:38:30Z</dcterms:created>
  <dcterms:modified xsi:type="dcterms:W3CDTF">2016-11-28T13:44:19Z</dcterms:modified>
</cp:coreProperties>
</file>