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5143500" cx="9144000"/>
  <p:notesSz cx="6858000" cy="9144000"/>
  <p:embeddedFontLst>
    <p:embeddedFont>
      <p:font typeface="Playfair Display"/>
      <p:regular r:id="rId21"/>
      <p:bold r:id="rId22"/>
      <p:italic r:id="rId23"/>
      <p:boldItalic r:id="rId24"/>
    </p:embeddedFont>
    <p:embeddedFont>
      <p:font typeface="Lat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PlayfairDisplay-bold.fntdata"/><Relationship Id="rId21" Type="http://schemas.openxmlformats.org/officeDocument/2006/relationships/font" Target="fonts/PlayfairDisplay-regular.fntdata"/><Relationship Id="rId24" Type="http://schemas.openxmlformats.org/officeDocument/2006/relationships/font" Target="fonts/PlayfairDisplay-boldItalic.fntdata"/><Relationship Id="rId23" Type="http://schemas.openxmlformats.org/officeDocument/2006/relationships/font" Target="fonts/PlayfairDisplay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Lato-bold.fntdata"/><Relationship Id="rId25" Type="http://schemas.openxmlformats.org/officeDocument/2006/relationships/font" Target="fonts/Lato-regular.fntdata"/><Relationship Id="rId28" Type="http://schemas.openxmlformats.org/officeDocument/2006/relationships/font" Target="fonts/Lato-boldItalic.fntdata"/><Relationship Id="rId27" Type="http://schemas.openxmlformats.org/officeDocument/2006/relationships/font" Target="fonts/Lato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096362" y="3266930"/>
            <a:ext cx="2951400" cy="701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" name="Shape 50"/>
          <p:cNvSpPr txBox="1"/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91377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-419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3096300" y="1666575"/>
            <a:ext cx="2951400" cy="1584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419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Análisis Comparativo de Desarrollo Económico en base a la experiencia Puertorriqueña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5773012" y="4442105"/>
            <a:ext cx="2951400" cy="701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419">
                <a:solidFill>
                  <a:srgbClr val="000000"/>
                </a:solidFill>
              </a:rPr>
              <a:t>Edoardo Ortiz </a:t>
            </a:r>
          </a:p>
          <a:p>
            <a:pPr lvl="0">
              <a:spcBef>
                <a:spcPts val="0"/>
              </a:spcBef>
              <a:buNone/>
            </a:pPr>
            <a:r>
              <a:rPr lang="es-419">
                <a:solidFill>
                  <a:srgbClr val="000000"/>
                </a:solidFill>
              </a:rPr>
              <a:t>Diego Escalera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419"/>
              <a:t>Modelos de Desarrollo Económico</a:t>
            </a:r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Donde: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= Tasa de Crecimiento del PNB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= Tasa de Crecimiento de Capital Doméstico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= Tasa de Crecimiento de Capital Foráneo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= Tasa de Crecimiento de la Fuerza Laboral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= Tasa de Crecimiento de las Exportaciones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 b="52806" l="27550" r="56377" t="42853"/>
          <a:stretch/>
        </p:blipFill>
        <p:spPr>
          <a:xfrm>
            <a:off x="1010350" y="1561400"/>
            <a:ext cx="4124551" cy="48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 rotWithShape="1">
          <a:blip r:embed="rId4">
            <a:alphaModFix/>
          </a:blip>
          <a:srcRect b="34845" l="26317" r="70185" t="51353"/>
          <a:stretch/>
        </p:blipFill>
        <p:spPr>
          <a:xfrm>
            <a:off x="52500" y="2388050"/>
            <a:ext cx="616673" cy="145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419"/>
              <a:t>Modelos de Desarrollo Económico</a:t>
            </a:r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00000"/>
                </a:solidFill>
              </a:rPr>
              <a:t>Función de Inversión de Puerto Rico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00000"/>
                </a:solidFill>
              </a:rPr>
              <a:t>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00000"/>
                </a:solidFill>
              </a:rPr>
              <a:t>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00000"/>
                </a:solidFill>
              </a:rPr>
              <a:t>Donde: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00000"/>
                </a:solidFill>
              </a:rPr>
              <a:t>      = Inversión Interna Anual o Formación Interna de Capital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00000"/>
                </a:solidFill>
              </a:rPr>
              <a:t>      = Cambio Anual del PIB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00000"/>
                </a:solidFill>
              </a:rPr>
              <a:t>      = Inversión Interna con Rezago de un Año 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00000"/>
                </a:solidFill>
              </a:rPr>
              <a:t>      = Razón de Beneficios Empresariales en el PNB con Rezago de un Año.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3">
            <a:alphaModFix/>
          </a:blip>
          <a:srcRect b="55871" l="27118" r="53222" t="39279"/>
          <a:stretch/>
        </p:blipFill>
        <p:spPr>
          <a:xfrm>
            <a:off x="747900" y="1522075"/>
            <a:ext cx="3726424" cy="438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 rotWithShape="1">
          <a:blip r:embed="rId4">
            <a:alphaModFix/>
          </a:blip>
          <a:srcRect b="45666" l="25479" r="70424" t="49064"/>
          <a:stretch/>
        </p:blipFill>
        <p:spPr>
          <a:xfrm>
            <a:off x="0" y="2324300"/>
            <a:ext cx="616701" cy="62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 rotWithShape="1">
          <a:blip r:embed="rId5">
            <a:alphaModFix/>
          </a:blip>
          <a:srcRect b="43376" l="28209" r="68542" t="53769"/>
          <a:stretch/>
        </p:blipFill>
        <p:spPr>
          <a:xfrm>
            <a:off x="0" y="2845400"/>
            <a:ext cx="616701" cy="304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 rotWithShape="1">
          <a:blip r:embed="rId6">
            <a:alphaModFix/>
          </a:blip>
          <a:srcRect b="40653" l="28098" r="69061" t="56368"/>
          <a:stretch/>
        </p:blipFill>
        <p:spPr>
          <a:xfrm>
            <a:off x="99925" y="3150025"/>
            <a:ext cx="516778" cy="30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419"/>
              <a:t>Modelos de Desarrollo Económico</a:t>
            </a:r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00000"/>
                </a:solidFill>
              </a:rPr>
              <a:t>Fuentes de Crecimiento en Puerto Rico: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  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2" name="Shape 142"/>
          <p:cNvPicPr preferRelativeResize="0"/>
          <p:nvPr/>
        </p:nvPicPr>
        <p:blipFill rotWithShape="1">
          <a:blip r:embed="rId3">
            <a:alphaModFix/>
          </a:blip>
          <a:srcRect b="37140" l="27317" r="29204" t="52905"/>
          <a:stretch/>
        </p:blipFill>
        <p:spPr>
          <a:xfrm>
            <a:off x="485500" y="1535175"/>
            <a:ext cx="7597149" cy="883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 rotWithShape="1">
          <a:blip r:embed="rId4">
            <a:alphaModFix/>
          </a:blip>
          <a:srcRect b="23205" l="27731" r="29936" t="51016"/>
          <a:stretch/>
        </p:blipFill>
        <p:spPr>
          <a:xfrm>
            <a:off x="485499" y="2261374"/>
            <a:ext cx="7076750" cy="2422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419"/>
              <a:t>Modelos de Desarrollo Económico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101375" y="1171600"/>
            <a:ext cx="30537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s-419" sz="1800">
                <a:solidFill>
                  <a:srgbClr val="000000"/>
                </a:solidFill>
              </a:rPr>
              <a:t>Críticas Estructuralistas</a:t>
            </a:r>
          </a:p>
          <a:p>
            <a:pPr indent="-317500" lvl="1" marL="9144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s-419" sz="1400">
                <a:solidFill>
                  <a:srgbClr val="000000"/>
                </a:solidFill>
              </a:rPr>
              <a:t>González (1967) </a:t>
            </a:r>
          </a:p>
          <a:p>
            <a:pPr indent="-317500" lvl="2" marL="13716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s-419" sz="1400">
                <a:solidFill>
                  <a:srgbClr val="000000"/>
                </a:solidFill>
              </a:rPr>
              <a:t>Cambios en la distribución de la renta real</a:t>
            </a:r>
          </a:p>
          <a:p>
            <a:pPr indent="-317500" lvl="2" marL="13716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s-419" sz="1400">
                <a:solidFill>
                  <a:srgbClr val="000000"/>
                </a:solidFill>
              </a:rPr>
              <a:t>Composición del ingreso nacional</a:t>
            </a:r>
          </a:p>
          <a:p>
            <a:pPr indent="-317500" lvl="2" marL="13716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s-419" sz="1400">
                <a:solidFill>
                  <a:srgbClr val="000000"/>
                </a:solidFill>
              </a:rPr>
              <a:t>Capital foráneo vs Capital doméstico y sus efectos</a:t>
            </a:r>
          </a:p>
        </p:txBody>
      </p:sp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5075" y="1279850"/>
            <a:ext cx="2796800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51875" y="1279850"/>
            <a:ext cx="2977550" cy="341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311700" y="200125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419"/>
              <a:t>Modelos de Desarrollo Económico</a:t>
            </a:r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311700" y="863550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s-419">
                <a:solidFill>
                  <a:srgbClr val="000000"/>
                </a:solidFill>
              </a:rPr>
              <a:t>Críticas Dependentistas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</a:pPr>
            <a:r>
              <a:rPr lang="es-419">
                <a:solidFill>
                  <a:srgbClr val="000000"/>
                </a:solidFill>
              </a:rPr>
              <a:t>Dietz (1989)</a:t>
            </a:r>
          </a:p>
          <a:p>
            <a:pPr indent="-228600" lvl="2" marL="1371600" rtl="0">
              <a:spcBef>
                <a:spcPts val="0"/>
              </a:spcBef>
              <a:buClr>
                <a:srgbClr val="000000"/>
              </a:buClr>
            </a:pPr>
            <a:r>
              <a:rPr lang="es-419">
                <a:solidFill>
                  <a:srgbClr val="000000"/>
                </a:solidFill>
              </a:rPr>
              <a:t>Eslabonamientos de empresas hacia atrás y hacia adelante</a:t>
            </a:r>
          </a:p>
          <a:p>
            <a:pPr indent="-228600" lvl="2" marL="1371600" rtl="0">
              <a:spcBef>
                <a:spcPts val="0"/>
              </a:spcBef>
              <a:buClr>
                <a:srgbClr val="000000"/>
              </a:buClr>
            </a:pPr>
            <a:r>
              <a:rPr lang="es-419">
                <a:solidFill>
                  <a:srgbClr val="000000"/>
                </a:solidFill>
              </a:rPr>
              <a:t>Inequidad en la distribución de ingresos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</a:pPr>
            <a:r>
              <a:rPr lang="es-419">
                <a:solidFill>
                  <a:srgbClr val="000000"/>
                </a:solidFill>
              </a:rPr>
              <a:t>Baver (1987)</a:t>
            </a:r>
          </a:p>
          <a:p>
            <a:pPr indent="-228600" lvl="2" marL="1371600" rtl="0">
              <a:spcBef>
                <a:spcPts val="0"/>
              </a:spcBef>
              <a:buClr>
                <a:srgbClr val="000000"/>
              </a:buClr>
            </a:pPr>
            <a:r>
              <a:rPr lang="es-419">
                <a:solidFill>
                  <a:srgbClr val="000000"/>
                </a:solidFill>
              </a:rPr>
              <a:t>“The dependency lens not only allows for a special focus on the external economic constraints on capitalist states in the Caribbean as a key determinant of industrialization policies but also an analysis of domestic classes that benefit from a particular industrialization strategy”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idx="1" type="body"/>
          </p:nvPr>
        </p:nvSpPr>
        <p:spPr>
          <a:xfrm>
            <a:off x="311700" y="1585450"/>
            <a:ext cx="8520600" cy="1301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s-419">
                <a:solidFill>
                  <a:srgbClr val="000000"/>
                </a:solidFill>
              </a:rPr>
              <a:t>Modelos de Desarrollo </a:t>
            </a:r>
            <a:r>
              <a:rPr lang="es-419">
                <a:solidFill>
                  <a:srgbClr val="000000"/>
                </a:solidFill>
              </a:rPr>
              <a:t>Económico 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</a:pPr>
            <a:r>
              <a:rPr lang="es-419">
                <a:solidFill>
                  <a:srgbClr val="000000"/>
                </a:solidFill>
              </a:rPr>
              <a:t>Regresión</a:t>
            </a:r>
            <a:r>
              <a:rPr lang="es-419">
                <a:solidFill>
                  <a:srgbClr val="000000"/>
                </a:solidFill>
              </a:rPr>
              <a:t> </a:t>
            </a:r>
            <a:r>
              <a:rPr lang="es-419">
                <a:solidFill>
                  <a:srgbClr val="000000"/>
                </a:solidFill>
              </a:rPr>
              <a:t>Múltiple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</a:pPr>
            <a:r>
              <a:rPr lang="es-419">
                <a:solidFill>
                  <a:srgbClr val="000000"/>
                </a:solidFill>
              </a:rPr>
              <a:t>Proyección de Movimientos de Variables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s-419">
                <a:solidFill>
                  <a:srgbClr val="000000"/>
                </a:solidFill>
              </a:rPr>
              <a:t>Variables que sean significativas. 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s-419">
                <a:solidFill>
                  <a:srgbClr val="000000"/>
                </a:solidFill>
                <a:highlight>
                  <a:srgbClr val="FFFFFF"/>
                </a:highlight>
              </a:rPr>
              <a:t>Predecir futuros resultados o probar una hipótesis.</a:t>
            </a:r>
            <a:r>
              <a:rPr lang="es-419">
                <a:solidFill>
                  <a:srgbClr val="000000"/>
                </a:solidFill>
              </a:rPr>
              <a:t> 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63" name="Shape 163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419"/>
              <a:t>Como</a:t>
            </a:r>
            <a:r>
              <a:rPr lang="es-419"/>
              <a:t> el </a:t>
            </a:r>
            <a:r>
              <a:rPr lang="es-419"/>
              <a:t>Método</a:t>
            </a:r>
            <a:r>
              <a:rPr lang="es-419"/>
              <a:t> Contestara las Preguntas?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419"/>
              <a:t>Limitaciones </a:t>
            </a:r>
          </a:p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AutoNum type="arabicPeriod"/>
            </a:pPr>
            <a:r>
              <a:rPr lang="es-419">
                <a:solidFill>
                  <a:srgbClr val="000000"/>
                </a:solidFill>
              </a:rPr>
              <a:t>Recopilación de datos 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AutoNum type="arabicPeriod"/>
            </a:pPr>
            <a:r>
              <a:rPr lang="es-419">
                <a:solidFill>
                  <a:srgbClr val="000000"/>
                </a:solidFill>
              </a:rPr>
              <a:t>Gama amplia de enfoques teóricos que expliquen los diferentes aspectos de crecimiento económico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AutoNum type="arabicPeriod"/>
            </a:pPr>
            <a:r>
              <a:rPr lang="es-419">
                <a:solidFill>
                  <a:srgbClr val="000000"/>
                </a:solidFill>
              </a:rPr>
              <a:t>Naturaleza de la disciplina de desarrollo económico (Development Economics)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AutoNum type="arabicPeriod"/>
            </a:pPr>
            <a:r>
              <a:rPr lang="es-419">
                <a:solidFill>
                  <a:srgbClr val="000000"/>
                </a:solidFill>
              </a:rPr>
              <a:t>Efectos no medibles que conducen al desarrollo económico</a:t>
            </a:r>
          </a:p>
          <a:p>
            <a:pPr lvl="0" rtl="0">
              <a:spcBef>
                <a:spcPts val="0"/>
              </a:spcBef>
              <a:buNone/>
            </a:pP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r>
              <a:rPr lang="es-419"/>
              <a:t>	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rPr lang="es-419"/>
              <a:t>Presentación del Tema 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s-419"/>
              <a:t>Historia y el Desarrollo Económico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s-419"/>
              <a:t>¿Qué puede aprender el puertorriqueño?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s-419"/>
              <a:t>¿Cómo las fallas de nuestro modelo pueden servir para identificar las fallas de otros modelos antes de que lleguen a la crisis?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419"/>
              <a:t>Economía de Puerto Rico</a:t>
            </a:r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4050" y="1152475"/>
            <a:ext cx="529590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419"/>
              <a:t>Economías de Estudio</a:t>
            </a: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4037" y="1167574"/>
            <a:ext cx="5495925" cy="33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419"/>
              <a:t>Pregunta de </a:t>
            </a:r>
            <a:r>
              <a:rPr lang="es-419"/>
              <a:t>Investigación</a:t>
            </a:r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9250" lvl="0" marL="457200" rtl="0">
              <a:spcBef>
                <a:spcPts val="0"/>
              </a:spcBef>
              <a:buSzPct val="100000"/>
            </a:pPr>
            <a:r>
              <a:rPr lang="es-419" sz="1900"/>
              <a:t>¿Cómo se compara el crecimiento de las economías de estudio  al crecimiento en Puerto Rico?</a:t>
            </a:r>
          </a:p>
          <a:p>
            <a:pPr indent="-349250" lvl="0" marL="457200" rtl="0">
              <a:spcBef>
                <a:spcPts val="0"/>
              </a:spcBef>
              <a:buSzPct val="100000"/>
            </a:pPr>
            <a:r>
              <a:rPr lang="es-419" sz="1900"/>
              <a:t>¿Cómo los factores de capital humano, mano de obra barata, industrialización e inversión foránea directa (FDI) entre otros, afectaron el crecimiento económico en Ruanda, Costa de Marfil y Trinidad y Tobago?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s-419" sz="1900"/>
              <a:t>¿Las fallas estructurales asociadas con Puerto Rico como: el descenso de la agricultura, el desequilibrio entre capital nativo y extranjero, la poca creación de empleos y déficits en la balanza comercial, se han manifestado o muestran indicios de manifestarse en Ruanda, Costa de Marfil y Trinidad y Tobago?</a:t>
            </a:r>
            <a:br>
              <a:rPr lang="es-419"/>
            </a:br>
            <a:br>
              <a:rPr lang="es-419"/>
            </a:br>
            <a:r>
              <a:rPr lang="es-419"/>
              <a:t>	</a:t>
            </a:r>
            <a:br>
              <a:rPr lang="es-419"/>
            </a:br>
            <a:r>
              <a:rPr lang="es-419"/>
              <a:t>	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419" sz="3000"/>
              <a:t>Descripción de Datos y Fuente de Informacion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4867950" y="1482700"/>
            <a:ext cx="4028100" cy="23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>
              <a:spcBef>
                <a:spcPts val="0"/>
              </a:spcBef>
              <a:buSzPct val="100000"/>
              <a:buChar char="●"/>
            </a:pPr>
            <a:r>
              <a:rPr lang="es-419" sz="2400"/>
              <a:t>Banco Mundial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-381000" lvl="0" marL="457200">
              <a:spcBef>
                <a:spcPts val="0"/>
              </a:spcBef>
              <a:buSzPct val="100000"/>
              <a:buChar char="●"/>
            </a:pPr>
            <a:r>
              <a:rPr lang="es-419" sz="2400"/>
              <a:t>Oficinas </a:t>
            </a:r>
            <a:r>
              <a:rPr lang="es-419" sz="2400"/>
              <a:t>Estadísticas</a:t>
            </a:r>
            <a:r>
              <a:rPr lang="es-419" sz="2400"/>
              <a:t> Nacionales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417725" y="1535200"/>
            <a:ext cx="3765900" cy="23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s-419" sz="2400"/>
              <a:t>Datos de índices macroeconómicos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-381000" lvl="0" marL="457200">
              <a:spcBef>
                <a:spcPts val="0"/>
              </a:spcBef>
              <a:buSzPct val="100000"/>
              <a:buFont typeface="Times New Roman"/>
              <a:buChar char="●"/>
            </a:pPr>
            <a:r>
              <a:rPr lang="es-419" sz="2400"/>
              <a:t>Series de tiempo.</a:t>
            </a:r>
            <a:r>
              <a:rPr lang="es-419" sz="2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419"/>
              <a:t>Método</a:t>
            </a:r>
            <a:r>
              <a:rPr lang="es-419"/>
              <a:t> de </a:t>
            </a:r>
            <a:r>
              <a:rPr lang="es-419"/>
              <a:t>Análisis</a:t>
            </a:r>
          </a:p>
        </p:txBody>
      </p:sp>
      <p:sp>
        <p:nvSpPr>
          <p:cNvPr id="100" name="Shape 10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 txBox="1"/>
          <p:nvPr>
            <p:ph idx="1" type="subTitle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419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Diferentes Escuelas de  Desarrollo Económico</a:t>
            </a:r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6962" y="1273423"/>
            <a:ext cx="3582074" cy="2742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265500" y="1357250"/>
            <a:ext cx="4045200" cy="1683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s-419" sz="2400">
                <a:solidFill>
                  <a:srgbClr val="000000"/>
                </a:solidFill>
              </a:rPr>
              <a:t>Literatura </a:t>
            </a:r>
            <a:r>
              <a:rPr lang="es-419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Puertorriqueña</a:t>
            </a:r>
            <a:r>
              <a:rPr lang="es-419" sz="2400">
                <a:solidFill>
                  <a:srgbClr val="000000"/>
                </a:solidFill>
              </a:rPr>
              <a:t> de Desarrollo Económico</a:t>
            </a:r>
          </a:p>
        </p:txBody>
      </p:sp>
      <p:sp>
        <p:nvSpPr>
          <p:cNvPr id="108" name="Shape 108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 txBox="1"/>
          <p:nvPr>
            <p:ph idx="1" type="subTitle"/>
          </p:nvPr>
        </p:nvSpPr>
        <p:spPr>
          <a:xfrm>
            <a:off x="265500" y="3149074"/>
            <a:ext cx="4045200" cy="1041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7450" y="1107949"/>
            <a:ext cx="3621100" cy="261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419"/>
              <a:t>Modelos de Desarrollo </a:t>
            </a:r>
            <a:r>
              <a:rPr lang="es-419"/>
              <a:t>Económico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Donde: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^ = Tasa de crecimiento real anual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 = PNB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C= Inversión interna bruta de capital fijo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 = Valor de exportaciones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= Empleo en el sector privado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 = Turismo (Total de visitantes regulares)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 b="46426" l="26259" r="48485" t="49233"/>
          <a:stretch/>
        </p:blipFill>
        <p:spPr>
          <a:xfrm>
            <a:off x="524849" y="1613900"/>
            <a:ext cx="5840975" cy="564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