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5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32" autoAdjust="0"/>
    <p:restoredTop sz="94660"/>
  </p:normalViewPr>
  <p:slideViewPr>
    <p:cSldViewPr snapToGrid="0">
      <p:cViewPr>
        <p:scale>
          <a:sx n="85" d="100"/>
          <a:sy n="85" d="100"/>
        </p:scale>
        <p:origin x="58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B7F5-7817-42FA-A1B0-88B6DE598412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EE910DE-93E9-49D1-8F27-F0153956A21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298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B7F5-7817-42FA-A1B0-88B6DE598412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10DE-93E9-49D1-8F27-F0153956A21E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5696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B7F5-7817-42FA-A1B0-88B6DE598412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10DE-93E9-49D1-8F27-F0153956A21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424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B7F5-7817-42FA-A1B0-88B6DE598412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10DE-93E9-49D1-8F27-F0153956A21E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0991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B7F5-7817-42FA-A1B0-88B6DE598412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10DE-93E9-49D1-8F27-F0153956A21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9855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B7F5-7817-42FA-A1B0-88B6DE598412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10DE-93E9-49D1-8F27-F0153956A21E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9432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B7F5-7817-42FA-A1B0-88B6DE598412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10DE-93E9-49D1-8F27-F0153956A21E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46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B7F5-7817-42FA-A1B0-88B6DE598412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10DE-93E9-49D1-8F27-F0153956A21E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0849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B7F5-7817-42FA-A1B0-88B6DE598412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10DE-93E9-49D1-8F27-F0153956A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49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B7F5-7817-42FA-A1B0-88B6DE598412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10DE-93E9-49D1-8F27-F0153956A21E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0781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716B7F5-7817-42FA-A1B0-88B6DE598412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10DE-93E9-49D1-8F27-F0153956A21E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4613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6B7F5-7817-42FA-A1B0-88B6DE598412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EE910DE-93E9-49D1-8F27-F0153956A21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2735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La </a:t>
            </a:r>
            <a:r>
              <a:rPr lang="en-US" sz="4000" dirty="0" err="1"/>
              <a:t>legalizacion</a:t>
            </a:r>
            <a:r>
              <a:rPr lang="en-US" sz="4000" dirty="0"/>
              <a:t> de marihuana en Puerto Rico y </a:t>
            </a:r>
            <a:r>
              <a:rPr lang="en-US" sz="4000" dirty="0" err="1"/>
              <a:t>sus</a:t>
            </a:r>
            <a:r>
              <a:rPr lang="en-US" sz="4000" dirty="0"/>
              <a:t> </a:t>
            </a:r>
            <a:r>
              <a:rPr lang="en-US" sz="4000" dirty="0" err="1"/>
              <a:t>efectos</a:t>
            </a:r>
            <a:r>
              <a:rPr lang="en-US" sz="4000" dirty="0"/>
              <a:t> </a:t>
            </a:r>
            <a:r>
              <a:rPr lang="en-US" sz="4000" dirty="0" err="1"/>
              <a:t>demograficos</a:t>
            </a:r>
            <a:r>
              <a:rPr lang="en-US" sz="4000" dirty="0"/>
              <a:t>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Hector Javier Ortiz </a:t>
            </a:r>
            <a:r>
              <a:rPr lang="en-US" dirty="0" err="1"/>
              <a:t>Domenech</a:t>
            </a:r>
            <a:endParaRPr lang="en-US" dirty="0"/>
          </a:p>
          <a:p>
            <a:r>
              <a:rPr lang="en-US" dirty="0"/>
              <a:t>801-14-5072</a:t>
            </a:r>
          </a:p>
          <a:p>
            <a:r>
              <a:rPr lang="en-US" dirty="0"/>
              <a:t>ECON-4416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8A23C9-A2C9-4A4B-A3B0-B13AD0266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067" y="4592868"/>
            <a:ext cx="3175802" cy="197884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2704ABA-33CC-416C-8172-C0F5E4F335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5781" y="4592868"/>
            <a:ext cx="3262852" cy="1911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40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/>
              <a:t>Pregunta</a:t>
            </a:r>
            <a:r>
              <a:rPr lang="en-US" dirty="0"/>
              <a:t> de </a:t>
            </a:r>
            <a:r>
              <a:rPr lang="en-US" dirty="0" err="1"/>
              <a:t>Investigacion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 </a:t>
            </a:r>
            <a:r>
              <a:rPr lang="es-PR" dirty="0"/>
              <a:t>efectos</a:t>
            </a:r>
            <a:r>
              <a:rPr lang="en-US" dirty="0"/>
              <a:t> </a:t>
            </a:r>
            <a:r>
              <a:rPr lang="es-PR" dirty="0"/>
              <a:t>demográficos</a:t>
            </a:r>
            <a:r>
              <a:rPr lang="en-US" dirty="0"/>
              <a:t> ocurren en Puerto Rico </a:t>
            </a:r>
            <a:r>
              <a:rPr lang="en-US" dirty="0" err="1"/>
              <a:t>si</a:t>
            </a:r>
            <a:r>
              <a:rPr lang="en-US" dirty="0"/>
              <a:t> se </a:t>
            </a:r>
            <a:r>
              <a:rPr lang="en-US" dirty="0" err="1"/>
              <a:t>legaliza</a:t>
            </a:r>
            <a:r>
              <a:rPr lang="en-US" dirty="0"/>
              <a:t> la marihuana?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D4845D-0E89-4F4C-BB57-3D8B31F9C5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986" y="3700762"/>
            <a:ext cx="3104108" cy="20656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6063E81-43C4-4743-AB75-4B897FEFA4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4047" y="3689899"/>
            <a:ext cx="2516913" cy="2516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332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err="1"/>
              <a:t>Descripcion</a:t>
            </a:r>
            <a:r>
              <a:rPr lang="es-PR" dirty="0"/>
              <a:t> de los Datos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R" dirty="0"/>
              <a:t>American </a:t>
            </a:r>
            <a:r>
              <a:rPr lang="es-PR" dirty="0" err="1"/>
              <a:t>Fact</a:t>
            </a:r>
            <a:r>
              <a:rPr lang="es-PR" dirty="0"/>
              <a:t> Finder – </a:t>
            </a:r>
            <a:r>
              <a:rPr lang="es-PR" dirty="0" err="1"/>
              <a:t>informacion</a:t>
            </a:r>
            <a:r>
              <a:rPr lang="es-PR" dirty="0"/>
              <a:t> de población (Estados Unidos)</a:t>
            </a:r>
          </a:p>
          <a:p>
            <a:r>
              <a:rPr lang="es-PR" dirty="0"/>
              <a:t>Junta de </a:t>
            </a:r>
            <a:r>
              <a:rPr lang="es-PR" dirty="0" err="1"/>
              <a:t>Planificacion</a:t>
            </a:r>
            <a:r>
              <a:rPr lang="es-PR" dirty="0"/>
              <a:t> - Matriz de Puerto Rico (Local) </a:t>
            </a:r>
          </a:p>
          <a:p>
            <a:r>
              <a:rPr lang="es-PR" dirty="0"/>
              <a:t>Departamento de Salud Puerto Rico- pacientes por enfermedad </a:t>
            </a:r>
          </a:p>
          <a:p>
            <a:r>
              <a:rPr lang="es-PR" dirty="0"/>
              <a:t>Departamento de Salud Publica (Estados Unidos) – paciente por enfermedad</a:t>
            </a:r>
          </a:p>
        </p:txBody>
      </p:sp>
    </p:spTree>
    <p:extLst>
      <p:ext uri="{BB962C8B-B14F-4D97-AF65-F5344CB8AC3E}">
        <p14:creationId xmlns:p14="http://schemas.microsoft.com/office/powerpoint/2010/main" val="3970451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/>
              <a:t>Metodología I: Insumo producto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PR" dirty="0"/>
              <a:t>Es una representación ordenada de forma matricial, del equilibrio entre la oferta y la utilización de bienes y servicios por parte de los sectores de la economía en un periodo de tiempo determinado. </a:t>
            </a:r>
          </a:p>
          <a:p>
            <a:r>
              <a:rPr lang="es-PR" dirty="0"/>
              <a:t>Matriz Insumo Producto es un cuadro de cuenta de doble entrada que describe cuantitativamente las relaciones que existen entre las actividades productivas, y entre estas y los usuarios finales de los bienes y servicios.</a:t>
            </a:r>
          </a:p>
          <a:p>
            <a:r>
              <a:rPr lang="es-PR" dirty="0"/>
              <a:t>La razón por utilizar esta metodología te ayuda a identificar las relaciones interindustriales entre sectores. Luego de tener los sectores que se estimulan de manera directa se pueden identificar los efectos de segundo nivel para cada industria (manera indirecta).</a:t>
            </a:r>
          </a:p>
        </p:txBody>
      </p:sp>
    </p:spTree>
    <p:extLst>
      <p:ext uri="{BB962C8B-B14F-4D97-AF65-F5344CB8AC3E}">
        <p14:creationId xmlns:p14="http://schemas.microsoft.com/office/powerpoint/2010/main" val="3116101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6AFE7-2C5A-4801-9FA6-D4CBB8A9F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R" sz="2600" dirty="0"/>
              <a:t>Ejemplo de una matriz de insumo producto (</a:t>
            </a:r>
            <a:r>
              <a:rPr lang="es-PR" sz="2600" dirty="0" err="1"/>
              <a:t>leontief</a:t>
            </a:r>
            <a:r>
              <a:rPr lang="es-PR" sz="2600" dirty="0"/>
              <a:t>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E0914EC-3219-4E59-B263-7FA6B36710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2619" y="1481922"/>
            <a:ext cx="9818016" cy="4902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574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/>
              <a:t>Metodología II:  Media móvil integrada </a:t>
            </a:r>
            <a:r>
              <a:rPr lang="es-PR" dirty="0" err="1"/>
              <a:t>autorregresiva</a:t>
            </a:r>
            <a:r>
              <a:rPr lang="es-PR" dirty="0"/>
              <a:t> (ARIMA)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ES" dirty="0"/>
              <a:t>Un modelo de media móvil integrada autorregresiva (ARIMA) es una generalización de un modelo de media móvil autorregresiva (ARMA). Ambos modelos se ajustan a datos de series temporales para comprender mejor los datos o para predecir los puntos futuros de la serie. </a:t>
            </a:r>
          </a:p>
          <a:p>
            <a:pPr algn="just"/>
            <a:r>
              <a:rPr lang="es-ES" dirty="0"/>
              <a:t>Los modelos ARIMA se aplican en algunos casos donde los datos muestran evidencia de no estacionariedad, donde se puede aplicar una o más veces una etapa de diferenciación inicial para eliminar la no estacionariedad. Variable no estacionaria : población de Puerto Rico.</a:t>
            </a:r>
          </a:p>
          <a:p>
            <a:pPr algn="just"/>
            <a:r>
              <a:rPr lang="es-PR" dirty="0"/>
              <a:t>La razón para utilizar este método estadístico fue que utiliza toda la información de la variable escogida y provee información importante para poder proyectar eficientemente.</a:t>
            </a:r>
          </a:p>
        </p:txBody>
      </p:sp>
    </p:spTree>
    <p:extLst>
      <p:ext uri="{BB962C8B-B14F-4D97-AF65-F5344CB8AC3E}">
        <p14:creationId xmlns:p14="http://schemas.microsoft.com/office/powerpoint/2010/main" val="3066006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CCB4D-2B26-4849-80D8-AD5C26F8E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/>
              <a:t>Ejemplo:  Variable de población de Puerto Rico.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7D3541-9C72-4B0D-824B-3E9FF94CE9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2861" y="2116825"/>
            <a:ext cx="5248110" cy="381785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F0ABE8F-CDDC-4F7F-BAB5-0CF4F9CE3112}"/>
                  </a:ext>
                </a:extLst>
              </p:cNvPr>
              <p:cNvSpPr txBox="1"/>
              <p:nvPr/>
            </p:nvSpPr>
            <p:spPr>
              <a:xfrm>
                <a:off x="723506" y="2422684"/>
                <a:ext cx="5114041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sSub>
                        <m:sSubPr>
                          <m:ctrlPr>
                            <a:rPr lang="en-US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sSub>
                        <m:sSubPr>
                          <m:ctrlPr>
                            <a:rPr lang="en-US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s-PR" dirty="0"/>
              </a:p>
              <a:p>
                <a:pPr algn="just"/>
                <a:endParaRPr lang="es-PR" dirty="0"/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s-P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P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s-PR" dirty="0"/>
                  <a:t> = población de Puerto Rico(variable diferenciada)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s-P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P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s-PR" dirty="0"/>
                  <a:t> = autorregresivo de primer nivel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s-P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s-PR" dirty="0"/>
                  <a:t> = coeficiente del autorregresivo (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≤1)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s-P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P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s-PR" dirty="0"/>
                  <a:t> = media móvil de primer nivel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s-P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s-PR" dirty="0"/>
                  <a:t> = coeficiente de la media móvil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≤1)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es-P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s-PR" dirty="0"/>
                  <a:t>= termino de error.</a:t>
                </a:r>
              </a:p>
              <a:p>
                <a:pPr algn="just"/>
                <a:endParaRPr lang="es-PR" dirty="0"/>
              </a:p>
              <a:p>
                <a:endParaRPr lang="es-PR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F0ABE8F-CDDC-4F7F-BAB5-0CF4F9CE31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506" y="2422684"/>
                <a:ext cx="5114041" cy="3046988"/>
              </a:xfrm>
              <a:prstGeom prst="rect">
                <a:avLst/>
              </a:prstGeom>
              <a:blipFill>
                <a:blip r:embed="rId3"/>
                <a:stretch>
                  <a:fillRect r="-238"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159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/>
              <a:t>Posibles Limitaciones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PR" dirty="0"/>
              <a:t>Limitación de los Datos – dado que en una gran parte de los lugares es ilegal el consumo o el tratamiento observamos una escasez de dato y documento de transacciones, estadísticas y entre otros. </a:t>
            </a:r>
          </a:p>
          <a:p>
            <a:pPr algn="just"/>
            <a:r>
              <a:rPr lang="es-PR" dirty="0"/>
              <a:t>Poca Literatura – Al ser un tema económico reciente hay poca investigaciones ocurriendo en la actualidad.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C6C530-281F-4C76-BC0F-DDCB1AEA70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9589" y="3773328"/>
            <a:ext cx="4639458" cy="2206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86940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9566</TotalTime>
  <Words>466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Cambria Math</vt:lpstr>
      <vt:lpstr>Gill Sans MT</vt:lpstr>
      <vt:lpstr>Gallery</vt:lpstr>
      <vt:lpstr>La legalizacion de marihuana en Puerto Rico y sus efectos demograficos.</vt:lpstr>
      <vt:lpstr>Pregunta de Investigacion</vt:lpstr>
      <vt:lpstr>Descripcion de los Datos</vt:lpstr>
      <vt:lpstr>Metodología I: Insumo producto</vt:lpstr>
      <vt:lpstr>Ejemplo de una matriz de insumo producto (leontief)</vt:lpstr>
      <vt:lpstr>Metodología II:  Media móvil integrada autorregresiva (ARIMA)</vt:lpstr>
      <vt:lpstr>Ejemplo:  Variable de población de Puerto Rico.</vt:lpstr>
      <vt:lpstr>Posibles Limitaciones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efecto de la legalizacion de marihuana en la migracion y crecimiento poblacional</dc:title>
  <dc:creator>hjodomenech@gmail.com</dc:creator>
  <cp:lastModifiedBy>hjodomenech@gmail.com</cp:lastModifiedBy>
  <cp:revision>25</cp:revision>
  <dcterms:created xsi:type="dcterms:W3CDTF">2017-03-27T16:05:43Z</dcterms:created>
  <dcterms:modified xsi:type="dcterms:W3CDTF">2017-06-12T00:15:59Z</dcterms:modified>
</cp:coreProperties>
</file>