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/>
    <p:restoredTop sz="94669"/>
  </p:normalViewPr>
  <p:slideViewPr>
    <p:cSldViewPr snapToGrid="0" snapToObjects="1">
      <p:cViewPr>
        <p:scale>
          <a:sx n="110" d="100"/>
          <a:sy n="110" d="100"/>
        </p:scale>
        <p:origin x="896" y="-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9A538-60A6-3D4E-AA19-5737EBE985EB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A8D9-BEF7-5B49-81A2-40B14335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9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Pergamino</a:t>
            </a:r>
            <a:r>
              <a:rPr lang="en-US" dirty="0" smtClean="0"/>
              <a:t>: https://</a:t>
            </a:r>
            <a:r>
              <a:rPr lang="en-US" dirty="0" err="1" smtClean="0"/>
              <a:t>www.google.com.pr</a:t>
            </a:r>
            <a:r>
              <a:rPr lang="en-US" dirty="0" smtClean="0"/>
              <a:t>/</a:t>
            </a:r>
            <a:r>
              <a:rPr lang="en-US" dirty="0" err="1" smtClean="0"/>
              <a:t>search?q</a:t>
            </a:r>
            <a:r>
              <a:rPr lang="en-US" dirty="0" smtClean="0"/>
              <a:t>=</a:t>
            </a:r>
            <a:r>
              <a:rPr lang="en-US" dirty="0" err="1" smtClean="0"/>
              <a:t>pergaminos+de+leyes&amp;rlz</a:t>
            </a:r>
            <a:r>
              <a:rPr lang="en-US" dirty="0" smtClean="0"/>
              <a:t>=1C5CHFA_enPR721PR721&amp;tbm=</a:t>
            </a:r>
            <a:r>
              <a:rPr lang="en-US" dirty="0" err="1" smtClean="0"/>
              <a:t>isch&amp;imgil</a:t>
            </a:r>
            <a:r>
              <a:rPr lang="en-US" dirty="0" smtClean="0"/>
              <a:t>=-lvuXLPUG7-9bM%253A%253BznYE2aLxdc4ckM%253Bhttps%25253A%25252F%25252Fes.dreamstime.com%25252Fimagenes-de-archivo-pluma-del-desfile-y-de-canilla-del-pergamino-image10819474&amp;source=</a:t>
            </a:r>
            <a:r>
              <a:rPr lang="en-US" dirty="0" err="1" smtClean="0"/>
              <a:t>iu&amp;pf</a:t>
            </a:r>
            <a:r>
              <a:rPr lang="en-US" dirty="0" smtClean="0"/>
              <a:t>=</a:t>
            </a:r>
            <a:r>
              <a:rPr lang="en-US" dirty="0" err="1" smtClean="0"/>
              <a:t>m&amp;fir</a:t>
            </a:r>
            <a:r>
              <a:rPr lang="en-US" dirty="0" smtClean="0"/>
              <a:t>=-lvuXLPUG7-9bM%253A%252CznYE2aLxdc4ckM%252C_&amp;usg=__Oh4vu71oUD9CM93gDFqtQner-eQ%3D&amp;biw=1225&amp;bih=566&amp;ved=0ahUKEwjsqtu1g7nUAhWCSSYKHYpZA8YQyjcINQ&amp;ei=hOk-WezYMYKTmQGKs42wDA#imgrc=-lvuXLPUG7-9bM: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5A8D9-BEF7-5B49-81A2-40B143351C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1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Pensador</a:t>
            </a:r>
            <a:r>
              <a:rPr lang="en-US" dirty="0" smtClean="0"/>
              <a:t>: http://</a:t>
            </a:r>
            <a:r>
              <a:rPr lang="en-US" dirty="0" err="1" smtClean="0"/>
              <a:t>www.blancamariasantos.com</a:t>
            </a:r>
            <a:r>
              <a:rPr lang="en-US" dirty="0" smtClean="0"/>
              <a:t>/el-</a:t>
            </a:r>
            <a:r>
              <a:rPr lang="en-US" dirty="0" err="1" smtClean="0"/>
              <a:t>pensador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5A8D9-BEF7-5B49-81A2-40B143351C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Revisión</a:t>
            </a:r>
            <a:r>
              <a:rPr lang="en-US" dirty="0" smtClean="0"/>
              <a:t> de </a:t>
            </a:r>
            <a:r>
              <a:rPr lang="en-US" dirty="0" err="1" smtClean="0"/>
              <a:t>literatura</a:t>
            </a:r>
            <a:r>
              <a:rPr lang="en-US" dirty="0" smtClean="0"/>
              <a:t>:</a:t>
            </a:r>
            <a:r>
              <a:rPr lang="en-US" baseline="0" dirty="0" smtClean="0"/>
              <a:t> https://</a:t>
            </a:r>
            <a:r>
              <a:rPr lang="en-US" baseline="0" dirty="0" err="1" smtClean="0"/>
              <a:t>www.google.com.pr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search?q</a:t>
            </a:r>
            <a:r>
              <a:rPr lang="en-US" baseline="0" dirty="0" smtClean="0"/>
              <a:t>=</a:t>
            </a:r>
            <a:r>
              <a:rPr lang="en-US" baseline="0" dirty="0" err="1" smtClean="0"/>
              <a:t>imagenes+de+una+revision+de+literatura&amp;rlz</a:t>
            </a:r>
            <a:r>
              <a:rPr lang="en-US" baseline="0" dirty="0" smtClean="0"/>
              <a:t>=1C5CHFA_enPR721PR721&amp;source=</a:t>
            </a:r>
            <a:r>
              <a:rPr lang="en-US" baseline="0" dirty="0" err="1" smtClean="0"/>
              <a:t>lnms&amp;tbm</a:t>
            </a:r>
            <a:r>
              <a:rPr lang="en-US" baseline="0" dirty="0" smtClean="0"/>
              <a:t>=</a:t>
            </a:r>
            <a:r>
              <a:rPr lang="en-US" baseline="0" dirty="0" err="1" smtClean="0"/>
              <a:t>isch&amp;sa</a:t>
            </a:r>
            <a:r>
              <a:rPr lang="en-US" baseline="0" dirty="0" smtClean="0"/>
              <a:t>=</a:t>
            </a:r>
            <a:r>
              <a:rPr lang="en-US" baseline="0" dirty="0" err="1" smtClean="0"/>
              <a:t>X&amp;ved</a:t>
            </a:r>
            <a:r>
              <a:rPr lang="en-US" baseline="0" dirty="0" smtClean="0"/>
              <a:t>=0ahUKEwjx5MPrhrnUAhXKSyYKHXgdDR8Q_AUICigB&amp;biw=1225&amp;bih=566#imgdii=ed5LHyvfmliCRM:&amp;</a:t>
            </a:r>
            <a:r>
              <a:rPr lang="en-US" baseline="0" dirty="0" err="1" smtClean="0"/>
              <a:t>imgrc</a:t>
            </a:r>
            <a:r>
              <a:rPr lang="en-US" baseline="0" dirty="0" smtClean="0"/>
              <a:t>=</a:t>
            </a:r>
            <a:r>
              <a:rPr lang="en-US" baseline="0" dirty="0" err="1" smtClean="0"/>
              <a:t>zNFkkleSFs_oHM</a:t>
            </a:r>
            <a:r>
              <a:rPr lang="en-US" baseline="0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5A8D9-BEF7-5B49-81A2-40B143351C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regresión</a:t>
            </a:r>
            <a:r>
              <a:rPr lang="en-US" baseline="0" dirty="0" smtClean="0"/>
              <a:t>: https://</a:t>
            </a:r>
            <a:r>
              <a:rPr lang="en-US" baseline="0" dirty="0" err="1" smtClean="0"/>
              <a:t>www.xlstat.com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soluciones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funciones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regresion</a:t>
            </a:r>
            <a:r>
              <a:rPr lang="en-US" baseline="0" dirty="0" smtClean="0"/>
              <a:t>-lineal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5A8D9-BEF7-5B49-81A2-40B143351C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2" name="Picture 1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9" r="2249" b="-1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r>
              <a:rPr lang="es-ES_tradnl" dirty="0"/>
              <a:t>Método de Investigación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es-ES_tradnl" sz="1900" dirty="0"/>
              <a:t>Juan Carlos Torres </a:t>
            </a:r>
            <a:r>
              <a:rPr lang="es-ES_tradnl" sz="1900" dirty="0" err="1"/>
              <a:t>Acabá</a:t>
            </a:r>
            <a:r>
              <a:rPr lang="es-ES_tradnl" sz="1900" dirty="0"/>
              <a:t> </a:t>
            </a:r>
          </a:p>
          <a:p>
            <a:r>
              <a:rPr lang="es-ES_tradnl" sz="1900" dirty="0"/>
              <a:t>801-13-7560</a:t>
            </a:r>
          </a:p>
          <a:p>
            <a:r>
              <a:rPr lang="es-ES_tradnl" sz="1900" dirty="0"/>
              <a:t>Seminario de Investigaciones Económicas</a:t>
            </a:r>
          </a:p>
          <a:p>
            <a:r>
              <a:rPr lang="es-ES_tradnl" sz="1900" dirty="0"/>
              <a:t>Sra. </a:t>
            </a:r>
            <a:r>
              <a:rPr lang="es-ES_tradnl" sz="1900" dirty="0" err="1"/>
              <a:t>Eileen</a:t>
            </a:r>
            <a:r>
              <a:rPr lang="es-ES_tradnl" sz="1900" dirty="0"/>
              <a:t> </a:t>
            </a:r>
            <a:r>
              <a:rPr lang="es-ES_tradnl" sz="1900" dirty="0" err="1"/>
              <a:t>Segarra-Almestica</a:t>
            </a:r>
            <a:endParaRPr lang="es-ES_tradnl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2968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293" r="5" b="8716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 err="1"/>
              <a:t>Presentación</a:t>
            </a:r>
            <a:r>
              <a:rPr lang="en-US" b="1" dirty="0"/>
              <a:t> del </a:t>
            </a:r>
            <a:r>
              <a:rPr lang="en-US" b="1" dirty="0" err="1"/>
              <a:t>tema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Mediante la Ley 4 del 2017, </a:t>
            </a:r>
            <a:r>
              <a:rPr lang="en-US" sz="2200" dirty="0" err="1"/>
              <a:t>mejor</a:t>
            </a:r>
            <a:r>
              <a:rPr lang="en-US" sz="2200" dirty="0"/>
              <a:t> </a:t>
            </a:r>
            <a:r>
              <a:rPr lang="en-US" sz="2200" dirty="0" err="1"/>
              <a:t>conocida</a:t>
            </a:r>
            <a:r>
              <a:rPr lang="en-US" sz="2200" dirty="0"/>
              <a:t> </a:t>
            </a:r>
            <a:r>
              <a:rPr lang="en-US" sz="2200" dirty="0" err="1"/>
              <a:t>como</a:t>
            </a:r>
            <a:r>
              <a:rPr lang="en-US" sz="2200" dirty="0"/>
              <a:t> le Ley de </a:t>
            </a:r>
            <a:r>
              <a:rPr lang="en-US" sz="2200" dirty="0" err="1"/>
              <a:t>Transformación</a:t>
            </a:r>
            <a:r>
              <a:rPr lang="en-US" sz="2200" dirty="0"/>
              <a:t> y </a:t>
            </a:r>
            <a:r>
              <a:rPr lang="en-US" sz="2200" dirty="0" err="1"/>
              <a:t>Flexibilidad</a:t>
            </a:r>
            <a:r>
              <a:rPr lang="en-US" sz="2200" dirty="0"/>
              <a:t> </a:t>
            </a:r>
            <a:r>
              <a:rPr lang="en-US" sz="2200" dirty="0" err="1"/>
              <a:t>Laboral</a:t>
            </a:r>
            <a:r>
              <a:rPr lang="en-US" sz="2200" dirty="0"/>
              <a:t>, </a:t>
            </a:r>
            <a:r>
              <a:rPr lang="en-US" sz="2200" dirty="0" err="1"/>
              <a:t>tiene</a:t>
            </a:r>
            <a:r>
              <a:rPr lang="en-US" sz="2200" dirty="0"/>
              <a:t> </a:t>
            </a:r>
            <a:r>
              <a:rPr lang="en-US" sz="2200" dirty="0" err="1"/>
              <a:t>como</a:t>
            </a:r>
            <a:r>
              <a:rPr lang="en-US" sz="2200" dirty="0"/>
              <a:t> </a:t>
            </a:r>
            <a:r>
              <a:rPr lang="en-US" sz="2200" dirty="0" err="1"/>
              <a:t>propósito</a:t>
            </a:r>
            <a:r>
              <a:rPr lang="en-US" sz="2200" dirty="0"/>
              <a:t>: </a:t>
            </a:r>
            <a:r>
              <a:rPr lang="es-ES_tradnl" sz="2200" dirty="0"/>
              <a:t>mejorar el ambiente de negocios, derogación de la Ley de Cierre, disminuir la regulación y beneficios del mercado laboral con el fin de fomentar la creación de empleos.</a:t>
            </a:r>
          </a:p>
          <a:p>
            <a:pPr>
              <a:lnSpc>
                <a:spcPct val="90000"/>
              </a:lnSpc>
            </a:pPr>
            <a:r>
              <a:rPr lang="es-ES_tradnl" sz="2200" dirty="0"/>
              <a:t>El objetivo principal es investigar la efectividad de creación de </a:t>
            </a:r>
            <a:r>
              <a:rPr lang="es-ES_tradnl" sz="2200" dirty="0" smtClean="0"/>
              <a:t>empleos</a:t>
            </a:r>
            <a:r>
              <a:rPr lang="es-ES_tradnl" sz="2200" dirty="0"/>
              <a:t> </a:t>
            </a:r>
            <a:r>
              <a:rPr lang="es-ES_tradnl" sz="2200" dirty="0" smtClean="0"/>
              <a:t>mediante dicha </a:t>
            </a:r>
            <a:r>
              <a:rPr lang="es-ES_tradnl" sz="2200" dirty="0"/>
              <a:t>Reforma Laboral.</a:t>
            </a:r>
          </a:p>
          <a:p>
            <a:pPr>
              <a:lnSpc>
                <a:spcPct val="90000"/>
              </a:lnSpc>
            </a:pPr>
            <a:endParaRPr lang="es-ES_tradnl" sz="2200" dirty="0"/>
          </a:p>
          <a:p>
            <a:pPr>
              <a:lnSpc>
                <a:spcPct val="90000"/>
              </a:lnSpc>
            </a:pPr>
            <a:endParaRPr lang="es-ES_tradnl" sz="22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8050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739" r="4" b="18954"/>
          <a:stretch/>
        </p:blipFill>
        <p:spPr>
          <a:xfrm>
            <a:off x="7969280" y="27900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 err="1"/>
              <a:t>Pregunta</a:t>
            </a:r>
            <a:r>
              <a:rPr lang="en-US" b="1" dirty="0"/>
              <a:t> de </a:t>
            </a:r>
            <a:r>
              <a:rPr lang="en-US" b="1" dirty="0" err="1"/>
              <a:t>investigación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320" y="2790080"/>
            <a:ext cx="6695741" cy="3318936"/>
          </a:xfrm>
        </p:spPr>
        <p:txBody>
          <a:bodyPr>
            <a:normAutofit/>
          </a:bodyPr>
          <a:lstStyle/>
          <a:p>
            <a:r>
              <a:rPr lang="es-ES" sz="3600" dirty="0"/>
              <a:t>¿</a:t>
            </a:r>
            <a:r>
              <a:rPr lang="es-ES_tradnl" sz="3600" dirty="0"/>
              <a:t>La </a:t>
            </a:r>
            <a:r>
              <a:rPr lang="es-ES_tradnl" sz="3600" b="1" dirty="0"/>
              <a:t>reducción</a:t>
            </a:r>
            <a:r>
              <a:rPr lang="es-ES_tradnl" sz="3600" dirty="0"/>
              <a:t> en beneficios marginales crea un ambiente de negocios que favorezca la </a:t>
            </a:r>
            <a:r>
              <a:rPr lang="es-ES_tradnl" sz="3600" b="1" dirty="0"/>
              <a:t>creación </a:t>
            </a:r>
            <a:r>
              <a:rPr lang="es-ES_tradnl" sz="3600" dirty="0"/>
              <a:t>de nuevos y mejores empleos?</a:t>
            </a:r>
          </a:p>
        </p:txBody>
      </p:sp>
    </p:spTree>
    <p:extLst>
      <p:ext uri="{BB962C8B-B14F-4D97-AF65-F5344CB8AC3E}">
        <p14:creationId xmlns:p14="http://schemas.microsoft.com/office/powerpoint/2010/main" val="245887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Descripción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datos</a:t>
            </a:r>
            <a:r>
              <a:rPr lang="en-US" sz="3200" b="1" dirty="0" smtClean="0"/>
              <a:t> y </a:t>
            </a:r>
            <a:r>
              <a:rPr lang="en-US" sz="3200" b="1" dirty="0" err="1" smtClean="0"/>
              <a:t>fuentes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información</a:t>
            </a:r>
            <a:r>
              <a:rPr lang="en-US" sz="3200" b="1" dirty="0" smtClean="0"/>
              <a:t>: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_tradnl" sz="2800" dirty="0" smtClean="0"/>
              <a:t>Los datos a utilizarse serán datos estadísticos tales como la fuerza laboral, tasa de empleo, desempleo, migración, productividad, beneficios.</a:t>
            </a:r>
          </a:p>
          <a:p>
            <a:pPr algn="just"/>
            <a:r>
              <a:rPr lang="es-ES_tradnl" sz="2800" dirty="0" smtClean="0"/>
              <a:t>Las fuentes de información serán: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_tradnl" sz="2800" dirty="0" smtClean="0"/>
              <a:t>Departamento del Trabajo y Recursos Humanos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_tradnl" sz="2800" dirty="0" smtClean="0"/>
              <a:t>Instituto de Estadísticas de Puerto Rico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_tradnl" sz="2800" dirty="0" smtClean="0"/>
              <a:t>Buró de Estadísticas del Departamento del Trabajo de Estados Unidos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_tradnl" sz="2800" dirty="0" smtClean="0"/>
              <a:t>Banco Mundial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53867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269" y="2852109"/>
            <a:ext cx="2739728" cy="255078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Método de análisis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r>
              <a:rPr lang="es-ES_tradnl">
                <a:solidFill>
                  <a:srgbClr val="262626"/>
                </a:solidFill>
              </a:rPr>
              <a:t>Primeramente, el análisis requiere una revisión de literatura científica existente sobre las distintas experiencias en países donde se ha flexibilizado el mercado laboral. </a:t>
            </a:r>
          </a:p>
          <a:p>
            <a:endParaRPr lang="es-ES_tradnl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026" y="2956266"/>
            <a:ext cx="2739728" cy="2342467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Método de análisis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s-ES_tradnl">
                <a:solidFill>
                  <a:srgbClr val="262626"/>
                </a:solidFill>
              </a:rPr>
              <a:t>Se recomienda un análisis de regresión dónde se pretenderá predecir el comportamiento de la creación de empleos con relación a la flexibilidad del mercado laboral. </a:t>
            </a:r>
          </a:p>
        </p:txBody>
      </p:sp>
    </p:spTree>
    <p:extLst>
      <p:ext uri="{BB962C8B-B14F-4D97-AF65-F5344CB8AC3E}">
        <p14:creationId xmlns:p14="http://schemas.microsoft.com/office/powerpoint/2010/main" val="141468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contestará</a:t>
            </a:r>
            <a:r>
              <a:rPr lang="en-US" dirty="0" smtClean="0"/>
              <a:t> la </a:t>
            </a:r>
            <a:r>
              <a:rPr lang="en-US" dirty="0" err="1" smtClean="0"/>
              <a:t>pregunta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literatura científica existente sentara una base de posibles éxitos o fracasos de experiencias previas. </a:t>
            </a:r>
          </a:p>
          <a:p>
            <a:r>
              <a:rPr lang="es-ES_tradnl" dirty="0" smtClean="0"/>
              <a:t>Mediante el modelo de regresión se predecirá futuros resultados y/o probar o rechazar una </a:t>
            </a:r>
            <a:r>
              <a:rPr lang="es-ES_tradnl" dirty="0" err="1" smtClean="0"/>
              <a:t>hipotesis</a:t>
            </a:r>
            <a:r>
              <a:rPr lang="es-ES_tradnl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8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Limitaciones</a:t>
            </a:r>
            <a:r>
              <a:rPr lang="en-US" dirty="0" smtClean="0"/>
              <a:t> del </a:t>
            </a:r>
            <a:r>
              <a:rPr lang="en-US" dirty="0" err="1" smtClean="0"/>
              <a:t>análisis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Factor tiempo: El tiempo es determinante para tomar como funcional o no cualquier reforma que se implemente. Por tal razón, el lapso de tiempo es uno muy limitado para tomar como una contestación absoluta la antes planteada.</a:t>
            </a:r>
          </a:p>
          <a:p>
            <a:r>
              <a:rPr lang="es-ES_tradnl" dirty="0" smtClean="0"/>
              <a:t>Escasa Literatura: Existe poca literatura científica con respecto al mercado laboral en Puerto Rico y el impacto de las </a:t>
            </a:r>
            <a:r>
              <a:rPr lang="es-ES_tradnl" smtClean="0"/>
              <a:t>políticas </a:t>
            </a:r>
            <a:r>
              <a:rPr lang="es-ES_tradnl" smtClean="0"/>
              <a:t>públicas </a:t>
            </a:r>
            <a:r>
              <a:rPr lang="es-ES_tradnl" dirty="0" smtClean="0"/>
              <a:t>implementadas con el pasar de los años.</a:t>
            </a:r>
          </a:p>
        </p:txBody>
      </p:sp>
    </p:spTree>
    <p:extLst>
      <p:ext uri="{BB962C8B-B14F-4D97-AF65-F5344CB8AC3E}">
        <p14:creationId xmlns:p14="http://schemas.microsoft.com/office/powerpoint/2010/main" val="1548398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389</Words>
  <Application>Microsoft Macintosh PowerPoint</Application>
  <PresentationFormat>Widescreen</PresentationFormat>
  <Paragraphs>36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Garamond</vt:lpstr>
      <vt:lpstr>Arial</vt:lpstr>
      <vt:lpstr>Organic</vt:lpstr>
      <vt:lpstr>Método de Investigación</vt:lpstr>
      <vt:lpstr>Presentación del tema</vt:lpstr>
      <vt:lpstr>Pregunta de investigación:</vt:lpstr>
      <vt:lpstr>Descripción de datos y fuentes de información: </vt:lpstr>
      <vt:lpstr>Método de análisis</vt:lpstr>
      <vt:lpstr>Método de análisis</vt:lpstr>
      <vt:lpstr>¿Cómo se contestará la pregunta?</vt:lpstr>
      <vt:lpstr>Limitaciones del análisis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de Investigación</dc:title>
  <dc:creator>JUAN C TORRES ACABA</dc:creator>
  <cp:lastModifiedBy>JUAN C TORRES ACABA</cp:lastModifiedBy>
  <cp:revision>10</cp:revision>
  <dcterms:created xsi:type="dcterms:W3CDTF">2017-06-12T02:27:23Z</dcterms:created>
  <dcterms:modified xsi:type="dcterms:W3CDTF">2017-06-12T19:43:46Z</dcterms:modified>
</cp:coreProperties>
</file>