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59" r:id="rId4"/>
    <p:sldId id="260" r:id="rId5"/>
    <p:sldId id="261" r:id="rId6"/>
    <p:sldId id="263" r:id="rId7"/>
    <p:sldId id="264" r:id="rId8"/>
    <p:sldId id="290" r:id="rId9"/>
    <p:sldId id="279" r:id="rId10"/>
    <p:sldId id="285" r:id="rId11"/>
    <p:sldId id="286" r:id="rId12"/>
    <p:sldId id="287" r:id="rId13"/>
    <p:sldId id="288" r:id="rId14"/>
    <p:sldId id="289" r:id="rId15"/>
    <p:sldId id="266" r:id="rId16"/>
    <p:sldId id="276" r:id="rId17"/>
    <p:sldId id="277" r:id="rId18"/>
    <p:sldId id="278" r:id="rId19"/>
    <p:sldId id="280" r:id="rId20"/>
    <p:sldId id="281"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7" autoAdjust="0"/>
    <p:restoredTop sz="94660"/>
  </p:normalViewPr>
  <p:slideViewPr>
    <p:cSldViewPr snapToGrid="0">
      <p:cViewPr varScale="1">
        <p:scale>
          <a:sx n="83" d="100"/>
          <a:sy n="83" d="100"/>
        </p:scale>
        <p:origin x="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i="1" dirty="0" err="1" smtClean="0">
                <a:solidFill>
                  <a:schemeClr val="accent1">
                    <a:lumMod val="60000"/>
                    <a:lumOff val="40000"/>
                  </a:schemeClr>
                </a:solidFill>
              </a:rPr>
              <a:t>Eficiencia</a:t>
            </a:r>
            <a:endParaRPr lang="en-US" b="1" i="1" dirty="0">
              <a:solidFill>
                <a:schemeClr val="accent1">
                  <a:lumMod val="60000"/>
                  <a:lumOff val="40000"/>
                </a:schemeClr>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Hoja1!$B$1</c:f>
              <c:strCache>
                <c:ptCount val="1"/>
                <c:pt idx="0">
                  <c:v>Duplicidad de impuestos</c:v>
                </c:pt>
              </c:strCache>
            </c:strRef>
          </c:tx>
          <c:spPr>
            <a:ln w="19050" cap="rnd">
              <a:solidFill>
                <a:schemeClr val="accent1"/>
              </a:solidFill>
              <a:round/>
            </a:ln>
            <a:effectLst/>
          </c:spPr>
          <c:marker>
            <c:symbol val="none"/>
          </c:marker>
          <c:xVal>
            <c:numRef>
              <c:f>Hoja1!$A$2:$A$4</c:f>
              <c:numCache>
                <c:formatCode>General</c:formatCode>
                <c:ptCount val="3"/>
                <c:pt idx="0">
                  <c:v>0</c:v>
                </c:pt>
                <c:pt idx="1">
                  <c:v>2</c:v>
                </c:pt>
                <c:pt idx="2">
                  <c:v>5</c:v>
                </c:pt>
              </c:numCache>
            </c:numRef>
          </c:xVal>
          <c:yVal>
            <c:numRef>
              <c:f>Hoja1!$B$2:$B$4</c:f>
              <c:numCache>
                <c:formatCode>General</c:formatCode>
                <c:ptCount val="3"/>
                <c:pt idx="0">
                  <c:v>0</c:v>
                </c:pt>
                <c:pt idx="1">
                  <c:v>1</c:v>
                </c:pt>
                <c:pt idx="2">
                  <c:v>2</c:v>
                </c:pt>
              </c:numCache>
            </c:numRef>
          </c:yVal>
          <c:smooth val="0"/>
        </c:ser>
        <c:dLbls>
          <c:showLegendKey val="0"/>
          <c:showVal val="0"/>
          <c:showCatName val="0"/>
          <c:showSerName val="0"/>
          <c:showPercent val="0"/>
          <c:showBubbleSize val="0"/>
        </c:dLbls>
        <c:axId val="345166568"/>
        <c:axId val="345164216"/>
      </c:scatterChart>
      <c:valAx>
        <c:axId val="345166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164216"/>
        <c:crosses val="autoZero"/>
        <c:crossBetween val="midCat"/>
      </c:valAx>
      <c:valAx>
        <c:axId val="345164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166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1" Type="http://schemas.openxmlformats.org/officeDocument/2006/relationships/image" Target="../media/image40.jpeg"/></Relationships>
</file>

<file path=ppt/diagrams/_rels/data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B4091-BC2E-4356-8843-0281E8A87BE5}" type="doc">
      <dgm:prSet loTypeId="urn:microsoft.com/office/officeart/2008/layout/VerticalCurvedList" loCatId="list" qsTypeId="urn:microsoft.com/office/officeart/2005/8/quickstyle/3d2" qsCatId="3D" csTypeId="urn:microsoft.com/office/officeart/2005/8/colors/accent0_3" csCatId="mainScheme" phldr="1"/>
      <dgm:spPr/>
      <dgm:t>
        <a:bodyPr/>
        <a:lstStyle/>
        <a:p>
          <a:endParaRPr lang="en-US"/>
        </a:p>
      </dgm:t>
    </dgm:pt>
    <dgm:pt modelId="{8125131D-37E4-4B11-87BF-D2FC18B07132}">
      <dgm:prSet phldrT="[Texto]"/>
      <dgm:spPr/>
      <dgm:t>
        <a:bodyPr/>
        <a:lstStyle/>
        <a:p>
          <a:r>
            <a:rPr lang="es-PR" dirty="0" smtClean="0"/>
            <a:t>Identificar los factores que contribuyen a un sistema de captación contributiva eficiente.</a:t>
          </a:r>
        </a:p>
      </dgm:t>
    </dgm:pt>
    <dgm:pt modelId="{3C0A45D8-A0FF-467E-8AEF-C0A004AD4F6F}" type="parTrans" cxnId="{13003D7E-2AB8-4FF5-BC96-FC6A0722F280}">
      <dgm:prSet/>
      <dgm:spPr/>
      <dgm:t>
        <a:bodyPr/>
        <a:lstStyle/>
        <a:p>
          <a:endParaRPr lang="en-US"/>
        </a:p>
      </dgm:t>
    </dgm:pt>
    <dgm:pt modelId="{EFEF8E34-421E-423C-B5FB-FB3C3421E0F7}" type="sibTrans" cxnId="{13003D7E-2AB8-4FF5-BC96-FC6A0722F280}">
      <dgm:prSet/>
      <dgm:spPr/>
      <dgm:t>
        <a:bodyPr/>
        <a:lstStyle/>
        <a:p>
          <a:endParaRPr lang="en-US"/>
        </a:p>
      </dgm:t>
    </dgm:pt>
    <dgm:pt modelId="{1B420FC2-1B97-4682-816A-826EDE0BB129}">
      <dgm:prSet phldrT="[Texto]"/>
      <dgm:spPr/>
      <dgm:t>
        <a:bodyPr/>
        <a:lstStyle/>
        <a:p>
          <a:r>
            <a:rPr lang="es-PR" dirty="0" smtClean="0"/>
            <a:t>Verificar las iniciativas que han generado éxito en otros países</a:t>
          </a:r>
          <a:endParaRPr lang="en-US" dirty="0"/>
        </a:p>
      </dgm:t>
    </dgm:pt>
    <dgm:pt modelId="{EB3EEDC7-24D6-4881-A46D-D46668D3AAF7}" type="parTrans" cxnId="{BE73162F-BC20-40B8-B5F3-3CAF417BD60E}">
      <dgm:prSet/>
      <dgm:spPr/>
      <dgm:t>
        <a:bodyPr/>
        <a:lstStyle/>
        <a:p>
          <a:endParaRPr lang="en-US"/>
        </a:p>
      </dgm:t>
    </dgm:pt>
    <dgm:pt modelId="{081513F2-70D1-4C7C-B079-F153638ABD49}" type="sibTrans" cxnId="{BE73162F-BC20-40B8-B5F3-3CAF417BD60E}">
      <dgm:prSet/>
      <dgm:spPr/>
      <dgm:t>
        <a:bodyPr/>
        <a:lstStyle/>
        <a:p>
          <a:endParaRPr lang="en-US"/>
        </a:p>
      </dgm:t>
    </dgm:pt>
    <dgm:pt modelId="{2C04E17E-63C5-4D02-8CB2-C72C7059B33D}">
      <dgm:prSet phldrT="[Texto]"/>
      <dgm:spPr/>
      <dgm:t>
        <a:bodyPr/>
        <a:lstStyle/>
        <a:p>
          <a:r>
            <a:rPr lang="es-PR" dirty="0" smtClean="0"/>
            <a:t>Analizar diversas propuestas para expandir la captación contributiva</a:t>
          </a:r>
          <a:endParaRPr lang="en-US" dirty="0"/>
        </a:p>
      </dgm:t>
    </dgm:pt>
    <dgm:pt modelId="{A38DFD76-7653-481E-B700-30A170B5FD3C}" type="parTrans" cxnId="{EC3691CB-4234-43A1-AAC3-AA74F2B3F8FB}">
      <dgm:prSet/>
      <dgm:spPr/>
      <dgm:t>
        <a:bodyPr/>
        <a:lstStyle/>
        <a:p>
          <a:endParaRPr lang="en-US"/>
        </a:p>
      </dgm:t>
    </dgm:pt>
    <dgm:pt modelId="{A11E0376-ECCA-4372-894B-F1DEB66E04E9}" type="sibTrans" cxnId="{EC3691CB-4234-43A1-AAC3-AA74F2B3F8FB}">
      <dgm:prSet/>
      <dgm:spPr/>
      <dgm:t>
        <a:bodyPr/>
        <a:lstStyle/>
        <a:p>
          <a:endParaRPr lang="en-US"/>
        </a:p>
      </dgm:t>
    </dgm:pt>
    <dgm:pt modelId="{83F36A7B-B7E6-4AB2-A19F-A84343D7BBAE}" type="pres">
      <dgm:prSet presAssocID="{6B6B4091-BC2E-4356-8843-0281E8A87BE5}" presName="Name0" presStyleCnt="0">
        <dgm:presLayoutVars>
          <dgm:chMax val="7"/>
          <dgm:chPref val="7"/>
          <dgm:dir/>
        </dgm:presLayoutVars>
      </dgm:prSet>
      <dgm:spPr/>
      <dgm:t>
        <a:bodyPr/>
        <a:lstStyle/>
        <a:p>
          <a:endParaRPr lang="en-US"/>
        </a:p>
      </dgm:t>
    </dgm:pt>
    <dgm:pt modelId="{5ACCE334-2F25-4A61-A3C8-D0C93D46D9AD}" type="pres">
      <dgm:prSet presAssocID="{6B6B4091-BC2E-4356-8843-0281E8A87BE5}" presName="Name1" presStyleCnt="0"/>
      <dgm:spPr/>
    </dgm:pt>
    <dgm:pt modelId="{E85EB130-A9A2-4626-9B51-C035C3FE4A56}" type="pres">
      <dgm:prSet presAssocID="{6B6B4091-BC2E-4356-8843-0281E8A87BE5}" presName="cycle" presStyleCnt="0"/>
      <dgm:spPr/>
    </dgm:pt>
    <dgm:pt modelId="{A8D5679F-EF00-4A3E-83F7-668B5C89FB77}" type="pres">
      <dgm:prSet presAssocID="{6B6B4091-BC2E-4356-8843-0281E8A87BE5}" presName="srcNode" presStyleLbl="node1" presStyleIdx="0" presStyleCnt="3"/>
      <dgm:spPr/>
    </dgm:pt>
    <dgm:pt modelId="{CE08E3EF-CA7D-41AD-B1E8-6DFF6F5B47C8}" type="pres">
      <dgm:prSet presAssocID="{6B6B4091-BC2E-4356-8843-0281E8A87BE5}" presName="conn" presStyleLbl="parChTrans1D2" presStyleIdx="0" presStyleCnt="1" custLinFactNeighborX="-304" custLinFactNeighborY="4152"/>
      <dgm:spPr/>
      <dgm:t>
        <a:bodyPr/>
        <a:lstStyle/>
        <a:p>
          <a:endParaRPr lang="en-US"/>
        </a:p>
      </dgm:t>
    </dgm:pt>
    <dgm:pt modelId="{71F3005D-6F76-499A-A0FF-A4293F644A45}" type="pres">
      <dgm:prSet presAssocID="{6B6B4091-BC2E-4356-8843-0281E8A87BE5}" presName="extraNode" presStyleLbl="node1" presStyleIdx="0" presStyleCnt="3"/>
      <dgm:spPr/>
    </dgm:pt>
    <dgm:pt modelId="{7405E475-2DE0-418E-8331-B59275567D97}" type="pres">
      <dgm:prSet presAssocID="{6B6B4091-BC2E-4356-8843-0281E8A87BE5}" presName="dstNode" presStyleLbl="node1" presStyleIdx="0" presStyleCnt="3"/>
      <dgm:spPr/>
    </dgm:pt>
    <dgm:pt modelId="{D802617B-5304-417B-A615-ED257CCC2304}" type="pres">
      <dgm:prSet presAssocID="{8125131D-37E4-4B11-87BF-D2FC18B07132}" presName="text_1" presStyleLbl="node1" presStyleIdx="0" presStyleCnt="3">
        <dgm:presLayoutVars>
          <dgm:bulletEnabled val="1"/>
        </dgm:presLayoutVars>
      </dgm:prSet>
      <dgm:spPr/>
      <dgm:t>
        <a:bodyPr/>
        <a:lstStyle/>
        <a:p>
          <a:endParaRPr lang="en-US"/>
        </a:p>
      </dgm:t>
    </dgm:pt>
    <dgm:pt modelId="{361F593D-F72F-4038-BB73-7F26DD883A18}" type="pres">
      <dgm:prSet presAssocID="{8125131D-37E4-4B11-87BF-D2FC18B07132}" presName="accent_1" presStyleCnt="0"/>
      <dgm:spPr/>
    </dgm:pt>
    <dgm:pt modelId="{D1611C90-B2B8-42F1-B11E-8A637357BEEA}" type="pres">
      <dgm:prSet presAssocID="{8125131D-37E4-4B11-87BF-D2FC18B07132}" presName="accentRepeatNode" presStyleLbl="solidFgAcc1" presStyleIdx="0" presStyleCnt="3"/>
      <dgm:spPr/>
    </dgm:pt>
    <dgm:pt modelId="{4D968A72-2121-4B69-A23F-92201152E590}" type="pres">
      <dgm:prSet presAssocID="{1B420FC2-1B97-4682-816A-826EDE0BB129}" presName="text_2" presStyleLbl="node1" presStyleIdx="1" presStyleCnt="3">
        <dgm:presLayoutVars>
          <dgm:bulletEnabled val="1"/>
        </dgm:presLayoutVars>
      </dgm:prSet>
      <dgm:spPr/>
      <dgm:t>
        <a:bodyPr/>
        <a:lstStyle/>
        <a:p>
          <a:endParaRPr lang="en-US"/>
        </a:p>
      </dgm:t>
    </dgm:pt>
    <dgm:pt modelId="{461AAB5D-4DAB-4B83-B468-5E0D3D0A48AE}" type="pres">
      <dgm:prSet presAssocID="{1B420FC2-1B97-4682-816A-826EDE0BB129}" presName="accent_2" presStyleCnt="0"/>
      <dgm:spPr/>
    </dgm:pt>
    <dgm:pt modelId="{F4AA2DA7-5EC8-436A-A073-841F5A79E011}" type="pres">
      <dgm:prSet presAssocID="{1B420FC2-1B97-4682-816A-826EDE0BB129}" presName="accentRepeatNode" presStyleLbl="solidFgAcc1" presStyleIdx="1" presStyleCnt="3"/>
      <dgm:spPr/>
    </dgm:pt>
    <dgm:pt modelId="{15D96067-E975-44EA-9F0C-ABC5E51710FC}" type="pres">
      <dgm:prSet presAssocID="{2C04E17E-63C5-4D02-8CB2-C72C7059B33D}" presName="text_3" presStyleLbl="node1" presStyleIdx="2" presStyleCnt="3">
        <dgm:presLayoutVars>
          <dgm:bulletEnabled val="1"/>
        </dgm:presLayoutVars>
      </dgm:prSet>
      <dgm:spPr/>
      <dgm:t>
        <a:bodyPr/>
        <a:lstStyle/>
        <a:p>
          <a:endParaRPr lang="en-US"/>
        </a:p>
      </dgm:t>
    </dgm:pt>
    <dgm:pt modelId="{F58DEC23-D1F0-4546-95CE-22543206DF0F}" type="pres">
      <dgm:prSet presAssocID="{2C04E17E-63C5-4D02-8CB2-C72C7059B33D}" presName="accent_3" presStyleCnt="0"/>
      <dgm:spPr/>
    </dgm:pt>
    <dgm:pt modelId="{B244F9C7-D080-4CAA-843A-1FD7FEC4D13E}" type="pres">
      <dgm:prSet presAssocID="{2C04E17E-63C5-4D02-8CB2-C72C7059B33D}" presName="accentRepeatNode" presStyleLbl="solidFgAcc1" presStyleIdx="2" presStyleCnt="3"/>
      <dgm:spPr/>
    </dgm:pt>
  </dgm:ptLst>
  <dgm:cxnLst>
    <dgm:cxn modelId="{EC3691CB-4234-43A1-AAC3-AA74F2B3F8FB}" srcId="{6B6B4091-BC2E-4356-8843-0281E8A87BE5}" destId="{2C04E17E-63C5-4D02-8CB2-C72C7059B33D}" srcOrd="2" destOrd="0" parTransId="{A38DFD76-7653-481E-B700-30A170B5FD3C}" sibTransId="{A11E0376-ECCA-4372-894B-F1DEB66E04E9}"/>
    <dgm:cxn modelId="{51259550-3023-4F3A-B328-F577D613C75C}" type="presOf" srcId="{6B6B4091-BC2E-4356-8843-0281E8A87BE5}" destId="{83F36A7B-B7E6-4AB2-A19F-A84343D7BBAE}" srcOrd="0" destOrd="0" presId="urn:microsoft.com/office/officeart/2008/layout/VerticalCurvedList"/>
    <dgm:cxn modelId="{2CAE89F5-9248-4BBF-810C-0806B3C2FD4F}" type="presOf" srcId="{1B420FC2-1B97-4682-816A-826EDE0BB129}" destId="{4D968A72-2121-4B69-A23F-92201152E590}" srcOrd="0" destOrd="0" presId="urn:microsoft.com/office/officeart/2008/layout/VerticalCurvedList"/>
    <dgm:cxn modelId="{1C712F5F-2DC4-4DDB-A865-F17FE6DAD42E}" type="presOf" srcId="{8125131D-37E4-4B11-87BF-D2FC18B07132}" destId="{D802617B-5304-417B-A615-ED257CCC2304}" srcOrd="0" destOrd="0" presId="urn:microsoft.com/office/officeart/2008/layout/VerticalCurvedList"/>
    <dgm:cxn modelId="{BE73162F-BC20-40B8-B5F3-3CAF417BD60E}" srcId="{6B6B4091-BC2E-4356-8843-0281E8A87BE5}" destId="{1B420FC2-1B97-4682-816A-826EDE0BB129}" srcOrd="1" destOrd="0" parTransId="{EB3EEDC7-24D6-4881-A46D-D46668D3AAF7}" sibTransId="{081513F2-70D1-4C7C-B079-F153638ABD49}"/>
    <dgm:cxn modelId="{13003D7E-2AB8-4FF5-BC96-FC6A0722F280}" srcId="{6B6B4091-BC2E-4356-8843-0281E8A87BE5}" destId="{8125131D-37E4-4B11-87BF-D2FC18B07132}" srcOrd="0" destOrd="0" parTransId="{3C0A45D8-A0FF-467E-8AEF-C0A004AD4F6F}" sibTransId="{EFEF8E34-421E-423C-B5FB-FB3C3421E0F7}"/>
    <dgm:cxn modelId="{3FFBAC58-3F3C-4C67-B1BF-33F02FFCCDE0}" type="presOf" srcId="{2C04E17E-63C5-4D02-8CB2-C72C7059B33D}" destId="{15D96067-E975-44EA-9F0C-ABC5E51710FC}" srcOrd="0" destOrd="0" presId="urn:microsoft.com/office/officeart/2008/layout/VerticalCurvedList"/>
    <dgm:cxn modelId="{E445C1D5-F655-4BCA-A9D9-865F903D7EF1}" type="presOf" srcId="{EFEF8E34-421E-423C-B5FB-FB3C3421E0F7}" destId="{CE08E3EF-CA7D-41AD-B1E8-6DFF6F5B47C8}" srcOrd="0" destOrd="0" presId="urn:microsoft.com/office/officeart/2008/layout/VerticalCurvedList"/>
    <dgm:cxn modelId="{F06000F0-F79B-4BC6-9B93-6C3D6BE5BC06}" type="presParOf" srcId="{83F36A7B-B7E6-4AB2-A19F-A84343D7BBAE}" destId="{5ACCE334-2F25-4A61-A3C8-D0C93D46D9AD}" srcOrd="0" destOrd="0" presId="urn:microsoft.com/office/officeart/2008/layout/VerticalCurvedList"/>
    <dgm:cxn modelId="{3C420748-8872-4B0B-B1F0-7455FCFA3561}" type="presParOf" srcId="{5ACCE334-2F25-4A61-A3C8-D0C93D46D9AD}" destId="{E85EB130-A9A2-4626-9B51-C035C3FE4A56}" srcOrd="0" destOrd="0" presId="urn:microsoft.com/office/officeart/2008/layout/VerticalCurvedList"/>
    <dgm:cxn modelId="{0D583E54-A61C-40F6-8175-D12DDFE30F79}" type="presParOf" srcId="{E85EB130-A9A2-4626-9B51-C035C3FE4A56}" destId="{A8D5679F-EF00-4A3E-83F7-668B5C89FB77}" srcOrd="0" destOrd="0" presId="urn:microsoft.com/office/officeart/2008/layout/VerticalCurvedList"/>
    <dgm:cxn modelId="{359D9D92-BCD7-472E-8510-024C532C3E88}" type="presParOf" srcId="{E85EB130-A9A2-4626-9B51-C035C3FE4A56}" destId="{CE08E3EF-CA7D-41AD-B1E8-6DFF6F5B47C8}" srcOrd="1" destOrd="0" presId="urn:microsoft.com/office/officeart/2008/layout/VerticalCurvedList"/>
    <dgm:cxn modelId="{AAF7A81E-3A22-4912-BA1F-12A647AB28FB}" type="presParOf" srcId="{E85EB130-A9A2-4626-9B51-C035C3FE4A56}" destId="{71F3005D-6F76-499A-A0FF-A4293F644A45}" srcOrd="2" destOrd="0" presId="urn:microsoft.com/office/officeart/2008/layout/VerticalCurvedList"/>
    <dgm:cxn modelId="{3495BC81-90FC-485E-813A-42031B518D1A}" type="presParOf" srcId="{E85EB130-A9A2-4626-9B51-C035C3FE4A56}" destId="{7405E475-2DE0-418E-8331-B59275567D97}" srcOrd="3" destOrd="0" presId="urn:microsoft.com/office/officeart/2008/layout/VerticalCurvedList"/>
    <dgm:cxn modelId="{295838AD-71FF-402B-B0A1-E4A322A8F62B}" type="presParOf" srcId="{5ACCE334-2F25-4A61-A3C8-D0C93D46D9AD}" destId="{D802617B-5304-417B-A615-ED257CCC2304}" srcOrd="1" destOrd="0" presId="urn:microsoft.com/office/officeart/2008/layout/VerticalCurvedList"/>
    <dgm:cxn modelId="{0DD694D7-3511-4F80-9685-6405BDA634EC}" type="presParOf" srcId="{5ACCE334-2F25-4A61-A3C8-D0C93D46D9AD}" destId="{361F593D-F72F-4038-BB73-7F26DD883A18}" srcOrd="2" destOrd="0" presId="urn:microsoft.com/office/officeart/2008/layout/VerticalCurvedList"/>
    <dgm:cxn modelId="{ED1167EE-1CA6-43DB-8278-913D1762D771}" type="presParOf" srcId="{361F593D-F72F-4038-BB73-7F26DD883A18}" destId="{D1611C90-B2B8-42F1-B11E-8A637357BEEA}" srcOrd="0" destOrd="0" presId="urn:microsoft.com/office/officeart/2008/layout/VerticalCurvedList"/>
    <dgm:cxn modelId="{9D158511-3428-47E0-98C8-101F2A7A715D}" type="presParOf" srcId="{5ACCE334-2F25-4A61-A3C8-D0C93D46D9AD}" destId="{4D968A72-2121-4B69-A23F-92201152E590}" srcOrd="3" destOrd="0" presId="urn:microsoft.com/office/officeart/2008/layout/VerticalCurvedList"/>
    <dgm:cxn modelId="{3CBE56CA-B2DB-42D4-9BE0-2E695F6C4EEB}" type="presParOf" srcId="{5ACCE334-2F25-4A61-A3C8-D0C93D46D9AD}" destId="{461AAB5D-4DAB-4B83-B468-5E0D3D0A48AE}" srcOrd="4" destOrd="0" presId="urn:microsoft.com/office/officeart/2008/layout/VerticalCurvedList"/>
    <dgm:cxn modelId="{E7430332-C1C1-4AB9-A286-BD3F0AD33763}" type="presParOf" srcId="{461AAB5D-4DAB-4B83-B468-5E0D3D0A48AE}" destId="{F4AA2DA7-5EC8-436A-A073-841F5A79E011}" srcOrd="0" destOrd="0" presId="urn:microsoft.com/office/officeart/2008/layout/VerticalCurvedList"/>
    <dgm:cxn modelId="{62B3A6D4-B233-4C65-84E7-4D83F5469655}" type="presParOf" srcId="{5ACCE334-2F25-4A61-A3C8-D0C93D46D9AD}" destId="{15D96067-E975-44EA-9F0C-ABC5E51710FC}" srcOrd="5" destOrd="0" presId="urn:microsoft.com/office/officeart/2008/layout/VerticalCurvedList"/>
    <dgm:cxn modelId="{900AAEFA-DBAB-4170-9DF7-15368E44E872}" type="presParOf" srcId="{5ACCE334-2F25-4A61-A3C8-D0C93D46D9AD}" destId="{F58DEC23-D1F0-4546-95CE-22543206DF0F}" srcOrd="6" destOrd="0" presId="urn:microsoft.com/office/officeart/2008/layout/VerticalCurvedList"/>
    <dgm:cxn modelId="{95E18E73-A60E-4756-B7D0-7FD1F4B7F7EE}" type="presParOf" srcId="{F58DEC23-D1F0-4546-95CE-22543206DF0F}" destId="{B244F9C7-D080-4CAA-843A-1FD7FEC4D13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7D5BAD-0D69-4C3A-924C-18FEE9084C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2C020ED-355C-4ADC-A409-91728A085F09}">
      <dgm:prSet phldrT="[Texto]"/>
      <dgm:spPr/>
      <dgm:t>
        <a:bodyPr/>
        <a:lstStyle/>
        <a:p>
          <a:r>
            <a:rPr lang="en-US" dirty="0" smtClean="0">
              <a:solidFill>
                <a:srgbClr val="FFFF00"/>
              </a:solidFill>
              <a:effectLst>
                <a:outerShdw blurRad="38100" dist="38100" dir="2700000" algn="tl">
                  <a:srgbClr val="000000">
                    <a:alpha val="43137"/>
                  </a:srgbClr>
                </a:outerShdw>
              </a:effectLst>
            </a:rPr>
            <a:t>“Tax Morale”</a:t>
          </a:r>
          <a:endParaRPr lang="en-US" dirty="0">
            <a:solidFill>
              <a:srgbClr val="FFFF00"/>
            </a:solidFill>
            <a:effectLst>
              <a:outerShdw blurRad="38100" dist="38100" dir="2700000" algn="tl">
                <a:srgbClr val="000000">
                  <a:alpha val="43137"/>
                </a:srgbClr>
              </a:outerShdw>
            </a:effectLst>
          </a:endParaRPr>
        </a:p>
      </dgm:t>
    </dgm:pt>
    <dgm:pt modelId="{5E3977DA-B473-47BC-B860-418785B90FB4}" type="parTrans" cxnId="{430EF17D-E5F5-49F4-9227-D0D086DE7667}">
      <dgm:prSet/>
      <dgm:spPr/>
      <dgm:t>
        <a:bodyPr/>
        <a:lstStyle/>
        <a:p>
          <a:endParaRPr lang="en-US"/>
        </a:p>
      </dgm:t>
    </dgm:pt>
    <dgm:pt modelId="{835BFD42-5C42-4721-87A0-F26CC85BE4C4}" type="sibTrans" cxnId="{430EF17D-E5F5-49F4-9227-D0D086DE7667}">
      <dgm:prSet/>
      <dgm:spPr/>
      <dgm:t>
        <a:bodyPr/>
        <a:lstStyle/>
        <a:p>
          <a:endParaRPr lang="en-US"/>
        </a:p>
      </dgm:t>
    </dgm:pt>
    <dgm:pt modelId="{23445700-25F6-4152-A520-D43D5550EA19}">
      <dgm:prSet phldrT="[Texto]" custT="1"/>
      <dgm:spPr/>
      <dgm:t>
        <a:bodyPr/>
        <a:lstStyle/>
        <a:p>
          <a:r>
            <a:rPr lang="es-PR" sz="1250" b="1" dirty="0" smtClean="0">
              <a:latin typeface="Times New Roman" panose="02020603050405020304" pitchFamily="18" charset="0"/>
              <a:cs typeface="Times New Roman" panose="02020603050405020304" pitchFamily="18" charset="0"/>
            </a:rPr>
            <a:t>Erzo, </a:t>
          </a:r>
          <a:r>
            <a:rPr lang="es-PR" sz="1250" b="1" dirty="0" err="1" smtClean="0">
              <a:latin typeface="Times New Roman" panose="02020603050405020304" pitchFamily="18" charset="0"/>
              <a:cs typeface="Times New Roman" panose="02020603050405020304" pitchFamily="18" charset="0"/>
            </a:rPr>
            <a:t>Singhal</a:t>
          </a:r>
          <a:r>
            <a:rPr lang="es-PR" sz="1250" b="1" dirty="0" smtClean="0">
              <a:latin typeface="Times New Roman" panose="02020603050405020304" pitchFamily="18" charset="0"/>
              <a:cs typeface="Times New Roman" panose="02020603050405020304" pitchFamily="18" charset="0"/>
            </a:rPr>
            <a:t>, &amp; </a:t>
          </a:r>
          <a:r>
            <a:rPr lang="es-PR" sz="1250" b="1" dirty="0" err="1" smtClean="0">
              <a:latin typeface="Times New Roman" panose="02020603050405020304" pitchFamily="18" charset="0"/>
              <a:cs typeface="Times New Roman" panose="02020603050405020304" pitchFamily="18" charset="0"/>
            </a:rPr>
            <a:t>Singhal</a:t>
          </a:r>
          <a:r>
            <a:rPr lang="es-PR" sz="1250" b="1" dirty="0" smtClean="0">
              <a:latin typeface="Times New Roman" panose="02020603050405020304" pitchFamily="18" charset="0"/>
              <a:cs typeface="Times New Roman" panose="02020603050405020304" pitchFamily="18" charset="0"/>
            </a:rPr>
            <a:t> (2014)</a:t>
          </a:r>
        </a:p>
        <a:p>
          <a:r>
            <a:rPr lang="es-PR" sz="1250" dirty="0" smtClean="0">
              <a:latin typeface="Times New Roman" panose="02020603050405020304" pitchFamily="18" charset="0"/>
              <a:cs typeface="Times New Roman" panose="02020603050405020304" pitchFamily="18" charset="0"/>
            </a:rPr>
            <a:t>Importancia del “</a:t>
          </a:r>
          <a:r>
            <a:rPr lang="es-PR" sz="1250" dirty="0" err="1" smtClean="0">
              <a:latin typeface="Times New Roman" panose="02020603050405020304" pitchFamily="18" charset="0"/>
              <a:cs typeface="Times New Roman" panose="02020603050405020304" pitchFamily="18" charset="0"/>
            </a:rPr>
            <a:t>Tax</a:t>
          </a:r>
          <a:r>
            <a:rPr lang="es-PR" sz="1250" dirty="0" smtClean="0">
              <a:latin typeface="Times New Roman" panose="02020603050405020304" pitchFamily="18" charset="0"/>
              <a:cs typeface="Times New Roman" panose="02020603050405020304" pitchFamily="18" charset="0"/>
            </a:rPr>
            <a:t> </a:t>
          </a:r>
          <a:r>
            <a:rPr lang="es-PR" sz="1250" dirty="0" err="1" smtClean="0">
              <a:latin typeface="Times New Roman" panose="02020603050405020304" pitchFamily="18" charset="0"/>
              <a:cs typeface="Times New Roman" panose="02020603050405020304" pitchFamily="18" charset="0"/>
            </a:rPr>
            <a:t>Morale</a:t>
          </a:r>
          <a:r>
            <a:rPr lang="es-PR" sz="1250" dirty="0" smtClean="0">
              <a:latin typeface="Times New Roman" panose="02020603050405020304" pitchFamily="18" charset="0"/>
              <a:cs typeface="Times New Roman" panose="02020603050405020304" pitchFamily="18" charset="0"/>
            </a:rPr>
            <a:t>” en la rendición contributiva</a:t>
          </a:r>
        </a:p>
        <a:p>
          <a:r>
            <a:rPr lang="es-PR" sz="1250" dirty="0" smtClean="0">
              <a:latin typeface="Times New Roman" panose="02020603050405020304" pitchFamily="18" charset="0"/>
              <a:cs typeface="Times New Roman" panose="02020603050405020304" pitchFamily="18" charset="0"/>
            </a:rPr>
            <a:t>percepción ciudadana sobre los servicios públicos recibidos</a:t>
          </a:r>
        </a:p>
        <a:p>
          <a:r>
            <a:rPr lang="es-PR" sz="1250" dirty="0" smtClean="0">
              <a:latin typeface="Times New Roman" panose="02020603050405020304" pitchFamily="18" charset="0"/>
              <a:cs typeface="Times New Roman" panose="02020603050405020304" pitchFamily="18" charset="0"/>
            </a:rPr>
            <a:t>percepción ciudadana sobre la frecuencia de la evasión contributiva entre la ciudadanía</a:t>
          </a:r>
        </a:p>
        <a:p>
          <a:r>
            <a:rPr lang="es-PR" sz="1250" dirty="0" smtClean="0">
              <a:latin typeface="Times New Roman" panose="02020603050405020304" pitchFamily="18" charset="0"/>
              <a:cs typeface="Times New Roman" panose="02020603050405020304" pitchFamily="18" charset="0"/>
            </a:rPr>
            <a:t>percepción de probabilidad de detección</a:t>
          </a:r>
          <a:endParaRPr lang="en-US" sz="1250" dirty="0"/>
        </a:p>
      </dgm:t>
    </dgm:pt>
    <dgm:pt modelId="{ACDFA80B-71F4-42C9-A959-65B24AB6D52E}" type="parTrans" cxnId="{50122D1F-6C97-4756-9E77-F326FECF45EC}">
      <dgm:prSet/>
      <dgm:spPr/>
      <dgm:t>
        <a:bodyPr/>
        <a:lstStyle/>
        <a:p>
          <a:endParaRPr lang="en-US"/>
        </a:p>
      </dgm:t>
    </dgm:pt>
    <dgm:pt modelId="{A5348064-BA33-451B-9086-BF1AC2A86441}" type="sibTrans" cxnId="{50122D1F-6C97-4756-9E77-F326FECF45EC}">
      <dgm:prSet/>
      <dgm:spPr/>
      <dgm:t>
        <a:bodyPr/>
        <a:lstStyle/>
        <a:p>
          <a:endParaRPr lang="en-US"/>
        </a:p>
      </dgm:t>
    </dgm:pt>
    <dgm:pt modelId="{DA47A6BE-409B-4D2B-BDDE-FE1349AE16CE}">
      <dgm:prSet phldrT="[Texto]" custT="1"/>
      <dgm:spPr/>
      <dgm:t>
        <a:bodyPr/>
        <a:lstStyle/>
        <a:p>
          <a:r>
            <a:rPr lang="es-PR" sz="1200" b="1" dirty="0" err="1" smtClean="0">
              <a:latin typeface="Times New Roman" panose="02020603050405020304" pitchFamily="18" charset="0"/>
              <a:cs typeface="Times New Roman" panose="02020603050405020304" pitchFamily="18" charset="0"/>
            </a:rPr>
            <a:t>Torgler</a:t>
          </a:r>
          <a:r>
            <a:rPr lang="es-PR" sz="1200" b="1" dirty="0" smtClean="0">
              <a:latin typeface="Times New Roman" panose="02020603050405020304" pitchFamily="18" charset="0"/>
              <a:cs typeface="Times New Roman" panose="02020603050405020304" pitchFamily="18" charset="0"/>
            </a:rPr>
            <a:t> (2005)</a:t>
          </a:r>
        </a:p>
        <a:p>
          <a:r>
            <a:rPr lang="es-PR" sz="1200" dirty="0" smtClean="0">
              <a:latin typeface="Times New Roman" panose="02020603050405020304" pitchFamily="18" charset="0"/>
              <a:cs typeface="Times New Roman" panose="02020603050405020304" pitchFamily="18" charset="0"/>
            </a:rPr>
            <a:t>Bajos reportes de “</a:t>
          </a:r>
          <a:r>
            <a:rPr lang="es-PR" sz="1200" dirty="0" err="1" smtClean="0">
              <a:latin typeface="Times New Roman" panose="02020603050405020304" pitchFamily="18" charset="0"/>
              <a:cs typeface="Times New Roman" panose="02020603050405020304" pitchFamily="18" charset="0"/>
            </a:rPr>
            <a:t>tax</a:t>
          </a:r>
          <a:r>
            <a:rPr lang="es-PR" sz="1200" dirty="0" smtClean="0">
              <a:latin typeface="Times New Roman" panose="02020603050405020304" pitchFamily="18" charset="0"/>
              <a:cs typeface="Times New Roman" panose="02020603050405020304" pitchFamily="18" charset="0"/>
            </a:rPr>
            <a:t> </a:t>
          </a:r>
          <a:r>
            <a:rPr lang="es-PR" sz="1200" dirty="0" err="1" smtClean="0">
              <a:latin typeface="Times New Roman" panose="02020603050405020304" pitchFamily="18" charset="0"/>
              <a:cs typeface="Times New Roman" panose="02020603050405020304" pitchFamily="18" charset="0"/>
            </a:rPr>
            <a:t>morale</a:t>
          </a:r>
          <a:r>
            <a:rPr lang="es-PR" sz="1200" dirty="0" smtClean="0">
              <a:latin typeface="Times New Roman" panose="02020603050405020304" pitchFamily="18" charset="0"/>
              <a:cs typeface="Times New Roman" panose="02020603050405020304" pitchFamily="18" charset="0"/>
            </a:rPr>
            <a:t>”, alta economía subterránea.</a:t>
          </a:r>
        </a:p>
        <a:p>
          <a:r>
            <a:rPr lang="es-PR" sz="1200" dirty="0" smtClean="0">
              <a:latin typeface="Times New Roman" panose="02020603050405020304" pitchFamily="18" charset="0"/>
              <a:cs typeface="Times New Roman" panose="02020603050405020304" pitchFamily="18" charset="0"/>
            </a:rPr>
            <a:t>Alta percepción de evasión contributiva, y bajo “</a:t>
          </a:r>
          <a:r>
            <a:rPr lang="es-PR" sz="1200" dirty="0" err="1" smtClean="0">
              <a:latin typeface="Times New Roman" panose="02020603050405020304" pitchFamily="18" charset="0"/>
              <a:cs typeface="Times New Roman" panose="02020603050405020304" pitchFamily="18" charset="0"/>
            </a:rPr>
            <a:t>tax</a:t>
          </a:r>
          <a:r>
            <a:rPr lang="es-PR" sz="1200" dirty="0" smtClean="0">
              <a:latin typeface="Times New Roman" panose="02020603050405020304" pitchFamily="18" charset="0"/>
              <a:cs typeface="Times New Roman" panose="02020603050405020304" pitchFamily="18" charset="0"/>
            </a:rPr>
            <a:t> </a:t>
          </a:r>
          <a:r>
            <a:rPr lang="es-PR" sz="1200" dirty="0" err="1" smtClean="0">
              <a:latin typeface="Times New Roman" panose="02020603050405020304" pitchFamily="18" charset="0"/>
              <a:cs typeface="Times New Roman" panose="02020603050405020304" pitchFamily="18" charset="0"/>
            </a:rPr>
            <a:t>morale</a:t>
          </a:r>
          <a:r>
            <a:rPr lang="es-PR" sz="1200" dirty="0" smtClean="0">
              <a:latin typeface="Times New Roman" panose="02020603050405020304" pitchFamily="18" charset="0"/>
              <a:cs typeface="Times New Roman" panose="02020603050405020304" pitchFamily="18" charset="0"/>
            </a:rPr>
            <a:t>”.</a:t>
          </a:r>
        </a:p>
        <a:p>
          <a:r>
            <a:rPr lang="es-PR" sz="1200" dirty="0" smtClean="0">
              <a:latin typeface="Times New Roman" panose="02020603050405020304" pitchFamily="18" charset="0"/>
              <a:cs typeface="Times New Roman" panose="02020603050405020304" pitchFamily="18" charset="0"/>
            </a:rPr>
            <a:t>Razones que impulsan la evasión contributiva: </a:t>
          </a:r>
        </a:p>
        <a:p>
          <a:r>
            <a:rPr lang="es-PR" sz="1200" dirty="0" smtClean="0">
              <a:latin typeface="Times New Roman" panose="02020603050405020304" pitchFamily="18" charset="0"/>
              <a:cs typeface="Times New Roman" panose="02020603050405020304" pitchFamily="18" charset="0"/>
            </a:rPr>
            <a:t>Carga contributiva</a:t>
          </a:r>
        </a:p>
        <a:p>
          <a:r>
            <a:rPr lang="es-PR" sz="1200" dirty="0" smtClean="0">
              <a:latin typeface="Times New Roman" panose="02020603050405020304" pitchFamily="18" charset="0"/>
              <a:cs typeface="Times New Roman" panose="02020603050405020304" pitchFamily="18" charset="0"/>
            </a:rPr>
            <a:t>Falta de honestidad –la creencia de que otros obedecen la ley- </a:t>
          </a:r>
        </a:p>
        <a:p>
          <a:r>
            <a:rPr lang="es-PR" sz="1200" dirty="0" smtClean="0">
              <a:latin typeface="Times New Roman" panose="02020603050405020304" pitchFamily="18" charset="0"/>
              <a:cs typeface="Times New Roman" panose="02020603050405020304" pitchFamily="18" charset="0"/>
            </a:rPr>
            <a:t>Corrupción –confianza en el presidente y oficiales-.</a:t>
          </a:r>
          <a:endParaRPr lang="en-US" sz="1200" dirty="0"/>
        </a:p>
      </dgm:t>
    </dgm:pt>
    <dgm:pt modelId="{39483741-FC5A-4111-9272-1FDE939C8825}" type="parTrans" cxnId="{E3558CFE-F8E7-4843-8582-3AFF381065EC}">
      <dgm:prSet/>
      <dgm:spPr/>
      <dgm:t>
        <a:bodyPr/>
        <a:lstStyle/>
        <a:p>
          <a:endParaRPr lang="en-US"/>
        </a:p>
      </dgm:t>
    </dgm:pt>
    <dgm:pt modelId="{015416F0-3E52-4B7B-8FA2-2FBDE856867C}" type="sibTrans" cxnId="{E3558CFE-F8E7-4843-8582-3AFF381065EC}">
      <dgm:prSet/>
      <dgm:spPr/>
      <dgm:t>
        <a:bodyPr/>
        <a:lstStyle/>
        <a:p>
          <a:endParaRPr lang="en-US"/>
        </a:p>
      </dgm:t>
    </dgm:pt>
    <dgm:pt modelId="{D716DB72-C40D-4C47-93DF-E0A29B052E90}">
      <dgm:prSet phldrT="[Texto]" custT="1"/>
      <dgm:spPr/>
      <dgm:t>
        <a:bodyPr/>
        <a:lstStyle/>
        <a:p>
          <a:r>
            <a:rPr lang="es-PR" sz="1500" b="1" dirty="0" err="1" smtClean="0">
              <a:latin typeface="Times New Roman" panose="02020603050405020304" pitchFamily="18" charset="0"/>
              <a:cs typeface="Times New Roman" panose="02020603050405020304" pitchFamily="18" charset="0"/>
            </a:rPr>
            <a:t>Flaviano</a:t>
          </a:r>
          <a:r>
            <a:rPr lang="es-PR" sz="1500" b="1" dirty="0" smtClean="0">
              <a:latin typeface="Times New Roman" panose="02020603050405020304" pitchFamily="18" charset="0"/>
              <a:cs typeface="Times New Roman" panose="02020603050405020304" pitchFamily="18" charset="0"/>
            </a:rPr>
            <a:t> </a:t>
          </a:r>
          <a:r>
            <a:rPr lang="es-PR" sz="1500" b="1" dirty="0" err="1" smtClean="0">
              <a:latin typeface="Times New Roman" panose="02020603050405020304" pitchFamily="18" charset="0"/>
              <a:cs typeface="Times New Roman" panose="02020603050405020304" pitchFamily="18" charset="0"/>
            </a:rPr>
            <a:t>Russo</a:t>
          </a:r>
          <a:r>
            <a:rPr lang="es-PR" sz="1500" b="1" dirty="0" smtClean="0">
              <a:latin typeface="Times New Roman" panose="02020603050405020304" pitchFamily="18" charset="0"/>
              <a:cs typeface="Times New Roman" panose="02020603050405020304" pitchFamily="18" charset="0"/>
            </a:rPr>
            <a:t> (2013)</a:t>
          </a:r>
        </a:p>
        <a:p>
          <a:r>
            <a:rPr lang="es-PR" sz="1500" dirty="0" smtClean="0">
              <a:latin typeface="Times New Roman" panose="02020603050405020304" pitchFamily="18" charset="0"/>
              <a:cs typeface="Times New Roman" panose="02020603050405020304" pitchFamily="18" charset="0"/>
            </a:rPr>
            <a:t>Relación entre “</a:t>
          </a:r>
          <a:r>
            <a:rPr lang="es-PR" sz="1500" dirty="0" err="1" smtClean="0">
              <a:latin typeface="Times New Roman" panose="02020603050405020304" pitchFamily="18" charset="0"/>
              <a:cs typeface="Times New Roman" panose="02020603050405020304" pitchFamily="18" charset="0"/>
            </a:rPr>
            <a:t>tax</a:t>
          </a:r>
          <a:r>
            <a:rPr lang="es-PR" sz="1500" dirty="0" smtClean="0">
              <a:latin typeface="Times New Roman" panose="02020603050405020304" pitchFamily="18" charset="0"/>
              <a:cs typeface="Times New Roman" panose="02020603050405020304" pitchFamily="18" charset="0"/>
            </a:rPr>
            <a:t> </a:t>
          </a:r>
          <a:r>
            <a:rPr lang="es-PR" sz="1500" dirty="0" err="1" smtClean="0">
              <a:latin typeface="Times New Roman" panose="02020603050405020304" pitchFamily="18" charset="0"/>
              <a:cs typeface="Times New Roman" panose="02020603050405020304" pitchFamily="18" charset="0"/>
            </a:rPr>
            <a:t>morale</a:t>
          </a:r>
          <a:r>
            <a:rPr lang="es-PR" sz="1500" dirty="0" smtClean="0">
              <a:latin typeface="Times New Roman" panose="02020603050405020304" pitchFamily="18" charset="0"/>
              <a:cs typeface="Times New Roman" panose="02020603050405020304" pitchFamily="18" charset="0"/>
            </a:rPr>
            <a:t>” y </a:t>
          </a:r>
          <a:r>
            <a:rPr lang="es-PR" sz="1500" dirty="0" err="1" smtClean="0">
              <a:latin typeface="Times New Roman" panose="02020603050405020304" pitchFamily="18" charset="0"/>
              <a:cs typeface="Times New Roman" panose="02020603050405020304" pitchFamily="18" charset="0"/>
            </a:rPr>
            <a:t>disatisfacción</a:t>
          </a:r>
          <a:r>
            <a:rPr lang="es-PR" sz="1500" dirty="0" smtClean="0">
              <a:latin typeface="Times New Roman" panose="02020603050405020304" pitchFamily="18" charset="0"/>
              <a:cs typeface="Times New Roman" panose="02020603050405020304" pitchFamily="18" charset="0"/>
            </a:rPr>
            <a:t> con servicios públicos y desempleo</a:t>
          </a:r>
          <a:endParaRPr lang="en-US" sz="1500" dirty="0"/>
        </a:p>
      </dgm:t>
    </dgm:pt>
    <dgm:pt modelId="{EF7A87B7-4B74-4D13-98C3-BC427B5681F6}" type="parTrans" cxnId="{516BC712-3C99-47E2-8714-55721D04EF1A}">
      <dgm:prSet/>
      <dgm:spPr/>
      <dgm:t>
        <a:bodyPr/>
        <a:lstStyle/>
        <a:p>
          <a:endParaRPr lang="en-US"/>
        </a:p>
      </dgm:t>
    </dgm:pt>
    <dgm:pt modelId="{DA28272F-C699-4DA4-BC94-5CCC51652554}" type="sibTrans" cxnId="{516BC712-3C99-47E2-8714-55721D04EF1A}">
      <dgm:prSet/>
      <dgm:spPr/>
      <dgm:t>
        <a:bodyPr/>
        <a:lstStyle/>
        <a:p>
          <a:endParaRPr lang="en-US"/>
        </a:p>
      </dgm:t>
    </dgm:pt>
    <dgm:pt modelId="{CF117C87-E8DC-46E6-99A5-59053279B3B7}">
      <dgm:prSet/>
      <dgm:spPr/>
      <dgm:t>
        <a:bodyPr/>
        <a:lstStyle/>
        <a:p>
          <a:endParaRPr lang="en-US"/>
        </a:p>
      </dgm:t>
    </dgm:pt>
    <dgm:pt modelId="{BAC006F9-5849-4329-8864-3700659C2D39}" type="parTrans" cxnId="{0987BD96-8D99-430B-A606-2565F86CF124}">
      <dgm:prSet/>
      <dgm:spPr/>
      <dgm:t>
        <a:bodyPr/>
        <a:lstStyle/>
        <a:p>
          <a:endParaRPr lang="en-US"/>
        </a:p>
      </dgm:t>
    </dgm:pt>
    <dgm:pt modelId="{9C257141-DC7B-46F7-B4A7-53834FEADA41}" type="sibTrans" cxnId="{0987BD96-8D99-430B-A606-2565F86CF124}">
      <dgm:prSet/>
      <dgm:spPr/>
      <dgm:t>
        <a:bodyPr/>
        <a:lstStyle/>
        <a:p>
          <a:endParaRPr lang="en-US"/>
        </a:p>
      </dgm:t>
    </dgm:pt>
    <dgm:pt modelId="{12B54DCC-7BBA-45B3-AB1B-34868C8666F0}">
      <dgm:prSet/>
      <dgm:spPr/>
      <dgm:t>
        <a:bodyPr/>
        <a:lstStyle/>
        <a:p>
          <a:endParaRPr lang="en-US"/>
        </a:p>
      </dgm:t>
    </dgm:pt>
    <dgm:pt modelId="{078BA017-4B0D-420B-BC96-A914220F448B}" type="parTrans" cxnId="{1505EB3B-0D15-401B-B59B-FC6B94FB394F}">
      <dgm:prSet/>
      <dgm:spPr/>
      <dgm:t>
        <a:bodyPr/>
        <a:lstStyle/>
        <a:p>
          <a:endParaRPr lang="en-US"/>
        </a:p>
      </dgm:t>
    </dgm:pt>
    <dgm:pt modelId="{9CEAC6E3-C9BA-45A8-B08F-90EE92F7939D}" type="sibTrans" cxnId="{1505EB3B-0D15-401B-B59B-FC6B94FB394F}">
      <dgm:prSet/>
      <dgm:spPr/>
      <dgm:t>
        <a:bodyPr/>
        <a:lstStyle/>
        <a:p>
          <a:endParaRPr lang="en-US"/>
        </a:p>
      </dgm:t>
    </dgm:pt>
    <dgm:pt modelId="{F820AB96-1474-47CE-93AF-E505A35625F1}">
      <dgm:prSet phldrT="[Texto]" custT="1"/>
      <dgm:spPr/>
      <dgm:t>
        <a:bodyPr/>
        <a:lstStyle/>
        <a:p>
          <a:r>
            <a:rPr lang="es-PR" sz="1400" b="1" dirty="0" err="1" smtClean="0">
              <a:latin typeface="Times New Roman" panose="02020603050405020304" pitchFamily="18" charset="0"/>
              <a:cs typeface="Times New Roman" panose="02020603050405020304" pitchFamily="18" charset="0"/>
            </a:rPr>
            <a:t>Allingham</a:t>
          </a:r>
          <a:r>
            <a:rPr lang="es-PR" sz="1400" b="1" dirty="0" smtClean="0">
              <a:latin typeface="Times New Roman" panose="02020603050405020304" pitchFamily="18" charset="0"/>
              <a:cs typeface="Times New Roman" panose="02020603050405020304" pitchFamily="18" charset="0"/>
            </a:rPr>
            <a:t> &amp; </a:t>
          </a:r>
          <a:r>
            <a:rPr lang="es-PR" sz="1400" b="1" dirty="0" err="1" smtClean="0">
              <a:latin typeface="Times New Roman" panose="02020603050405020304" pitchFamily="18" charset="0"/>
              <a:cs typeface="Times New Roman" panose="02020603050405020304" pitchFamily="18" charset="0"/>
            </a:rPr>
            <a:t>Sandmo</a:t>
          </a:r>
          <a:r>
            <a:rPr lang="es-PR" sz="1400" b="1" dirty="0" smtClean="0">
              <a:latin typeface="Times New Roman" panose="02020603050405020304" pitchFamily="18" charset="0"/>
              <a:cs typeface="Times New Roman" panose="02020603050405020304" pitchFamily="18" charset="0"/>
            </a:rPr>
            <a:t> (1972)</a:t>
          </a:r>
        </a:p>
        <a:p>
          <a:r>
            <a:rPr lang="es-PR" sz="1400" dirty="0" smtClean="0">
              <a:latin typeface="Times New Roman" panose="02020603050405020304" pitchFamily="18" charset="0"/>
              <a:cs typeface="Times New Roman" panose="02020603050405020304" pitchFamily="18" charset="0"/>
            </a:rPr>
            <a:t>La evasión contributiva es una variable dependiente solamente de la intensidad de la penalización, tasas impositivas y probabilidad de detección. </a:t>
          </a:r>
          <a:endParaRPr lang="en-US" sz="1200" dirty="0"/>
        </a:p>
      </dgm:t>
    </dgm:pt>
    <dgm:pt modelId="{9B3F7A95-5950-4E8A-9A9A-ABCAB89C96BC}" type="parTrans" cxnId="{EA58F63E-34AA-442A-9AC4-1CAB7819A421}">
      <dgm:prSet/>
      <dgm:spPr/>
      <dgm:t>
        <a:bodyPr/>
        <a:lstStyle/>
        <a:p>
          <a:endParaRPr lang="en-US"/>
        </a:p>
      </dgm:t>
    </dgm:pt>
    <dgm:pt modelId="{38374650-4FC6-4D4D-AADD-25F74E17ECB9}" type="sibTrans" cxnId="{EA58F63E-34AA-442A-9AC4-1CAB7819A421}">
      <dgm:prSet/>
      <dgm:spPr/>
      <dgm:t>
        <a:bodyPr/>
        <a:lstStyle/>
        <a:p>
          <a:endParaRPr lang="en-US"/>
        </a:p>
      </dgm:t>
    </dgm:pt>
    <dgm:pt modelId="{5D31B435-A8E8-432B-89AA-D19B5D76F1E4}" type="pres">
      <dgm:prSet presAssocID="{8A7D5BAD-0D69-4C3A-924C-18FEE9084C5C}" presName="vert0" presStyleCnt="0">
        <dgm:presLayoutVars>
          <dgm:dir/>
          <dgm:animOne val="branch"/>
          <dgm:animLvl val="lvl"/>
        </dgm:presLayoutVars>
      </dgm:prSet>
      <dgm:spPr/>
      <dgm:t>
        <a:bodyPr/>
        <a:lstStyle/>
        <a:p>
          <a:endParaRPr lang="en-US"/>
        </a:p>
      </dgm:t>
    </dgm:pt>
    <dgm:pt modelId="{B8CADBC8-AE33-4FA2-A2D2-03759C6E4D17}" type="pres">
      <dgm:prSet presAssocID="{72C020ED-355C-4ADC-A409-91728A085F09}" presName="thickLine" presStyleLbl="alignNode1" presStyleIdx="0" presStyleCnt="2"/>
      <dgm:spPr/>
    </dgm:pt>
    <dgm:pt modelId="{A1F8E4DB-C9DB-4EB9-85FE-459C32828380}" type="pres">
      <dgm:prSet presAssocID="{72C020ED-355C-4ADC-A409-91728A085F09}" presName="horz1" presStyleCnt="0"/>
      <dgm:spPr/>
    </dgm:pt>
    <dgm:pt modelId="{F7476E6B-C890-4F49-A2FE-EDDE684B3D9B}" type="pres">
      <dgm:prSet presAssocID="{72C020ED-355C-4ADC-A409-91728A085F09}" presName="tx1" presStyleLbl="revTx" presStyleIdx="0" presStyleCnt="7" custScaleX="282143" custScaleY="78082" custLinFactNeighborX="-10496" custLinFactNeighborY="3240"/>
      <dgm:spPr/>
      <dgm:t>
        <a:bodyPr/>
        <a:lstStyle/>
        <a:p>
          <a:endParaRPr lang="en-US"/>
        </a:p>
      </dgm:t>
    </dgm:pt>
    <dgm:pt modelId="{45A14660-D7A2-41CE-9AA3-4B6CE4587EC3}" type="pres">
      <dgm:prSet presAssocID="{72C020ED-355C-4ADC-A409-91728A085F09}" presName="vert1" presStyleCnt="0"/>
      <dgm:spPr/>
    </dgm:pt>
    <dgm:pt modelId="{60D8CE2F-18E2-4B4E-B059-0D4D933D2CF1}" type="pres">
      <dgm:prSet presAssocID="{23445700-25F6-4152-A520-D43D5550EA19}" presName="vertSpace2a" presStyleCnt="0"/>
      <dgm:spPr/>
    </dgm:pt>
    <dgm:pt modelId="{3FE5BDA2-19DA-48AE-AD3F-CF36CFBAD55F}" type="pres">
      <dgm:prSet presAssocID="{23445700-25F6-4152-A520-D43D5550EA19}" presName="horz2" presStyleCnt="0"/>
      <dgm:spPr/>
    </dgm:pt>
    <dgm:pt modelId="{0C58942D-12D4-44BA-B049-4D389256D07E}" type="pres">
      <dgm:prSet presAssocID="{23445700-25F6-4152-A520-D43D5550EA19}" presName="horzSpace2" presStyleCnt="0"/>
      <dgm:spPr/>
    </dgm:pt>
    <dgm:pt modelId="{804DBC53-BC7F-4531-817D-E57CED13FBE5}" type="pres">
      <dgm:prSet presAssocID="{23445700-25F6-4152-A520-D43D5550EA19}" presName="tx2" presStyleLbl="revTx" presStyleIdx="1" presStyleCnt="7" custScaleX="415618" custLinFactX="52655" custLinFactNeighborX="100000" custLinFactNeighborY="-5326"/>
      <dgm:spPr/>
      <dgm:t>
        <a:bodyPr/>
        <a:lstStyle/>
        <a:p>
          <a:endParaRPr lang="en-US"/>
        </a:p>
      </dgm:t>
    </dgm:pt>
    <dgm:pt modelId="{62112B66-02EB-4E41-A7B4-F9E7F9929D8B}" type="pres">
      <dgm:prSet presAssocID="{23445700-25F6-4152-A520-D43D5550EA19}" presName="vert2" presStyleCnt="0"/>
      <dgm:spPr/>
    </dgm:pt>
    <dgm:pt modelId="{36D95D5E-4DA4-425E-A0B6-79D5DD120BD3}" type="pres">
      <dgm:prSet presAssocID="{23445700-25F6-4152-A520-D43D5550EA19}" presName="thinLine2b" presStyleLbl="callout" presStyleIdx="0" presStyleCnt="4" custLinFactX="1767" custLinFactNeighborX="100000" custLinFactNeighborY="-16320"/>
      <dgm:spPr/>
    </dgm:pt>
    <dgm:pt modelId="{B6445557-2ECF-4A66-936E-72E5272EC530}" type="pres">
      <dgm:prSet presAssocID="{23445700-25F6-4152-A520-D43D5550EA19}" presName="vertSpace2b" presStyleCnt="0"/>
      <dgm:spPr/>
    </dgm:pt>
    <dgm:pt modelId="{DF5ADC92-3650-4992-9F82-F5A1A26B7011}" type="pres">
      <dgm:prSet presAssocID="{DA47A6BE-409B-4D2B-BDDE-FE1349AE16CE}" presName="horz2" presStyleCnt="0"/>
      <dgm:spPr/>
    </dgm:pt>
    <dgm:pt modelId="{DEBE4EBF-15D4-418F-88C8-5DA7A4C99775}" type="pres">
      <dgm:prSet presAssocID="{DA47A6BE-409B-4D2B-BDDE-FE1349AE16CE}" presName="horzSpace2" presStyleCnt="0"/>
      <dgm:spPr/>
    </dgm:pt>
    <dgm:pt modelId="{64C4F23D-DA55-413D-96C7-66D41D851AC9}" type="pres">
      <dgm:prSet presAssocID="{DA47A6BE-409B-4D2B-BDDE-FE1349AE16CE}" presName="tx2" presStyleLbl="revTx" presStyleIdx="2" presStyleCnt="7" custScaleX="503461" custScaleY="57000" custLinFactX="63630" custLinFactNeighborX="100000" custLinFactNeighborY="-5575"/>
      <dgm:spPr/>
      <dgm:t>
        <a:bodyPr/>
        <a:lstStyle/>
        <a:p>
          <a:endParaRPr lang="en-US"/>
        </a:p>
      </dgm:t>
    </dgm:pt>
    <dgm:pt modelId="{CDFDB69D-13A2-4FC1-9554-9189049458E9}" type="pres">
      <dgm:prSet presAssocID="{DA47A6BE-409B-4D2B-BDDE-FE1349AE16CE}" presName="vert2" presStyleCnt="0"/>
      <dgm:spPr/>
    </dgm:pt>
    <dgm:pt modelId="{53D38569-8F8F-4E79-A18B-2E0D83A73A81}" type="pres">
      <dgm:prSet presAssocID="{CF117C87-E8DC-46E6-99A5-59053279B3B7}" presName="horz3" presStyleCnt="0"/>
      <dgm:spPr/>
    </dgm:pt>
    <dgm:pt modelId="{1D45E14E-010F-4101-A49D-98D806B2E05B}" type="pres">
      <dgm:prSet presAssocID="{CF117C87-E8DC-46E6-99A5-59053279B3B7}" presName="horzSpace3" presStyleCnt="0"/>
      <dgm:spPr/>
    </dgm:pt>
    <dgm:pt modelId="{6769C329-FB88-41FF-8A32-AAEBD64EA42C}" type="pres">
      <dgm:prSet presAssocID="{CF117C87-E8DC-46E6-99A5-59053279B3B7}" presName="tx3" presStyleLbl="revTx" presStyleIdx="3" presStyleCnt="7"/>
      <dgm:spPr/>
      <dgm:t>
        <a:bodyPr/>
        <a:lstStyle/>
        <a:p>
          <a:endParaRPr lang="en-US"/>
        </a:p>
      </dgm:t>
    </dgm:pt>
    <dgm:pt modelId="{8F11CBF6-2AE9-49C5-8CA7-B103E0D49CD6}" type="pres">
      <dgm:prSet presAssocID="{CF117C87-E8DC-46E6-99A5-59053279B3B7}" presName="vert3" presStyleCnt="0"/>
      <dgm:spPr/>
    </dgm:pt>
    <dgm:pt modelId="{012DCF62-34B1-41FF-8439-1F44876684CF}" type="pres">
      <dgm:prSet presAssocID="{9C257141-DC7B-46F7-B4A7-53834FEADA41}" presName="thinLine3" presStyleLbl="callout" presStyleIdx="1" presStyleCnt="4" custFlipVert="1" custFlipHor="1" custSzY="45720" custScaleX="2037"/>
      <dgm:spPr/>
    </dgm:pt>
    <dgm:pt modelId="{3FFDA798-0371-4CC0-B6F2-60F57B8AE3C3}" type="pres">
      <dgm:prSet presAssocID="{12B54DCC-7BBA-45B3-AB1B-34868C8666F0}" presName="horz3" presStyleCnt="0"/>
      <dgm:spPr/>
    </dgm:pt>
    <dgm:pt modelId="{D879A4EB-D699-425C-90C0-2EB0DCF91534}" type="pres">
      <dgm:prSet presAssocID="{12B54DCC-7BBA-45B3-AB1B-34868C8666F0}" presName="horzSpace3" presStyleCnt="0"/>
      <dgm:spPr/>
    </dgm:pt>
    <dgm:pt modelId="{09659F6A-12CD-4C97-A924-3ED2CA671077}" type="pres">
      <dgm:prSet presAssocID="{12B54DCC-7BBA-45B3-AB1B-34868C8666F0}" presName="tx3" presStyleLbl="revTx" presStyleIdx="4" presStyleCnt="7" custLinFactX="-3923" custLinFactY="26149" custLinFactNeighborX="-100000" custLinFactNeighborY="100000"/>
      <dgm:spPr/>
      <dgm:t>
        <a:bodyPr/>
        <a:lstStyle/>
        <a:p>
          <a:endParaRPr lang="en-US"/>
        </a:p>
      </dgm:t>
    </dgm:pt>
    <dgm:pt modelId="{8C22F7C1-D1CE-435C-A991-E7ADE2FF4AC8}" type="pres">
      <dgm:prSet presAssocID="{12B54DCC-7BBA-45B3-AB1B-34868C8666F0}" presName="vert3" presStyleCnt="0"/>
      <dgm:spPr/>
    </dgm:pt>
    <dgm:pt modelId="{B05290DC-E457-43E3-B409-D0EB24CDC57F}" type="pres">
      <dgm:prSet presAssocID="{DA47A6BE-409B-4D2B-BDDE-FE1349AE16CE}" presName="thinLine2b" presStyleLbl="callout" presStyleIdx="2" presStyleCnt="4" custLinFactX="13829" custLinFactY="100000" custLinFactNeighborX="100000" custLinFactNeighborY="187350"/>
      <dgm:spPr/>
    </dgm:pt>
    <dgm:pt modelId="{644BDE01-0325-4472-8C60-F441492D25DC}" type="pres">
      <dgm:prSet presAssocID="{DA47A6BE-409B-4D2B-BDDE-FE1349AE16CE}" presName="vertSpace2b" presStyleCnt="0"/>
      <dgm:spPr/>
    </dgm:pt>
    <dgm:pt modelId="{3C028755-6226-4983-9608-3F1443319F7A}" type="pres">
      <dgm:prSet presAssocID="{D716DB72-C40D-4C47-93DF-E0A29B052E90}" presName="horz2" presStyleCnt="0"/>
      <dgm:spPr/>
    </dgm:pt>
    <dgm:pt modelId="{22B6707E-B9B7-4164-B036-523BDFE16553}" type="pres">
      <dgm:prSet presAssocID="{D716DB72-C40D-4C47-93DF-E0A29B052E90}" presName="horzSpace2" presStyleCnt="0"/>
      <dgm:spPr/>
    </dgm:pt>
    <dgm:pt modelId="{7D2127B1-5C52-4B3D-B1F9-A8A23049E75B}" type="pres">
      <dgm:prSet presAssocID="{D716DB72-C40D-4C47-93DF-E0A29B052E90}" presName="tx2" presStyleLbl="revTx" presStyleIdx="5" presStyleCnt="7" custScaleX="663277" custScaleY="46390" custLinFactX="-27281" custLinFactNeighborX="-100000" custLinFactNeighborY="2786"/>
      <dgm:spPr/>
      <dgm:t>
        <a:bodyPr/>
        <a:lstStyle/>
        <a:p>
          <a:endParaRPr lang="en-US"/>
        </a:p>
      </dgm:t>
    </dgm:pt>
    <dgm:pt modelId="{91A7F10A-AB36-4B6F-ACA1-A19BD6B7D058}" type="pres">
      <dgm:prSet presAssocID="{D716DB72-C40D-4C47-93DF-E0A29B052E90}" presName="vert2" presStyleCnt="0"/>
      <dgm:spPr/>
    </dgm:pt>
    <dgm:pt modelId="{3925045B-C236-4C35-A70D-4BF05E28CD20}" type="pres">
      <dgm:prSet presAssocID="{D716DB72-C40D-4C47-93DF-E0A29B052E90}" presName="thinLine2b" presStyleLbl="callout" presStyleIdx="3" presStyleCnt="4" custLinFactNeighborX="20401" custLinFactNeighborY="32638"/>
      <dgm:spPr/>
    </dgm:pt>
    <dgm:pt modelId="{A67DC900-1139-430C-90B8-11ABFA5A4BB4}" type="pres">
      <dgm:prSet presAssocID="{D716DB72-C40D-4C47-93DF-E0A29B052E90}" presName="vertSpace2b" presStyleCnt="0"/>
      <dgm:spPr/>
    </dgm:pt>
    <dgm:pt modelId="{A5359C3B-86A2-419B-B330-8815DDA81486}" type="pres">
      <dgm:prSet presAssocID="{F820AB96-1474-47CE-93AF-E505A35625F1}" presName="thickLine" presStyleLbl="alignNode1" presStyleIdx="1" presStyleCnt="2"/>
      <dgm:spPr/>
    </dgm:pt>
    <dgm:pt modelId="{B0C96557-6B29-4D6F-B2DE-2F9033A53C9B}" type="pres">
      <dgm:prSet presAssocID="{F820AB96-1474-47CE-93AF-E505A35625F1}" presName="horz1" presStyleCnt="0"/>
      <dgm:spPr/>
    </dgm:pt>
    <dgm:pt modelId="{8E9DA15E-1F38-4985-BBCF-42A15CD1596C}" type="pres">
      <dgm:prSet presAssocID="{F820AB96-1474-47CE-93AF-E505A35625F1}" presName="tx1" presStyleLbl="revTx" presStyleIdx="6" presStyleCnt="7" custScaleX="500000" custScaleY="16125" custLinFactNeighborY="122"/>
      <dgm:spPr/>
      <dgm:t>
        <a:bodyPr/>
        <a:lstStyle/>
        <a:p>
          <a:endParaRPr lang="en-US"/>
        </a:p>
      </dgm:t>
    </dgm:pt>
    <dgm:pt modelId="{3015CBAF-4AF6-4345-92B3-C988968717B4}" type="pres">
      <dgm:prSet presAssocID="{F820AB96-1474-47CE-93AF-E505A35625F1}" presName="vert1" presStyleCnt="0"/>
      <dgm:spPr/>
    </dgm:pt>
  </dgm:ptLst>
  <dgm:cxnLst>
    <dgm:cxn modelId="{430EF17D-E5F5-49F4-9227-D0D086DE7667}" srcId="{8A7D5BAD-0D69-4C3A-924C-18FEE9084C5C}" destId="{72C020ED-355C-4ADC-A409-91728A085F09}" srcOrd="0" destOrd="0" parTransId="{5E3977DA-B473-47BC-B860-418785B90FB4}" sibTransId="{835BFD42-5C42-4721-87A0-F26CC85BE4C4}"/>
    <dgm:cxn modelId="{6AA4E8D7-338A-4306-9124-2686DA3C5F54}" type="presOf" srcId="{12B54DCC-7BBA-45B3-AB1B-34868C8666F0}" destId="{09659F6A-12CD-4C97-A924-3ED2CA671077}" srcOrd="0" destOrd="0" presId="urn:microsoft.com/office/officeart/2008/layout/LinedList"/>
    <dgm:cxn modelId="{A4A7AEC1-08BE-41EB-AC00-A9FA9D92E339}" type="presOf" srcId="{DA47A6BE-409B-4D2B-BDDE-FE1349AE16CE}" destId="{64C4F23D-DA55-413D-96C7-66D41D851AC9}" srcOrd="0" destOrd="0" presId="urn:microsoft.com/office/officeart/2008/layout/LinedList"/>
    <dgm:cxn modelId="{309D0986-D2F3-4B04-B789-412AAA6A61D4}" type="presOf" srcId="{CF117C87-E8DC-46E6-99A5-59053279B3B7}" destId="{6769C329-FB88-41FF-8A32-AAEBD64EA42C}" srcOrd="0" destOrd="0" presId="urn:microsoft.com/office/officeart/2008/layout/LinedList"/>
    <dgm:cxn modelId="{FE056184-9BC2-4FC6-905F-7AA779D57633}" type="presOf" srcId="{8A7D5BAD-0D69-4C3A-924C-18FEE9084C5C}" destId="{5D31B435-A8E8-432B-89AA-D19B5D76F1E4}" srcOrd="0" destOrd="0" presId="urn:microsoft.com/office/officeart/2008/layout/LinedList"/>
    <dgm:cxn modelId="{AC35115D-10F8-4914-9ACE-40B4B720B8E6}" type="presOf" srcId="{D716DB72-C40D-4C47-93DF-E0A29B052E90}" destId="{7D2127B1-5C52-4B3D-B1F9-A8A23049E75B}" srcOrd="0" destOrd="0" presId="urn:microsoft.com/office/officeart/2008/layout/LinedList"/>
    <dgm:cxn modelId="{E3558CFE-F8E7-4843-8582-3AFF381065EC}" srcId="{72C020ED-355C-4ADC-A409-91728A085F09}" destId="{DA47A6BE-409B-4D2B-BDDE-FE1349AE16CE}" srcOrd="1" destOrd="0" parTransId="{39483741-FC5A-4111-9272-1FDE939C8825}" sibTransId="{015416F0-3E52-4B7B-8FA2-2FBDE856867C}"/>
    <dgm:cxn modelId="{AB1D03BE-C84F-419D-A66D-9A00D3AA9F13}" type="presOf" srcId="{72C020ED-355C-4ADC-A409-91728A085F09}" destId="{F7476E6B-C890-4F49-A2FE-EDDE684B3D9B}" srcOrd="0" destOrd="0" presId="urn:microsoft.com/office/officeart/2008/layout/LinedList"/>
    <dgm:cxn modelId="{4D028ACD-68DA-42D1-908F-EA7753684C0F}" type="presOf" srcId="{F820AB96-1474-47CE-93AF-E505A35625F1}" destId="{8E9DA15E-1F38-4985-BBCF-42A15CD1596C}" srcOrd="0" destOrd="0" presId="urn:microsoft.com/office/officeart/2008/layout/LinedList"/>
    <dgm:cxn modelId="{516BC712-3C99-47E2-8714-55721D04EF1A}" srcId="{72C020ED-355C-4ADC-A409-91728A085F09}" destId="{D716DB72-C40D-4C47-93DF-E0A29B052E90}" srcOrd="2" destOrd="0" parTransId="{EF7A87B7-4B74-4D13-98C3-BC427B5681F6}" sibTransId="{DA28272F-C699-4DA4-BC94-5CCC51652554}"/>
    <dgm:cxn modelId="{1505EB3B-0D15-401B-B59B-FC6B94FB394F}" srcId="{DA47A6BE-409B-4D2B-BDDE-FE1349AE16CE}" destId="{12B54DCC-7BBA-45B3-AB1B-34868C8666F0}" srcOrd="1" destOrd="0" parTransId="{078BA017-4B0D-420B-BC96-A914220F448B}" sibTransId="{9CEAC6E3-C9BA-45A8-B08F-90EE92F7939D}"/>
    <dgm:cxn modelId="{0987BD96-8D99-430B-A606-2565F86CF124}" srcId="{DA47A6BE-409B-4D2B-BDDE-FE1349AE16CE}" destId="{CF117C87-E8DC-46E6-99A5-59053279B3B7}" srcOrd="0" destOrd="0" parTransId="{BAC006F9-5849-4329-8864-3700659C2D39}" sibTransId="{9C257141-DC7B-46F7-B4A7-53834FEADA41}"/>
    <dgm:cxn modelId="{A5072556-74C4-439D-B215-96AC3FDD7EAC}" type="presOf" srcId="{23445700-25F6-4152-A520-D43D5550EA19}" destId="{804DBC53-BC7F-4531-817D-E57CED13FBE5}" srcOrd="0" destOrd="0" presId="urn:microsoft.com/office/officeart/2008/layout/LinedList"/>
    <dgm:cxn modelId="{EA58F63E-34AA-442A-9AC4-1CAB7819A421}" srcId="{8A7D5BAD-0D69-4C3A-924C-18FEE9084C5C}" destId="{F820AB96-1474-47CE-93AF-E505A35625F1}" srcOrd="1" destOrd="0" parTransId="{9B3F7A95-5950-4E8A-9A9A-ABCAB89C96BC}" sibTransId="{38374650-4FC6-4D4D-AADD-25F74E17ECB9}"/>
    <dgm:cxn modelId="{50122D1F-6C97-4756-9E77-F326FECF45EC}" srcId="{72C020ED-355C-4ADC-A409-91728A085F09}" destId="{23445700-25F6-4152-A520-D43D5550EA19}" srcOrd="0" destOrd="0" parTransId="{ACDFA80B-71F4-42C9-A959-65B24AB6D52E}" sibTransId="{A5348064-BA33-451B-9086-BF1AC2A86441}"/>
    <dgm:cxn modelId="{5E7EA701-B781-4D90-8944-04466F4F061C}" type="presParOf" srcId="{5D31B435-A8E8-432B-89AA-D19B5D76F1E4}" destId="{B8CADBC8-AE33-4FA2-A2D2-03759C6E4D17}" srcOrd="0" destOrd="0" presId="urn:microsoft.com/office/officeart/2008/layout/LinedList"/>
    <dgm:cxn modelId="{2EF5EE5F-6751-42E2-B970-673C4F325941}" type="presParOf" srcId="{5D31B435-A8E8-432B-89AA-D19B5D76F1E4}" destId="{A1F8E4DB-C9DB-4EB9-85FE-459C32828380}" srcOrd="1" destOrd="0" presId="urn:microsoft.com/office/officeart/2008/layout/LinedList"/>
    <dgm:cxn modelId="{2B66EC95-4EBD-4E20-8A0B-EF82C62BEDA5}" type="presParOf" srcId="{A1F8E4DB-C9DB-4EB9-85FE-459C32828380}" destId="{F7476E6B-C890-4F49-A2FE-EDDE684B3D9B}" srcOrd="0" destOrd="0" presId="urn:microsoft.com/office/officeart/2008/layout/LinedList"/>
    <dgm:cxn modelId="{77582FB7-0447-49BE-8F40-34BD7AE4783C}" type="presParOf" srcId="{A1F8E4DB-C9DB-4EB9-85FE-459C32828380}" destId="{45A14660-D7A2-41CE-9AA3-4B6CE4587EC3}" srcOrd="1" destOrd="0" presId="urn:microsoft.com/office/officeart/2008/layout/LinedList"/>
    <dgm:cxn modelId="{F458D3AF-830F-4866-868E-8E14DA9730A2}" type="presParOf" srcId="{45A14660-D7A2-41CE-9AA3-4B6CE4587EC3}" destId="{60D8CE2F-18E2-4B4E-B059-0D4D933D2CF1}" srcOrd="0" destOrd="0" presId="urn:microsoft.com/office/officeart/2008/layout/LinedList"/>
    <dgm:cxn modelId="{E23375C6-4EEB-4F03-8296-E4050570296A}" type="presParOf" srcId="{45A14660-D7A2-41CE-9AA3-4B6CE4587EC3}" destId="{3FE5BDA2-19DA-48AE-AD3F-CF36CFBAD55F}" srcOrd="1" destOrd="0" presId="urn:microsoft.com/office/officeart/2008/layout/LinedList"/>
    <dgm:cxn modelId="{05CCA509-D971-45A4-9E92-5EA592794C37}" type="presParOf" srcId="{3FE5BDA2-19DA-48AE-AD3F-CF36CFBAD55F}" destId="{0C58942D-12D4-44BA-B049-4D389256D07E}" srcOrd="0" destOrd="0" presId="urn:microsoft.com/office/officeart/2008/layout/LinedList"/>
    <dgm:cxn modelId="{3CD4A983-743D-45C8-9A3C-036DC7CE23A4}" type="presParOf" srcId="{3FE5BDA2-19DA-48AE-AD3F-CF36CFBAD55F}" destId="{804DBC53-BC7F-4531-817D-E57CED13FBE5}" srcOrd="1" destOrd="0" presId="urn:microsoft.com/office/officeart/2008/layout/LinedList"/>
    <dgm:cxn modelId="{9B915B4D-EC7F-4664-93E5-5A2384AFF8BB}" type="presParOf" srcId="{3FE5BDA2-19DA-48AE-AD3F-CF36CFBAD55F}" destId="{62112B66-02EB-4E41-A7B4-F9E7F9929D8B}" srcOrd="2" destOrd="0" presId="urn:microsoft.com/office/officeart/2008/layout/LinedList"/>
    <dgm:cxn modelId="{E5F440FE-FD14-4E81-9668-301042744155}" type="presParOf" srcId="{45A14660-D7A2-41CE-9AA3-4B6CE4587EC3}" destId="{36D95D5E-4DA4-425E-A0B6-79D5DD120BD3}" srcOrd="2" destOrd="0" presId="urn:microsoft.com/office/officeart/2008/layout/LinedList"/>
    <dgm:cxn modelId="{0B5AAB24-A033-4D81-9C38-ACCD42C0F576}" type="presParOf" srcId="{45A14660-D7A2-41CE-9AA3-4B6CE4587EC3}" destId="{B6445557-2ECF-4A66-936E-72E5272EC530}" srcOrd="3" destOrd="0" presId="urn:microsoft.com/office/officeart/2008/layout/LinedList"/>
    <dgm:cxn modelId="{C8446C07-430C-46C4-AD55-3EC45424B923}" type="presParOf" srcId="{45A14660-D7A2-41CE-9AA3-4B6CE4587EC3}" destId="{DF5ADC92-3650-4992-9F82-F5A1A26B7011}" srcOrd="4" destOrd="0" presId="urn:microsoft.com/office/officeart/2008/layout/LinedList"/>
    <dgm:cxn modelId="{97BC07ED-2535-45FD-9BD4-8799B4E63527}" type="presParOf" srcId="{DF5ADC92-3650-4992-9F82-F5A1A26B7011}" destId="{DEBE4EBF-15D4-418F-88C8-5DA7A4C99775}" srcOrd="0" destOrd="0" presId="urn:microsoft.com/office/officeart/2008/layout/LinedList"/>
    <dgm:cxn modelId="{A44DF7A8-F3F3-48A7-808D-F9AA1CE2FE85}" type="presParOf" srcId="{DF5ADC92-3650-4992-9F82-F5A1A26B7011}" destId="{64C4F23D-DA55-413D-96C7-66D41D851AC9}" srcOrd="1" destOrd="0" presId="urn:microsoft.com/office/officeart/2008/layout/LinedList"/>
    <dgm:cxn modelId="{59D7FB22-B23A-47D8-9ACE-6BA2C56D7759}" type="presParOf" srcId="{DF5ADC92-3650-4992-9F82-F5A1A26B7011}" destId="{CDFDB69D-13A2-4FC1-9554-9189049458E9}" srcOrd="2" destOrd="0" presId="urn:microsoft.com/office/officeart/2008/layout/LinedList"/>
    <dgm:cxn modelId="{47D1BFCC-43D0-461D-95F6-A2E02FF37B5E}" type="presParOf" srcId="{CDFDB69D-13A2-4FC1-9554-9189049458E9}" destId="{53D38569-8F8F-4E79-A18B-2E0D83A73A81}" srcOrd="0" destOrd="0" presId="urn:microsoft.com/office/officeart/2008/layout/LinedList"/>
    <dgm:cxn modelId="{7C4AE8A8-33C9-4D8B-B028-B07EAFFBA749}" type="presParOf" srcId="{53D38569-8F8F-4E79-A18B-2E0D83A73A81}" destId="{1D45E14E-010F-4101-A49D-98D806B2E05B}" srcOrd="0" destOrd="0" presId="urn:microsoft.com/office/officeart/2008/layout/LinedList"/>
    <dgm:cxn modelId="{2F3DFDB3-1726-47EF-A094-E91A7C436404}" type="presParOf" srcId="{53D38569-8F8F-4E79-A18B-2E0D83A73A81}" destId="{6769C329-FB88-41FF-8A32-AAEBD64EA42C}" srcOrd="1" destOrd="0" presId="urn:microsoft.com/office/officeart/2008/layout/LinedList"/>
    <dgm:cxn modelId="{E87328CF-FF4B-42A3-9FE1-B39F6D2BEE7D}" type="presParOf" srcId="{53D38569-8F8F-4E79-A18B-2E0D83A73A81}" destId="{8F11CBF6-2AE9-49C5-8CA7-B103E0D49CD6}" srcOrd="2" destOrd="0" presId="urn:microsoft.com/office/officeart/2008/layout/LinedList"/>
    <dgm:cxn modelId="{3268CA78-E06F-4986-ABE4-CB6D247B2FE0}" type="presParOf" srcId="{CDFDB69D-13A2-4FC1-9554-9189049458E9}" destId="{012DCF62-34B1-41FF-8439-1F44876684CF}" srcOrd="1" destOrd="0" presId="urn:microsoft.com/office/officeart/2008/layout/LinedList"/>
    <dgm:cxn modelId="{F221A7A6-6FA3-4ECE-8012-56251A0CD490}" type="presParOf" srcId="{CDFDB69D-13A2-4FC1-9554-9189049458E9}" destId="{3FFDA798-0371-4CC0-B6F2-60F57B8AE3C3}" srcOrd="2" destOrd="0" presId="urn:microsoft.com/office/officeart/2008/layout/LinedList"/>
    <dgm:cxn modelId="{398D3285-A69E-451A-B45D-2D9A331BAE3C}" type="presParOf" srcId="{3FFDA798-0371-4CC0-B6F2-60F57B8AE3C3}" destId="{D879A4EB-D699-425C-90C0-2EB0DCF91534}" srcOrd="0" destOrd="0" presId="urn:microsoft.com/office/officeart/2008/layout/LinedList"/>
    <dgm:cxn modelId="{6B2BE31D-BF89-4D09-972E-CB0009AC40A4}" type="presParOf" srcId="{3FFDA798-0371-4CC0-B6F2-60F57B8AE3C3}" destId="{09659F6A-12CD-4C97-A924-3ED2CA671077}" srcOrd="1" destOrd="0" presId="urn:microsoft.com/office/officeart/2008/layout/LinedList"/>
    <dgm:cxn modelId="{C2025B58-A2E5-4D4F-9EE8-80DB80ADE762}" type="presParOf" srcId="{3FFDA798-0371-4CC0-B6F2-60F57B8AE3C3}" destId="{8C22F7C1-D1CE-435C-A991-E7ADE2FF4AC8}" srcOrd="2" destOrd="0" presId="urn:microsoft.com/office/officeart/2008/layout/LinedList"/>
    <dgm:cxn modelId="{5A98736D-F540-4CBA-9B75-75E3179847C1}" type="presParOf" srcId="{45A14660-D7A2-41CE-9AA3-4B6CE4587EC3}" destId="{B05290DC-E457-43E3-B409-D0EB24CDC57F}" srcOrd="5" destOrd="0" presId="urn:microsoft.com/office/officeart/2008/layout/LinedList"/>
    <dgm:cxn modelId="{6B77B82A-66D9-43F8-8116-9EB3AF5AE1DF}" type="presParOf" srcId="{45A14660-D7A2-41CE-9AA3-4B6CE4587EC3}" destId="{644BDE01-0325-4472-8C60-F441492D25DC}" srcOrd="6" destOrd="0" presId="urn:microsoft.com/office/officeart/2008/layout/LinedList"/>
    <dgm:cxn modelId="{3D1F7D31-42FF-44B7-8A71-4C8351A39490}" type="presParOf" srcId="{45A14660-D7A2-41CE-9AA3-4B6CE4587EC3}" destId="{3C028755-6226-4983-9608-3F1443319F7A}" srcOrd="7" destOrd="0" presId="urn:microsoft.com/office/officeart/2008/layout/LinedList"/>
    <dgm:cxn modelId="{A72EA516-0F94-4BDE-BCE2-38CA5E85D520}" type="presParOf" srcId="{3C028755-6226-4983-9608-3F1443319F7A}" destId="{22B6707E-B9B7-4164-B036-523BDFE16553}" srcOrd="0" destOrd="0" presId="urn:microsoft.com/office/officeart/2008/layout/LinedList"/>
    <dgm:cxn modelId="{408FF9A1-5930-4C39-984D-C5703024704E}" type="presParOf" srcId="{3C028755-6226-4983-9608-3F1443319F7A}" destId="{7D2127B1-5C52-4B3D-B1F9-A8A23049E75B}" srcOrd="1" destOrd="0" presId="urn:microsoft.com/office/officeart/2008/layout/LinedList"/>
    <dgm:cxn modelId="{FBFCD90D-1B5C-4A5C-9944-F89F32A69FA1}" type="presParOf" srcId="{3C028755-6226-4983-9608-3F1443319F7A}" destId="{91A7F10A-AB36-4B6F-ACA1-A19BD6B7D058}" srcOrd="2" destOrd="0" presId="urn:microsoft.com/office/officeart/2008/layout/LinedList"/>
    <dgm:cxn modelId="{3B7852F5-05F8-473E-A1C3-96C4E0599B92}" type="presParOf" srcId="{45A14660-D7A2-41CE-9AA3-4B6CE4587EC3}" destId="{3925045B-C236-4C35-A70D-4BF05E28CD20}" srcOrd="8" destOrd="0" presId="urn:microsoft.com/office/officeart/2008/layout/LinedList"/>
    <dgm:cxn modelId="{D3AE4416-9236-49FD-B6DD-82F420D4882D}" type="presParOf" srcId="{45A14660-D7A2-41CE-9AA3-4B6CE4587EC3}" destId="{A67DC900-1139-430C-90B8-11ABFA5A4BB4}" srcOrd="9" destOrd="0" presId="urn:microsoft.com/office/officeart/2008/layout/LinedList"/>
    <dgm:cxn modelId="{A63C05DF-45E9-4A0E-9D10-34698F3C6029}" type="presParOf" srcId="{5D31B435-A8E8-432B-89AA-D19B5D76F1E4}" destId="{A5359C3B-86A2-419B-B330-8815DDA81486}" srcOrd="2" destOrd="0" presId="urn:microsoft.com/office/officeart/2008/layout/LinedList"/>
    <dgm:cxn modelId="{397E15D5-EEC8-4E36-B353-AAA9B8E5ACA5}" type="presParOf" srcId="{5D31B435-A8E8-432B-89AA-D19B5D76F1E4}" destId="{B0C96557-6B29-4D6F-B2DE-2F9033A53C9B}" srcOrd="3" destOrd="0" presId="urn:microsoft.com/office/officeart/2008/layout/LinedList"/>
    <dgm:cxn modelId="{53BDF6E9-F5ED-4C30-8D40-31F7009B5D4C}" type="presParOf" srcId="{B0C96557-6B29-4D6F-B2DE-2F9033A53C9B}" destId="{8E9DA15E-1F38-4985-BBCF-42A15CD1596C}" srcOrd="0" destOrd="0" presId="urn:microsoft.com/office/officeart/2008/layout/LinedList"/>
    <dgm:cxn modelId="{89EBDA0C-B634-4A0F-A209-FE529D6A6173}" type="presParOf" srcId="{B0C96557-6B29-4D6F-B2DE-2F9033A53C9B}" destId="{3015CBAF-4AF6-4345-92B3-C988968717B4}"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E10B36-3550-4434-B87C-796FF9824F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AF3999D-CE4B-42B1-8825-0807B5CA2238}">
      <dgm:prSet phldrT="[Texto]">
        <dgm:style>
          <a:lnRef idx="1">
            <a:schemeClr val="accent1"/>
          </a:lnRef>
          <a:fillRef idx="2">
            <a:schemeClr val="accent1"/>
          </a:fillRef>
          <a:effectRef idx="1">
            <a:schemeClr val="accent1"/>
          </a:effectRef>
          <a:fontRef idx="minor">
            <a:schemeClr val="dk1"/>
          </a:fontRef>
        </dgm:style>
      </dgm:prSet>
      <dgm:spPr/>
      <dgm:t>
        <a:bodyPr/>
        <a:lstStyle/>
        <a:p>
          <a:r>
            <a:rPr lang="en-US" dirty="0" smtClean="0">
              <a:solidFill>
                <a:schemeClr val="accent1">
                  <a:lumMod val="40000"/>
                  <a:lumOff val="60000"/>
                </a:schemeClr>
              </a:solidFill>
            </a:rPr>
            <a:t>.</a:t>
          </a:r>
          <a:endParaRPr lang="en-US" dirty="0">
            <a:solidFill>
              <a:schemeClr val="accent1">
                <a:lumMod val="40000"/>
                <a:lumOff val="60000"/>
              </a:schemeClr>
            </a:solidFill>
          </a:endParaRPr>
        </a:p>
      </dgm:t>
    </dgm:pt>
    <dgm:pt modelId="{7A01E224-95CE-43DD-AE21-9792D5A31855}" type="parTrans" cxnId="{E100BA7F-3804-4A3B-8379-D10DD8239781}">
      <dgm:prSet/>
      <dgm:spPr/>
      <dgm:t>
        <a:bodyPr/>
        <a:lstStyle/>
        <a:p>
          <a:endParaRPr lang="en-US"/>
        </a:p>
      </dgm:t>
    </dgm:pt>
    <dgm:pt modelId="{73A20E35-D1AA-40FE-94C4-3E32289C5657}" type="sibTrans" cxnId="{E100BA7F-3804-4A3B-8379-D10DD8239781}">
      <dgm:prSet/>
      <dgm:spPr/>
      <dgm:t>
        <a:bodyPr/>
        <a:lstStyle/>
        <a:p>
          <a:endParaRPr lang="en-US"/>
        </a:p>
      </dgm:t>
    </dgm:pt>
    <dgm:pt modelId="{5813EE4C-32B3-4C59-8362-8A0613628893}">
      <dgm:prSet phldrT="[Texto]">
        <dgm:style>
          <a:lnRef idx="1">
            <a:schemeClr val="accent4"/>
          </a:lnRef>
          <a:fillRef idx="2">
            <a:schemeClr val="accent4"/>
          </a:fillRef>
          <a:effectRef idx="1">
            <a:schemeClr val="accent4"/>
          </a:effectRef>
          <a:fontRef idx="minor">
            <a:schemeClr val="dk1"/>
          </a:fontRef>
        </dgm:style>
      </dgm:prSet>
      <dgm:spPr/>
      <dgm:t>
        <a:bodyPr/>
        <a:lstStyle/>
        <a:p>
          <a:r>
            <a:rPr lang="es-PR" dirty="0" smtClean="0">
              <a:effectLst>
                <a:outerShdw blurRad="38100" dist="38100" dir="2700000" algn="tl">
                  <a:srgbClr val="000000">
                    <a:alpha val="43137"/>
                  </a:srgbClr>
                </a:outerShdw>
              </a:effectLst>
            </a:rPr>
            <a:t>Relación de los indicadores enumerados en la Metodología -(1) Simplicidad (2) Montos de Pagos Contributivos Realizados, (3) Tasas Totales Contributivas y (4) Percepción ciudadana- dentro del nivel de captación contributiva y el impacto de esta captación en los ingresos por impuestos del gobierno.</a:t>
          </a:r>
          <a:r>
            <a:rPr lang="es-PR" dirty="0" smtClean="0"/>
            <a:t> </a:t>
          </a:r>
          <a:endParaRPr lang="en-US" dirty="0"/>
        </a:p>
      </dgm:t>
    </dgm:pt>
    <dgm:pt modelId="{8048F6FA-DB05-470E-B702-D2ACA9216094}" type="parTrans" cxnId="{8118EF9C-F300-41F6-8A25-0C4E1877630D}">
      <dgm:prSet/>
      <dgm:spPr/>
      <dgm:t>
        <a:bodyPr/>
        <a:lstStyle/>
        <a:p>
          <a:endParaRPr lang="en-US"/>
        </a:p>
      </dgm:t>
    </dgm:pt>
    <dgm:pt modelId="{DFFB91CC-9A80-40EF-BA73-D77D3D853552}" type="sibTrans" cxnId="{8118EF9C-F300-41F6-8A25-0C4E1877630D}">
      <dgm:prSet/>
      <dgm:spPr/>
      <dgm:t>
        <a:bodyPr/>
        <a:lstStyle/>
        <a:p>
          <a:endParaRPr lang="en-US"/>
        </a:p>
      </dgm:t>
    </dgm:pt>
    <dgm:pt modelId="{20D96745-34C2-4434-9F80-1E72E8E62A42}">
      <dgm:prSet phldrT="[Texto]">
        <dgm:style>
          <a:lnRef idx="1">
            <a:schemeClr val="accent1"/>
          </a:lnRef>
          <a:fillRef idx="2">
            <a:schemeClr val="accent1"/>
          </a:fillRef>
          <a:effectRef idx="1">
            <a:schemeClr val="accent1"/>
          </a:effectRef>
          <a:fontRef idx="minor">
            <a:schemeClr val="dk1"/>
          </a:fontRef>
        </dgm:style>
      </dgm:prSet>
      <dgm:spPr/>
      <dgm:t>
        <a:bodyPr/>
        <a:lstStyle/>
        <a:p>
          <a:r>
            <a:rPr lang="en-US" dirty="0" smtClean="0">
              <a:solidFill>
                <a:schemeClr val="accent1">
                  <a:lumMod val="40000"/>
                  <a:lumOff val="60000"/>
                </a:schemeClr>
              </a:solidFill>
            </a:rPr>
            <a:t>.</a:t>
          </a:r>
          <a:endParaRPr lang="en-US" dirty="0">
            <a:solidFill>
              <a:schemeClr val="accent1">
                <a:lumMod val="40000"/>
                <a:lumOff val="60000"/>
              </a:schemeClr>
            </a:solidFill>
          </a:endParaRPr>
        </a:p>
      </dgm:t>
    </dgm:pt>
    <dgm:pt modelId="{34C8E1A3-6CDF-4A95-8BEA-C74D580825E8}" type="parTrans" cxnId="{609CF1F3-A8B1-4A64-8656-33C626200B23}">
      <dgm:prSet/>
      <dgm:spPr/>
      <dgm:t>
        <a:bodyPr/>
        <a:lstStyle/>
        <a:p>
          <a:endParaRPr lang="en-US"/>
        </a:p>
      </dgm:t>
    </dgm:pt>
    <dgm:pt modelId="{BDD725CD-B2A1-4C6A-9F31-D167C14C0C65}" type="sibTrans" cxnId="{609CF1F3-A8B1-4A64-8656-33C626200B23}">
      <dgm:prSet/>
      <dgm:spPr/>
      <dgm:t>
        <a:bodyPr/>
        <a:lstStyle/>
        <a:p>
          <a:endParaRPr lang="en-US"/>
        </a:p>
      </dgm:t>
    </dgm:pt>
    <dgm:pt modelId="{E1C2059E-961D-4F6A-8324-4CE3E70F4CEF}">
      <dgm:prSet phldrT="[Texto]">
        <dgm:style>
          <a:lnRef idx="1">
            <a:schemeClr val="accent4"/>
          </a:lnRef>
          <a:fillRef idx="2">
            <a:schemeClr val="accent4"/>
          </a:fillRef>
          <a:effectRef idx="1">
            <a:schemeClr val="accent4"/>
          </a:effectRef>
          <a:fontRef idx="minor">
            <a:schemeClr val="dk1"/>
          </a:fontRef>
        </dgm:style>
      </dgm:prSet>
      <dgm:spPr/>
      <dgm:t>
        <a:bodyPr/>
        <a:lstStyle/>
        <a:p>
          <a:r>
            <a:rPr lang="es-PR" dirty="0" smtClean="0">
              <a:effectLst>
                <a:outerShdw blurRad="38100" dist="38100" dir="2700000" algn="tl">
                  <a:srgbClr val="000000">
                    <a:alpha val="43137"/>
                  </a:srgbClr>
                </a:outerShdw>
              </a:effectLst>
            </a:rPr>
            <a:t>Evaluación del origen del impacto de los ingresos por impuestos gubernamentales en el Producto Interno Bruto. Objetivo que se espera alcanzar con las regresiones antes mencionadas en el área de Metodología. </a:t>
          </a:r>
          <a:endParaRPr lang="en-US" dirty="0">
            <a:effectLst>
              <a:outerShdw blurRad="38100" dist="38100" dir="2700000" algn="tl">
                <a:srgbClr val="000000">
                  <a:alpha val="43137"/>
                </a:srgbClr>
              </a:outerShdw>
            </a:effectLst>
          </a:endParaRPr>
        </a:p>
      </dgm:t>
    </dgm:pt>
    <dgm:pt modelId="{57D43274-5D88-4537-BA42-B9531900FDD0}" type="parTrans" cxnId="{5855AFBB-2732-422D-ADC8-135EE880565D}">
      <dgm:prSet/>
      <dgm:spPr/>
      <dgm:t>
        <a:bodyPr/>
        <a:lstStyle/>
        <a:p>
          <a:endParaRPr lang="en-US"/>
        </a:p>
      </dgm:t>
    </dgm:pt>
    <dgm:pt modelId="{954E1554-3290-41CB-8FA0-D2047CCE4D5F}" type="sibTrans" cxnId="{5855AFBB-2732-422D-ADC8-135EE880565D}">
      <dgm:prSet/>
      <dgm:spPr/>
      <dgm:t>
        <a:bodyPr/>
        <a:lstStyle/>
        <a:p>
          <a:endParaRPr lang="en-US"/>
        </a:p>
      </dgm:t>
    </dgm:pt>
    <dgm:pt modelId="{C74A4314-6779-4A18-819E-E43A000FC59E}" type="pres">
      <dgm:prSet presAssocID="{5BE10B36-3550-4434-B87C-796FF9824F02}" presName="linearFlow" presStyleCnt="0">
        <dgm:presLayoutVars>
          <dgm:dir/>
          <dgm:animLvl val="lvl"/>
          <dgm:resizeHandles val="exact"/>
        </dgm:presLayoutVars>
      </dgm:prSet>
      <dgm:spPr/>
      <dgm:t>
        <a:bodyPr/>
        <a:lstStyle/>
        <a:p>
          <a:endParaRPr lang="en-US"/>
        </a:p>
      </dgm:t>
    </dgm:pt>
    <dgm:pt modelId="{05E5C6E6-D634-4C0F-974D-16102874B633}" type="pres">
      <dgm:prSet presAssocID="{AAF3999D-CE4B-42B1-8825-0807B5CA2238}" presName="composite" presStyleCnt="0"/>
      <dgm:spPr/>
    </dgm:pt>
    <dgm:pt modelId="{07F845A9-6B08-486D-A831-21D908E95CE7}" type="pres">
      <dgm:prSet presAssocID="{AAF3999D-CE4B-42B1-8825-0807B5CA2238}" presName="parentText" presStyleLbl="alignNode1" presStyleIdx="0" presStyleCnt="2">
        <dgm:presLayoutVars>
          <dgm:chMax val="1"/>
          <dgm:bulletEnabled val="1"/>
        </dgm:presLayoutVars>
      </dgm:prSet>
      <dgm:spPr/>
      <dgm:t>
        <a:bodyPr/>
        <a:lstStyle/>
        <a:p>
          <a:endParaRPr lang="en-US"/>
        </a:p>
      </dgm:t>
    </dgm:pt>
    <dgm:pt modelId="{2B14CD67-4DF9-4B6D-99EB-AA635A760E78}" type="pres">
      <dgm:prSet presAssocID="{AAF3999D-CE4B-42B1-8825-0807B5CA2238}" presName="descendantText" presStyleLbl="alignAcc1" presStyleIdx="0" presStyleCnt="2">
        <dgm:presLayoutVars>
          <dgm:bulletEnabled val="1"/>
        </dgm:presLayoutVars>
      </dgm:prSet>
      <dgm:spPr/>
      <dgm:t>
        <a:bodyPr/>
        <a:lstStyle/>
        <a:p>
          <a:endParaRPr lang="en-US"/>
        </a:p>
      </dgm:t>
    </dgm:pt>
    <dgm:pt modelId="{18B0E26A-E16A-472F-8416-AFD6AAD0CB08}" type="pres">
      <dgm:prSet presAssocID="{73A20E35-D1AA-40FE-94C4-3E32289C5657}" presName="sp" presStyleCnt="0"/>
      <dgm:spPr/>
    </dgm:pt>
    <dgm:pt modelId="{DA0B343C-C7E2-4E73-AE38-59760A34AC49}" type="pres">
      <dgm:prSet presAssocID="{20D96745-34C2-4434-9F80-1E72E8E62A42}" presName="composite" presStyleCnt="0"/>
      <dgm:spPr/>
    </dgm:pt>
    <dgm:pt modelId="{2E027A2B-0CC0-42D2-A529-7E31A8BA52E6}" type="pres">
      <dgm:prSet presAssocID="{20D96745-34C2-4434-9F80-1E72E8E62A42}" presName="parentText" presStyleLbl="alignNode1" presStyleIdx="1" presStyleCnt="2">
        <dgm:presLayoutVars>
          <dgm:chMax val="1"/>
          <dgm:bulletEnabled val="1"/>
        </dgm:presLayoutVars>
      </dgm:prSet>
      <dgm:spPr/>
      <dgm:t>
        <a:bodyPr/>
        <a:lstStyle/>
        <a:p>
          <a:endParaRPr lang="en-US"/>
        </a:p>
      </dgm:t>
    </dgm:pt>
    <dgm:pt modelId="{9EE047D9-8992-4CA6-96D8-1660C7C0E529}" type="pres">
      <dgm:prSet presAssocID="{20D96745-34C2-4434-9F80-1E72E8E62A42}" presName="descendantText" presStyleLbl="alignAcc1" presStyleIdx="1" presStyleCnt="2">
        <dgm:presLayoutVars>
          <dgm:bulletEnabled val="1"/>
        </dgm:presLayoutVars>
      </dgm:prSet>
      <dgm:spPr/>
      <dgm:t>
        <a:bodyPr/>
        <a:lstStyle/>
        <a:p>
          <a:endParaRPr lang="en-US"/>
        </a:p>
      </dgm:t>
    </dgm:pt>
  </dgm:ptLst>
  <dgm:cxnLst>
    <dgm:cxn modelId="{609CF1F3-A8B1-4A64-8656-33C626200B23}" srcId="{5BE10B36-3550-4434-B87C-796FF9824F02}" destId="{20D96745-34C2-4434-9F80-1E72E8E62A42}" srcOrd="1" destOrd="0" parTransId="{34C8E1A3-6CDF-4A95-8BEA-C74D580825E8}" sibTransId="{BDD725CD-B2A1-4C6A-9F31-D167C14C0C65}"/>
    <dgm:cxn modelId="{CE2D88FC-8249-4F48-8C83-E743D90D7338}" type="presOf" srcId="{AAF3999D-CE4B-42B1-8825-0807B5CA2238}" destId="{07F845A9-6B08-486D-A831-21D908E95CE7}" srcOrd="0" destOrd="0" presId="urn:microsoft.com/office/officeart/2005/8/layout/chevron2"/>
    <dgm:cxn modelId="{E100BA7F-3804-4A3B-8379-D10DD8239781}" srcId="{5BE10B36-3550-4434-B87C-796FF9824F02}" destId="{AAF3999D-CE4B-42B1-8825-0807B5CA2238}" srcOrd="0" destOrd="0" parTransId="{7A01E224-95CE-43DD-AE21-9792D5A31855}" sibTransId="{73A20E35-D1AA-40FE-94C4-3E32289C5657}"/>
    <dgm:cxn modelId="{B2F9581E-FD5A-4724-9F70-3838076F8BFD}" type="presOf" srcId="{5BE10B36-3550-4434-B87C-796FF9824F02}" destId="{C74A4314-6779-4A18-819E-E43A000FC59E}" srcOrd="0" destOrd="0" presId="urn:microsoft.com/office/officeart/2005/8/layout/chevron2"/>
    <dgm:cxn modelId="{8118EF9C-F300-41F6-8A25-0C4E1877630D}" srcId="{AAF3999D-CE4B-42B1-8825-0807B5CA2238}" destId="{5813EE4C-32B3-4C59-8362-8A0613628893}" srcOrd="0" destOrd="0" parTransId="{8048F6FA-DB05-470E-B702-D2ACA9216094}" sibTransId="{DFFB91CC-9A80-40EF-BA73-D77D3D853552}"/>
    <dgm:cxn modelId="{5855AFBB-2732-422D-ADC8-135EE880565D}" srcId="{20D96745-34C2-4434-9F80-1E72E8E62A42}" destId="{E1C2059E-961D-4F6A-8324-4CE3E70F4CEF}" srcOrd="0" destOrd="0" parTransId="{57D43274-5D88-4537-BA42-B9531900FDD0}" sibTransId="{954E1554-3290-41CB-8FA0-D2047CCE4D5F}"/>
    <dgm:cxn modelId="{8DE1D659-16E5-4235-AA9B-4CCA96A0CE01}" type="presOf" srcId="{E1C2059E-961D-4F6A-8324-4CE3E70F4CEF}" destId="{9EE047D9-8992-4CA6-96D8-1660C7C0E529}" srcOrd="0" destOrd="0" presId="urn:microsoft.com/office/officeart/2005/8/layout/chevron2"/>
    <dgm:cxn modelId="{4A30224C-56C4-4712-8C5F-CCC690D83F62}" type="presOf" srcId="{20D96745-34C2-4434-9F80-1E72E8E62A42}" destId="{2E027A2B-0CC0-42D2-A529-7E31A8BA52E6}" srcOrd="0" destOrd="0" presId="urn:microsoft.com/office/officeart/2005/8/layout/chevron2"/>
    <dgm:cxn modelId="{F923045D-B48A-451D-B36E-62AB0BFEAB60}" type="presOf" srcId="{5813EE4C-32B3-4C59-8362-8A0613628893}" destId="{2B14CD67-4DF9-4B6D-99EB-AA635A760E78}" srcOrd="0" destOrd="0" presId="urn:microsoft.com/office/officeart/2005/8/layout/chevron2"/>
    <dgm:cxn modelId="{2A8F4979-7587-4CD2-8C26-B2CF68E65FF5}" type="presParOf" srcId="{C74A4314-6779-4A18-819E-E43A000FC59E}" destId="{05E5C6E6-D634-4C0F-974D-16102874B633}" srcOrd="0" destOrd="0" presId="urn:microsoft.com/office/officeart/2005/8/layout/chevron2"/>
    <dgm:cxn modelId="{0C15136A-89F2-4E38-8433-AEF5F0FA7C37}" type="presParOf" srcId="{05E5C6E6-D634-4C0F-974D-16102874B633}" destId="{07F845A9-6B08-486D-A831-21D908E95CE7}" srcOrd="0" destOrd="0" presId="urn:microsoft.com/office/officeart/2005/8/layout/chevron2"/>
    <dgm:cxn modelId="{6D4B1682-F2B8-4F80-99B5-A1375474CEFE}" type="presParOf" srcId="{05E5C6E6-D634-4C0F-974D-16102874B633}" destId="{2B14CD67-4DF9-4B6D-99EB-AA635A760E78}" srcOrd="1" destOrd="0" presId="urn:microsoft.com/office/officeart/2005/8/layout/chevron2"/>
    <dgm:cxn modelId="{6DF82E19-63FD-49A2-B2A7-75725D8942F5}" type="presParOf" srcId="{C74A4314-6779-4A18-819E-E43A000FC59E}" destId="{18B0E26A-E16A-472F-8416-AFD6AAD0CB08}" srcOrd="1" destOrd="0" presId="urn:microsoft.com/office/officeart/2005/8/layout/chevron2"/>
    <dgm:cxn modelId="{B0E30ED8-C7F2-4117-9BED-8BBFEA370D23}" type="presParOf" srcId="{C74A4314-6779-4A18-819E-E43A000FC59E}" destId="{DA0B343C-C7E2-4E73-AE38-59760A34AC49}" srcOrd="2" destOrd="0" presId="urn:microsoft.com/office/officeart/2005/8/layout/chevron2"/>
    <dgm:cxn modelId="{2C389770-A393-4D17-975F-08C6F45E3537}" type="presParOf" srcId="{DA0B343C-C7E2-4E73-AE38-59760A34AC49}" destId="{2E027A2B-0CC0-42D2-A529-7E31A8BA52E6}" srcOrd="0" destOrd="0" presId="urn:microsoft.com/office/officeart/2005/8/layout/chevron2"/>
    <dgm:cxn modelId="{3B91BEBC-346E-4C55-8652-90EF0B2C8C76}" type="presParOf" srcId="{DA0B343C-C7E2-4E73-AE38-59760A34AC49}" destId="{9EE047D9-8992-4CA6-96D8-1660C7C0E5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EFD818-E617-4AEF-B2AA-1E2D194C2C1C}" type="doc">
      <dgm:prSet loTypeId="urn:microsoft.com/office/officeart/2005/8/layout/pyramid2" loCatId="list" qsTypeId="urn:microsoft.com/office/officeart/2005/8/quickstyle/3d2" qsCatId="3D" csTypeId="urn:microsoft.com/office/officeart/2005/8/colors/accent0_3" csCatId="mainScheme" phldr="1"/>
      <dgm:spPr/>
    </dgm:pt>
    <dgm:pt modelId="{3D99C1A5-1AE4-455A-81B1-62DD82D587FC}">
      <dgm:prSet phldrT="[Texto]" custT="1"/>
      <dgm:spPr/>
      <dgm:t>
        <a:bodyPr/>
        <a:lstStyle/>
        <a:p>
          <a:r>
            <a:rPr lang="es-PR" sz="1400" dirty="0" smtClean="0">
              <a:latin typeface="Times New Roman" panose="02020603050405020304" pitchFamily="18" charset="0"/>
              <a:cs typeface="Times New Roman" panose="02020603050405020304" pitchFamily="18" charset="0"/>
            </a:rPr>
            <a:t>El ejemplo más significativo de esto yace en la parte 4 de Percepción ciudadana, específicamente en la de estadísticas en “</a:t>
          </a:r>
          <a:r>
            <a:rPr lang="es-PR" sz="1400" dirty="0" err="1" smtClean="0">
              <a:latin typeface="Times New Roman" panose="02020603050405020304" pitchFamily="18" charset="0"/>
              <a:cs typeface="Times New Roman" panose="02020603050405020304" pitchFamily="18" charset="0"/>
            </a:rPr>
            <a:t>tax</a:t>
          </a:r>
          <a:r>
            <a:rPr lang="es-PR" sz="1400" dirty="0" smtClean="0">
              <a:latin typeface="Times New Roman" panose="02020603050405020304" pitchFamily="18" charset="0"/>
              <a:cs typeface="Times New Roman" panose="02020603050405020304" pitchFamily="18" charset="0"/>
            </a:rPr>
            <a:t> </a:t>
          </a:r>
          <a:r>
            <a:rPr lang="es-PR" sz="1400" dirty="0" err="1" smtClean="0">
              <a:latin typeface="Times New Roman" panose="02020603050405020304" pitchFamily="18" charset="0"/>
              <a:cs typeface="Times New Roman" panose="02020603050405020304" pitchFamily="18" charset="0"/>
            </a:rPr>
            <a:t>morale</a:t>
          </a:r>
          <a:r>
            <a:rPr lang="es-PR" sz="1400" dirty="0" smtClean="0">
              <a:latin typeface="Times New Roman" panose="02020603050405020304" pitchFamily="18" charset="0"/>
              <a:cs typeface="Times New Roman" panose="02020603050405020304" pitchFamily="18" charset="0"/>
            </a:rPr>
            <a:t>” en Puerto Rico.</a:t>
          </a:r>
          <a:endParaRPr lang="en-US" sz="1400" dirty="0">
            <a:latin typeface="Times New Roman" panose="02020603050405020304" pitchFamily="18" charset="0"/>
            <a:cs typeface="Times New Roman" panose="02020603050405020304" pitchFamily="18" charset="0"/>
          </a:endParaRPr>
        </a:p>
      </dgm:t>
    </dgm:pt>
    <dgm:pt modelId="{F3756F81-DDB0-4C5B-9D74-4611EC209B30}" type="parTrans" cxnId="{0EDB579F-4B99-4CDA-99B3-A8777A6A09FA}">
      <dgm:prSet/>
      <dgm:spPr/>
      <dgm:t>
        <a:bodyPr/>
        <a:lstStyle/>
        <a:p>
          <a:endParaRPr lang="en-US"/>
        </a:p>
      </dgm:t>
    </dgm:pt>
    <dgm:pt modelId="{4B3D7724-B5AF-46E5-AE0C-242035043A7E}" type="sibTrans" cxnId="{0EDB579F-4B99-4CDA-99B3-A8777A6A09FA}">
      <dgm:prSet/>
      <dgm:spPr/>
      <dgm:t>
        <a:bodyPr/>
        <a:lstStyle/>
        <a:p>
          <a:endParaRPr lang="en-US"/>
        </a:p>
      </dgm:t>
    </dgm:pt>
    <dgm:pt modelId="{A5F37B36-5560-47CD-A8EF-32B836F1B402}">
      <dgm:prSet phldrT="[Texto]" custT="1"/>
      <dgm:spPr/>
      <dgm:t>
        <a:bodyPr/>
        <a:lstStyle/>
        <a:p>
          <a:r>
            <a:rPr lang="es-PR" sz="1200" dirty="0" smtClean="0">
              <a:latin typeface="Times New Roman" panose="02020603050405020304" pitchFamily="18" charset="0"/>
              <a:cs typeface="Times New Roman" panose="02020603050405020304" pitchFamily="18" charset="0"/>
            </a:rPr>
            <a:t>Falta de consistencia por años en las evaluaciones de “</a:t>
          </a:r>
          <a:r>
            <a:rPr lang="es-PR" sz="1200" dirty="0" err="1" smtClean="0">
              <a:latin typeface="Times New Roman" panose="02020603050405020304" pitchFamily="18" charset="0"/>
              <a:cs typeface="Times New Roman" panose="02020603050405020304" pitchFamily="18" charset="0"/>
            </a:rPr>
            <a:t>tax</a:t>
          </a:r>
          <a:r>
            <a:rPr lang="es-PR" sz="1200" dirty="0" smtClean="0">
              <a:latin typeface="Times New Roman" panose="02020603050405020304" pitchFamily="18" charset="0"/>
              <a:cs typeface="Times New Roman" panose="02020603050405020304" pitchFamily="18" charset="0"/>
            </a:rPr>
            <a:t> </a:t>
          </a:r>
          <a:r>
            <a:rPr lang="es-PR" sz="1200" dirty="0" err="1" smtClean="0">
              <a:latin typeface="Times New Roman" panose="02020603050405020304" pitchFamily="18" charset="0"/>
              <a:cs typeface="Times New Roman" panose="02020603050405020304" pitchFamily="18" charset="0"/>
            </a:rPr>
            <a:t>morale</a:t>
          </a:r>
          <a:r>
            <a:rPr lang="es-PR" sz="1200" dirty="0" smtClean="0">
              <a:latin typeface="Times New Roman" panose="02020603050405020304" pitchFamily="18" charset="0"/>
              <a:cs typeface="Times New Roman" panose="02020603050405020304" pitchFamily="18" charset="0"/>
            </a:rPr>
            <a:t>” entre los países estudiados, ya que al no comprender un estudio comparativo de varios años de continuidad se carece de las herramientas necesarias para realizar un contraste entre políticas contributivas y sus efectos en el “</a:t>
          </a:r>
          <a:r>
            <a:rPr lang="es-PR" sz="1200" dirty="0" err="1" smtClean="0">
              <a:latin typeface="Times New Roman" panose="02020603050405020304" pitchFamily="18" charset="0"/>
              <a:cs typeface="Times New Roman" panose="02020603050405020304" pitchFamily="18" charset="0"/>
            </a:rPr>
            <a:t>tax</a:t>
          </a:r>
          <a:r>
            <a:rPr lang="es-PR" sz="1200" dirty="0" smtClean="0">
              <a:latin typeface="Times New Roman" panose="02020603050405020304" pitchFamily="18" charset="0"/>
              <a:cs typeface="Times New Roman" panose="02020603050405020304" pitchFamily="18" charset="0"/>
            </a:rPr>
            <a:t> </a:t>
          </a:r>
          <a:r>
            <a:rPr lang="es-PR" sz="1200" dirty="0" err="1" smtClean="0">
              <a:latin typeface="Times New Roman" panose="02020603050405020304" pitchFamily="18" charset="0"/>
              <a:cs typeface="Times New Roman" panose="02020603050405020304" pitchFamily="18" charset="0"/>
            </a:rPr>
            <a:t>morale</a:t>
          </a:r>
          <a:r>
            <a:rPr lang="en-US" sz="1200" dirty="0" smtClean="0">
              <a:latin typeface="Times New Roman" panose="02020603050405020304" pitchFamily="18" charset="0"/>
              <a:cs typeface="Times New Roman" panose="02020603050405020304" pitchFamily="18" charset="0"/>
            </a:rPr>
            <a:t>”</a:t>
          </a:r>
          <a:r>
            <a:rPr lang="es-PR"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dgm:t>
    </dgm:pt>
    <dgm:pt modelId="{B6F5D103-231D-4B9F-B605-1D82AD7C15F5}" type="parTrans" cxnId="{1BA3FEC3-53E7-48C0-A414-9103CC5225C7}">
      <dgm:prSet/>
      <dgm:spPr/>
      <dgm:t>
        <a:bodyPr/>
        <a:lstStyle/>
        <a:p>
          <a:endParaRPr lang="en-US"/>
        </a:p>
      </dgm:t>
    </dgm:pt>
    <dgm:pt modelId="{5BCD624F-8187-424D-B5A7-322EF1FCD71B}" type="sibTrans" cxnId="{1BA3FEC3-53E7-48C0-A414-9103CC5225C7}">
      <dgm:prSet/>
      <dgm:spPr/>
      <dgm:t>
        <a:bodyPr/>
        <a:lstStyle/>
        <a:p>
          <a:endParaRPr lang="en-US"/>
        </a:p>
      </dgm:t>
    </dgm:pt>
    <dgm:pt modelId="{D3AE9625-4556-414B-B730-3FD55F41EBAF}">
      <dgm:prSet phldrT="[Texto]"/>
      <dgm:spPr/>
      <dgm:t>
        <a:bodyPr/>
        <a:lstStyle/>
        <a:p>
          <a:r>
            <a:rPr lang="es-PR" dirty="0" smtClean="0"/>
            <a:t>Diferencias entre parámetros de estudio del “</a:t>
          </a:r>
          <a:r>
            <a:rPr lang="es-PR" dirty="0" err="1" smtClean="0"/>
            <a:t>tax</a:t>
          </a:r>
          <a:r>
            <a:rPr lang="es-PR" dirty="0" smtClean="0"/>
            <a:t> </a:t>
          </a:r>
          <a:r>
            <a:rPr lang="es-PR" dirty="0" err="1" smtClean="0"/>
            <a:t>morale</a:t>
          </a:r>
          <a:r>
            <a:rPr lang="es-PR" dirty="0" smtClean="0"/>
            <a:t>” entre países interfieren con la comparación entre resultados.</a:t>
          </a:r>
          <a:endParaRPr lang="en-US" dirty="0"/>
        </a:p>
      </dgm:t>
    </dgm:pt>
    <dgm:pt modelId="{654FF075-8FCA-48AF-97BC-C71A96FDC8DA}" type="parTrans" cxnId="{19733C1B-59AB-48E7-890C-6E4A492A3C6C}">
      <dgm:prSet/>
      <dgm:spPr/>
      <dgm:t>
        <a:bodyPr/>
        <a:lstStyle/>
        <a:p>
          <a:endParaRPr lang="en-US"/>
        </a:p>
      </dgm:t>
    </dgm:pt>
    <dgm:pt modelId="{FE918274-7DB3-40A1-AAFA-3BFE860EEF35}" type="sibTrans" cxnId="{19733C1B-59AB-48E7-890C-6E4A492A3C6C}">
      <dgm:prSet/>
      <dgm:spPr/>
      <dgm:t>
        <a:bodyPr/>
        <a:lstStyle/>
        <a:p>
          <a:endParaRPr lang="en-US"/>
        </a:p>
      </dgm:t>
    </dgm:pt>
    <dgm:pt modelId="{4DBD2736-048B-4A12-9FBB-95D08B3C7FEE}" type="pres">
      <dgm:prSet presAssocID="{E8EFD818-E617-4AEF-B2AA-1E2D194C2C1C}" presName="compositeShape" presStyleCnt="0">
        <dgm:presLayoutVars>
          <dgm:dir/>
          <dgm:resizeHandles/>
        </dgm:presLayoutVars>
      </dgm:prSet>
      <dgm:spPr/>
    </dgm:pt>
    <dgm:pt modelId="{6E6D74C5-1D9D-4573-96F5-F3B4BE08A1C5}" type="pres">
      <dgm:prSet presAssocID="{E8EFD818-E617-4AEF-B2AA-1E2D194C2C1C}" presName="pyramid" presStyleLbl="node1" presStyleIdx="0" presStyleCnt="1" custScaleX="133763" custLinFactNeighborX="-9319" custLinFactNeighborY="1111"/>
      <dgm:spPr/>
    </dgm:pt>
    <dgm:pt modelId="{E00FE78C-169F-4EB8-8C85-F72A4A7182AC}" type="pres">
      <dgm:prSet presAssocID="{E8EFD818-E617-4AEF-B2AA-1E2D194C2C1C}" presName="theList" presStyleCnt="0"/>
      <dgm:spPr/>
    </dgm:pt>
    <dgm:pt modelId="{7928714E-E0DB-4F65-8D46-FDC964A0AE3F}" type="pres">
      <dgm:prSet presAssocID="{3D99C1A5-1AE4-455A-81B1-62DD82D587FC}" presName="aNode" presStyleLbl="fgAcc1" presStyleIdx="0" presStyleCnt="3" custScaleX="116634">
        <dgm:presLayoutVars>
          <dgm:bulletEnabled val="1"/>
        </dgm:presLayoutVars>
      </dgm:prSet>
      <dgm:spPr/>
      <dgm:t>
        <a:bodyPr/>
        <a:lstStyle/>
        <a:p>
          <a:endParaRPr lang="en-US"/>
        </a:p>
      </dgm:t>
    </dgm:pt>
    <dgm:pt modelId="{5FEB7B3A-6898-418C-97E7-79E73274A9B3}" type="pres">
      <dgm:prSet presAssocID="{3D99C1A5-1AE4-455A-81B1-62DD82D587FC}" presName="aSpace" presStyleCnt="0"/>
      <dgm:spPr/>
    </dgm:pt>
    <dgm:pt modelId="{77BD5D65-B70F-46A8-BBBD-557D2105EE22}" type="pres">
      <dgm:prSet presAssocID="{A5F37B36-5560-47CD-A8EF-32B836F1B402}" presName="aNode" presStyleLbl="fgAcc1" presStyleIdx="1" presStyleCnt="3" custScaleX="117454">
        <dgm:presLayoutVars>
          <dgm:bulletEnabled val="1"/>
        </dgm:presLayoutVars>
      </dgm:prSet>
      <dgm:spPr/>
      <dgm:t>
        <a:bodyPr/>
        <a:lstStyle/>
        <a:p>
          <a:endParaRPr lang="en-US"/>
        </a:p>
      </dgm:t>
    </dgm:pt>
    <dgm:pt modelId="{4042FE01-826C-45C9-94FA-307BDAFD7E03}" type="pres">
      <dgm:prSet presAssocID="{A5F37B36-5560-47CD-A8EF-32B836F1B402}" presName="aSpace" presStyleCnt="0"/>
      <dgm:spPr/>
    </dgm:pt>
    <dgm:pt modelId="{FC070B6D-BD9D-4951-B1A0-B109FC30DB34}" type="pres">
      <dgm:prSet presAssocID="{D3AE9625-4556-414B-B730-3FD55F41EBAF}" presName="aNode" presStyleLbl="fgAcc1" presStyleIdx="2" presStyleCnt="3" custScaleX="120131">
        <dgm:presLayoutVars>
          <dgm:bulletEnabled val="1"/>
        </dgm:presLayoutVars>
      </dgm:prSet>
      <dgm:spPr/>
      <dgm:t>
        <a:bodyPr/>
        <a:lstStyle/>
        <a:p>
          <a:endParaRPr lang="en-US"/>
        </a:p>
      </dgm:t>
    </dgm:pt>
    <dgm:pt modelId="{C2EC7590-26AB-4159-AC30-C2BB7B2E6201}" type="pres">
      <dgm:prSet presAssocID="{D3AE9625-4556-414B-B730-3FD55F41EBAF}" presName="aSpace" presStyleCnt="0"/>
      <dgm:spPr/>
    </dgm:pt>
  </dgm:ptLst>
  <dgm:cxnLst>
    <dgm:cxn modelId="{6BB0EC5C-21C7-4885-B816-BBC00A31A1F3}" type="presOf" srcId="{A5F37B36-5560-47CD-A8EF-32B836F1B402}" destId="{77BD5D65-B70F-46A8-BBBD-557D2105EE22}" srcOrd="0" destOrd="0" presId="urn:microsoft.com/office/officeart/2005/8/layout/pyramid2"/>
    <dgm:cxn modelId="{1BA3FEC3-53E7-48C0-A414-9103CC5225C7}" srcId="{E8EFD818-E617-4AEF-B2AA-1E2D194C2C1C}" destId="{A5F37B36-5560-47CD-A8EF-32B836F1B402}" srcOrd="1" destOrd="0" parTransId="{B6F5D103-231D-4B9F-B605-1D82AD7C15F5}" sibTransId="{5BCD624F-8187-424D-B5A7-322EF1FCD71B}"/>
    <dgm:cxn modelId="{F13B2614-1EDE-47EF-A709-1AE183A8DE6D}" type="presOf" srcId="{3D99C1A5-1AE4-455A-81B1-62DD82D587FC}" destId="{7928714E-E0DB-4F65-8D46-FDC964A0AE3F}" srcOrd="0" destOrd="0" presId="urn:microsoft.com/office/officeart/2005/8/layout/pyramid2"/>
    <dgm:cxn modelId="{E8886AD3-1B3D-4BBE-BD5D-53BA1E7D5A0D}" type="presOf" srcId="{D3AE9625-4556-414B-B730-3FD55F41EBAF}" destId="{FC070B6D-BD9D-4951-B1A0-B109FC30DB34}" srcOrd="0" destOrd="0" presId="urn:microsoft.com/office/officeart/2005/8/layout/pyramid2"/>
    <dgm:cxn modelId="{1061B1A6-A0C5-4AC0-95B0-ABB1B23F45CC}" type="presOf" srcId="{E8EFD818-E617-4AEF-B2AA-1E2D194C2C1C}" destId="{4DBD2736-048B-4A12-9FBB-95D08B3C7FEE}" srcOrd="0" destOrd="0" presId="urn:microsoft.com/office/officeart/2005/8/layout/pyramid2"/>
    <dgm:cxn modelId="{0EDB579F-4B99-4CDA-99B3-A8777A6A09FA}" srcId="{E8EFD818-E617-4AEF-B2AA-1E2D194C2C1C}" destId="{3D99C1A5-1AE4-455A-81B1-62DD82D587FC}" srcOrd="0" destOrd="0" parTransId="{F3756F81-DDB0-4C5B-9D74-4611EC209B30}" sibTransId="{4B3D7724-B5AF-46E5-AE0C-242035043A7E}"/>
    <dgm:cxn modelId="{19733C1B-59AB-48E7-890C-6E4A492A3C6C}" srcId="{E8EFD818-E617-4AEF-B2AA-1E2D194C2C1C}" destId="{D3AE9625-4556-414B-B730-3FD55F41EBAF}" srcOrd="2" destOrd="0" parTransId="{654FF075-8FCA-48AF-97BC-C71A96FDC8DA}" sibTransId="{FE918274-7DB3-40A1-AAFA-3BFE860EEF35}"/>
    <dgm:cxn modelId="{8E0A8E6F-0A7D-4938-95C8-566927A884FB}" type="presParOf" srcId="{4DBD2736-048B-4A12-9FBB-95D08B3C7FEE}" destId="{6E6D74C5-1D9D-4573-96F5-F3B4BE08A1C5}" srcOrd="0" destOrd="0" presId="urn:microsoft.com/office/officeart/2005/8/layout/pyramid2"/>
    <dgm:cxn modelId="{773BAAB5-F1A7-494A-AD6C-3FB25277A347}" type="presParOf" srcId="{4DBD2736-048B-4A12-9FBB-95D08B3C7FEE}" destId="{E00FE78C-169F-4EB8-8C85-F72A4A7182AC}" srcOrd="1" destOrd="0" presId="urn:microsoft.com/office/officeart/2005/8/layout/pyramid2"/>
    <dgm:cxn modelId="{4DA33748-E2E6-4C46-BD2C-064831E1E2EB}" type="presParOf" srcId="{E00FE78C-169F-4EB8-8C85-F72A4A7182AC}" destId="{7928714E-E0DB-4F65-8D46-FDC964A0AE3F}" srcOrd="0" destOrd="0" presId="urn:microsoft.com/office/officeart/2005/8/layout/pyramid2"/>
    <dgm:cxn modelId="{8B739BA4-24D1-4BB6-9B22-B625AD8050C1}" type="presParOf" srcId="{E00FE78C-169F-4EB8-8C85-F72A4A7182AC}" destId="{5FEB7B3A-6898-418C-97E7-79E73274A9B3}" srcOrd="1" destOrd="0" presId="urn:microsoft.com/office/officeart/2005/8/layout/pyramid2"/>
    <dgm:cxn modelId="{E5515140-7733-4867-8255-12E8629B5618}" type="presParOf" srcId="{E00FE78C-169F-4EB8-8C85-F72A4A7182AC}" destId="{77BD5D65-B70F-46A8-BBBD-557D2105EE22}" srcOrd="2" destOrd="0" presId="urn:microsoft.com/office/officeart/2005/8/layout/pyramid2"/>
    <dgm:cxn modelId="{4E6D3333-97C8-484D-B735-B20B45D276FD}" type="presParOf" srcId="{E00FE78C-169F-4EB8-8C85-F72A4A7182AC}" destId="{4042FE01-826C-45C9-94FA-307BDAFD7E03}" srcOrd="3" destOrd="0" presId="urn:microsoft.com/office/officeart/2005/8/layout/pyramid2"/>
    <dgm:cxn modelId="{37F8234A-7128-46DF-9920-98521F5257ED}" type="presParOf" srcId="{E00FE78C-169F-4EB8-8C85-F72A4A7182AC}" destId="{FC070B6D-BD9D-4951-B1A0-B109FC30DB34}" srcOrd="4" destOrd="0" presId="urn:microsoft.com/office/officeart/2005/8/layout/pyramid2"/>
    <dgm:cxn modelId="{99D1E600-0D77-431A-9FBD-2AB5DF32F55D}" type="presParOf" srcId="{E00FE78C-169F-4EB8-8C85-F72A4A7182AC}" destId="{C2EC7590-26AB-4159-AC30-C2BB7B2E6201}" srcOrd="5" destOrd="0" presId="urn:microsoft.com/office/officeart/2005/8/layout/pyramid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17A4E-95D6-47E5-97BA-2B9A8AEBA0D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D5BA0C1-A127-4DF1-B3E2-A65E0349C6ED}">
      <dgm:prSet phldrT="[Texto]"/>
      <dgm:spPr/>
      <dgm:t>
        <a:bodyPr/>
        <a:lstStyle/>
        <a:p>
          <a:r>
            <a:rPr lang="es-PR" b="1" dirty="0" smtClean="0"/>
            <a:t>Sistemas Contributivos</a:t>
          </a:r>
          <a:endParaRPr lang="en-US" b="1" dirty="0"/>
        </a:p>
      </dgm:t>
    </dgm:pt>
    <dgm:pt modelId="{1E051276-B5A5-47DF-8A48-12D8F6AC9526}" type="parTrans" cxnId="{514DE257-314C-4BFD-9A48-EE229825AEC7}">
      <dgm:prSet/>
      <dgm:spPr/>
      <dgm:t>
        <a:bodyPr/>
        <a:lstStyle/>
        <a:p>
          <a:endParaRPr lang="en-US"/>
        </a:p>
      </dgm:t>
    </dgm:pt>
    <dgm:pt modelId="{744243AB-7DB1-40F9-A80D-6F0C317062EC}" type="sibTrans" cxnId="{514DE257-314C-4BFD-9A48-EE229825AEC7}">
      <dgm:prSet/>
      <dgm:spPr/>
      <dgm:t>
        <a:bodyPr/>
        <a:lstStyle/>
        <a:p>
          <a:endParaRPr lang="en-US"/>
        </a:p>
      </dgm:t>
    </dgm:pt>
    <dgm:pt modelId="{E93B2E5A-2865-4940-95F8-D960FE6F74B2}">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dirty="0" smtClean="0"/>
            <a:t>Dinamarca</a:t>
          </a:r>
          <a:endParaRPr lang="en-US" dirty="0"/>
        </a:p>
      </dgm:t>
    </dgm:pt>
    <dgm:pt modelId="{26BA17A0-5301-42BF-952C-87EAF2050C34}" type="parTrans" cxnId="{85F362BB-58F8-460A-BA27-C9DF97B73FD4}">
      <dgm:prSet/>
      <dgm:spPr/>
      <dgm:t>
        <a:bodyPr/>
        <a:lstStyle/>
        <a:p>
          <a:endParaRPr lang="en-US"/>
        </a:p>
      </dgm:t>
    </dgm:pt>
    <dgm:pt modelId="{AC59DFBA-716E-40B8-A9F2-917A83E5282C}" type="sibTrans" cxnId="{85F362BB-58F8-460A-BA27-C9DF97B73FD4}">
      <dgm:prSet/>
      <dgm:spPr/>
      <dgm:t>
        <a:bodyPr/>
        <a:lstStyle/>
        <a:p>
          <a:endParaRPr lang="en-US"/>
        </a:p>
      </dgm:t>
    </dgm:pt>
    <dgm:pt modelId="{17B6A7B6-A380-4E27-B817-8B3767A007BF}">
      <dgm:prSet phldrT="[Texto]"/>
      <dgm:spPr/>
      <dgm:t>
        <a:bodyPr/>
        <a:lstStyle/>
        <a:p>
          <a:r>
            <a:rPr lang="es-PR" b="1" dirty="0" smtClean="0"/>
            <a:t>Índices comparativos</a:t>
          </a:r>
          <a:endParaRPr lang="en-US" dirty="0"/>
        </a:p>
      </dgm:t>
    </dgm:pt>
    <dgm:pt modelId="{E2EE7C0B-F2F0-4719-BFE3-E43F47868FD3}" type="parTrans" cxnId="{0700DA99-E642-47C9-861E-CF4B2834A31C}">
      <dgm:prSet/>
      <dgm:spPr/>
      <dgm:t>
        <a:bodyPr/>
        <a:lstStyle/>
        <a:p>
          <a:endParaRPr lang="en-US"/>
        </a:p>
      </dgm:t>
    </dgm:pt>
    <dgm:pt modelId="{08055714-93BD-448A-A552-475EDE4C6B0F}" type="sibTrans" cxnId="{0700DA99-E642-47C9-861E-CF4B2834A31C}">
      <dgm:prSet/>
      <dgm:spPr/>
      <dgm:t>
        <a:bodyPr/>
        <a:lstStyle/>
        <a:p>
          <a:endParaRPr lang="en-US"/>
        </a:p>
      </dgm:t>
    </dgm:pt>
    <dgm:pt modelId="{03684B26-4EFD-4B6B-8F58-E4F609E9D16A}">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dirty="0" smtClean="0"/>
            <a:t>Simplicidad</a:t>
          </a:r>
          <a:endParaRPr lang="en-US" dirty="0"/>
        </a:p>
      </dgm:t>
    </dgm:pt>
    <dgm:pt modelId="{5DD67FD8-24FB-4B8D-996E-C13B196997F3}" type="parTrans" cxnId="{3E96FB3F-741A-4B1D-AD39-26BE671A38D6}">
      <dgm:prSet/>
      <dgm:spPr/>
      <dgm:t>
        <a:bodyPr/>
        <a:lstStyle/>
        <a:p>
          <a:endParaRPr lang="en-US"/>
        </a:p>
      </dgm:t>
    </dgm:pt>
    <dgm:pt modelId="{F869EC63-124E-46AF-A7E8-9DEF9033474B}" type="sibTrans" cxnId="{3E96FB3F-741A-4B1D-AD39-26BE671A38D6}">
      <dgm:prSet/>
      <dgm:spPr/>
      <dgm:t>
        <a:bodyPr/>
        <a:lstStyle/>
        <a:p>
          <a:endParaRPr lang="en-US"/>
        </a:p>
      </dgm:t>
    </dgm:pt>
    <dgm:pt modelId="{2A70BB7D-7270-4A8B-A8DE-C68FF5C2DE07}">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dirty="0" smtClean="0"/>
            <a:t>Uruguay</a:t>
          </a:r>
          <a:endParaRPr lang="en-US" dirty="0"/>
        </a:p>
      </dgm:t>
    </dgm:pt>
    <dgm:pt modelId="{FD6047B4-E174-46D7-B39B-6D6B2C4A80BE}" type="parTrans" cxnId="{C25A1206-BF41-47CF-97ED-BC8FAF4EF458}">
      <dgm:prSet/>
      <dgm:spPr/>
      <dgm:t>
        <a:bodyPr/>
        <a:lstStyle/>
        <a:p>
          <a:endParaRPr lang="en-US"/>
        </a:p>
      </dgm:t>
    </dgm:pt>
    <dgm:pt modelId="{B16BB2ED-64EB-4789-AEF9-92830C28B1F7}" type="sibTrans" cxnId="{C25A1206-BF41-47CF-97ED-BC8FAF4EF458}">
      <dgm:prSet/>
      <dgm:spPr/>
      <dgm:t>
        <a:bodyPr/>
        <a:lstStyle/>
        <a:p>
          <a:endParaRPr lang="en-US"/>
        </a:p>
      </dgm:t>
    </dgm:pt>
    <dgm:pt modelId="{D0524A34-A7BF-4337-BA9A-493B1D142CDC}">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dirty="0" smtClean="0"/>
            <a:t>Singapur</a:t>
          </a:r>
          <a:endParaRPr lang="en-US" dirty="0"/>
        </a:p>
      </dgm:t>
    </dgm:pt>
    <dgm:pt modelId="{A3D17F5C-6824-46E7-8B8A-02C71FDC6878}" type="parTrans" cxnId="{9DD9BAD3-F545-450F-9514-F2E4E87D45CE}">
      <dgm:prSet/>
      <dgm:spPr/>
      <dgm:t>
        <a:bodyPr/>
        <a:lstStyle/>
        <a:p>
          <a:endParaRPr lang="en-US"/>
        </a:p>
      </dgm:t>
    </dgm:pt>
    <dgm:pt modelId="{8EE0B727-9390-4085-AF94-09F7A9E7FA33}" type="sibTrans" cxnId="{9DD9BAD3-F545-450F-9514-F2E4E87D45CE}">
      <dgm:prSet/>
      <dgm:spPr/>
      <dgm:t>
        <a:bodyPr/>
        <a:lstStyle/>
        <a:p>
          <a:endParaRPr lang="en-US"/>
        </a:p>
      </dgm:t>
    </dgm:pt>
    <dgm:pt modelId="{44AA56DA-CA6F-4236-9BD8-A1DFC6F23DC4}">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dirty="0" smtClean="0"/>
            <a:t>Estados Unidos</a:t>
          </a:r>
          <a:endParaRPr lang="en-US" dirty="0"/>
        </a:p>
      </dgm:t>
    </dgm:pt>
    <dgm:pt modelId="{CF096624-7392-48BB-9CB2-AAB470B438B0}" type="parTrans" cxnId="{061C9511-4C93-4299-9D39-6B0D997F0ADD}">
      <dgm:prSet/>
      <dgm:spPr/>
      <dgm:t>
        <a:bodyPr/>
        <a:lstStyle/>
        <a:p>
          <a:endParaRPr lang="en-US"/>
        </a:p>
      </dgm:t>
    </dgm:pt>
    <dgm:pt modelId="{EA57A86A-D5AC-41B4-8F6C-0D605ACA00B5}" type="sibTrans" cxnId="{061C9511-4C93-4299-9D39-6B0D997F0ADD}">
      <dgm:prSet/>
      <dgm:spPr/>
      <dgm:t>
        <a:bodyPr/>
        <a:lstStyle/>
        <a:p>
          <a:endParaRPr lang="en-US"/>
        </a:p>
      </dgm:t>
    </dgm:pt>
    <dgm:pt modelId="{4670C394-9772-4488-A3A9-7374FD4562A8}">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smtClean="0"/>
            <a:t>Puerto Rico</a:t>
          </a:r>
          <a:endParaRPr lang="en-US" dirty="0"/>
        </a:p>
      </dgm:t>
    </dgm:pt>
    <dgm:pt modelId="{5D88F8BB-7EFC-48AF-979B-D630DF159087}" type="parTrans" cxnId="{8D54E1BB-9247-49E3-B396-C530915610DA}">
      <dgm:prSet/>
      <dgm:spPr/>
      <dgm:t>
        <a:bodyPr/>
        <a:lstStyle/>
        <a:p>
          <a:endParaRPr lang="en-US"/>
        </a:p>
      </dgm:t>
    </dgm:pt>
    <dgm:pt modelId="{ADFCDD41-4EBE-4D27-B322-3FB1B4B56245}" type="sibTrans" cxnId="{8D54E1BB-9247-49E3-B396-C530915610DA}">
      <dgm:prSet/>
      <dgm:spPr/>
      <dgm:t>
        <a:bodyPr/>
        <a:lstStyle/>
        <a:p>
          <a:endParaRPr lang="en-US"/>
        </a:p>
      </dgm:t>
    </dgm:pt>
    <dgm:pt modelId="{697BA1EE-C41D-4E1E-8262-D369453434B7}">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dirty="0" smtClean="0"/>
            <a:t>Montos de Pagos Contributivos Realizados</a:t>
          </a:r>
          <a:endParaRPr lang="en-US" dirty="0"/>
        </a:p>
      </dgm:t>
    </dgm:pt>
    <dgm:pt modelId="{AF73BF0B-A38C-40ED-B292-05500AB4A6D7}" type="parTrans" cxnId="{57AB7198-EAC6-4078-A855-9B09188676F9}">
      <dgm:prSet/>
      <dgm:spPr/>
      <dgm:t>
        <a:bodyPr/>
        <a:lstStyle/>
        <a:p>
          <a:endParaRPr lang="en-US"/>
        </a:p>
      </dgm:t>
    </dgm:pt>
    <dgm:pt modelId="{9B089018-30BE-4528-BFE1-18963241B453}" type="sibTrans" cxnId="{57AB7198-EAC6-4078-A855-9B09188676F9}">
      <dgm:prSet/>
      <dgm:spPr/>
      <dgm:t>
        <a:bodyPr/>
        <a:lstStyle/>
        <a:p>
          <a:endParaRPr lang="en-US"/>
        </a:p>
      </dgm:t>
    </dgm:pt>
    <dgm:pt modelId="{DD674FBA-1633-4A0A-865E-33D98A3BA8EF}">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dirty="0" smtClean="0"/>
            <a:t>Tasas Totales Contributivas</a:t>
          </a:r>
          <a:endParaRPr lang="en-US" dirty="0"/>
        </a:p>
      </dgm:t>
    </dgm:pt>
    <dgm:pt modelId="{D6271656-9E0F-433C-AAC0-7BC9B8885416}" type="parTrans" cxnId="{17952F50-59B5-4793-AF48-4DDDAC0A37FF}">
      <dgm:prSet/>
      <dgm:spPr/>
      <dgm:t>
        <a:bodyPr/>
        <a:lstStyle/>
        <a:p>
          <a:endParaRPr lang="en-US"/>
        </a:p>
      </dgm:t>
    </dgm:pt>
    <dgm:pt modelId="{C276D6E1-2E3E-4CCD-A566-436E70377A6D}" type="sibTrans" cxnId="{17952F50-59B5-4793-AF48-4DDDAC0A37FF}">
      <dgm:prSet/>
      <dgm:spPr/>
      <dgm:t>
        <a:bodyPr/>
        <a:lstStyle/>
        <a:p>
          <a:endParaRPr lang="en-US"/>
        </a:p>
      </dgm:t>
    </dgm:pt>
    <dgm:pt modelId="{E780947A-8F69-40B4-99AD-AEF5EEF3DD9B}">
      <dgm:prSet phldrT="[Texto]">
        <dgm:style>
          <a:lnRef idx="1">
            <a:schemeClr val="accent5"/>
          </a:lnRef>
          <a:fillRef idx="2">
            <a:schemeClr val="accent5"/>
          </a:fillRef>
          <a:effectRef idx="1">
            <a:schemeClr val="accent5"/>
          </a:effectRef>
          <a:fontRef idx="minor">
            <a:schemeClr val="dk1"/>
          </a:fontRef>
        </dgm:style>
      </dgm:prSet>
      <dgm:spPr/>
      <dgm:t>
        <a:bodyPr/>
        <a:lstStyle/>
        <a:p>
          <a:r>
            <a:rPr lang="es-PR" dirty="0" smtClean="0"/>
            <a:t>Percepción Ciudadana</a:t>
          </a:r>
          <a:endParaRPr lang="en-US" dirty="0"/>
        </a:p>
      </dgm:t>
    </dgm:pt>
    <dgm:pt modelId="{CB208442-6BF5-46BD-B838-E6F1CE886AFE}" type="parTrans" cxnId="{5AAB2D01-DE45-4D97-8F23-33A20E5051F0}">
      <dgm:prSet/>
      <dgm:spPr/>
      <dgm:t>
        <a:bodyPr/>
        <a:lstStyle/>
        <a:p>
          <a:endParaRPr lang="en-US"/>
        </a:p>
      </dgm:t>
    </dgm:pt>
    <dgm:pt modelId="{5AF5E481-DB50-4FFA-98BE-1C5E6C22D2D5}" type="sibTrans" cxnId="{5AAB2D01-DE45-4D97-8F23-33A20E5051F0}">
      <dgm:prSet/>
      <dgm:spPr/>
      <dgm:t>
        <a:bodyPr/>
        <a:lstStyle/>
        <a:p>
          <a:endParaRPr lang="en-US"/>
        </a:p>
      </dgm:t>
    </dgm:pt>
    <dgm:pt modelId="{A9B22C0E-1317-4DB4-96A5-5F96D5307107}" type="pres">
      <dgm:prSet presAssocID="{F1317A4E-95D6-47E5-97BA-2B9A8AEBA0D8}" presName="Name0" presStyleCnt="0">
        <dgm:presLayoutVars>
          <dgm:dir/>
          <dgm:animLvl val="lvl"/>
          <dgm:resizeHandles val="exact"/>
        </dgm:presLayoutVars>
      </dgm:prSet>
      <dgm:spPr/>
      <dgm:t>
        <a:bodyPr/>
        <a:lstStyle/>
        <a:p>
          <a:endParaRPr lang="en-US"/>
        </a:p>
      </dgm:t>
    </dgm:pt>
    <dgm:pt modelId="{C0EEC1AE-D195-4EBB-9D4C-2F33C36E8B2D}" type="pres">
      <dgm:prSet presAssocID="{BD5BA0C1-A127-4DF1-B3E2-A65E0349C6ED}" presName="linNode" presStyleCnt="0"/>
      <dgm:spPr/>
    </dgm:pt>
    <dgm:pt modelId="{D61A27D1-34B6-481D-AD3C-8BE68A475BDE}" type="pres">
      <dgm:prSet presAssocID="{BD5BA0C1-A127-4DF1-B3E2-A65E0349C6ED}" presName="parTx" presStyleLbl="revTx" presStyleIdx="0" presStyleCnt="2">
        <dgm:presLayoutVars>
          <dgm:chMax val="1"/>
          <dgm:bulletEnabled val="1"/>
        </dgm:presLayoutVars>
      </dgm:prSet>
      <dgm:spPr/>
      <dgm:t>
        <a:bodyPr/>
        <a:lstStyle/>
        <a:p>
          <a:endParaRPr lang="en-US"/>
        </a:p>
      </dgm:t>
    </dgm:pt>
    <dgm:pt modelId="{EBAF40FD-6C64-41D6-A6E2-17508778B3CC}" type="pres">
      <dgm:prSet presAssocID="{BD5BA0C1-A127-4DF1-B3E2-A65E0349C6ED}" presName="bracket" presStyleLbl="parChTrans1D1" presStyleIdx="0" presStyleCnt="2"/>
      <dgm:spPr/>
    </dgm:pt>
    <dgm:pt modelId="{12A3B1E5-0368-4C54-99B1-CC94738FD751}" type="pres">
      <dgm:prSet presAssocID="{BD5BA0C1-A127-4DF1-B3E2-A65E0349C6ED}" presName="spH" presStyleCnt="0"/>
      <dgm:spPr/>
    </dgm:pt>
    <dgm:pt modelId="{B973CB6E-3937-4C7D-A359-D9ECD8B21EC6}" type="pres">
      <dgm:prSet presAssocID="{BD5BA0C1-A127-4DF1-B3E2-A65E0349C6ED}" presName="desTx" presStyleLbl="node1" presStyleIdx="0" presStyleCnt="2">
        <dgm:presLayoutVars>
          <dgm:bulletEnabled val="1"/>
        </dgm:presLayoutVars>
      </dgm:prSet>
      <dgm:spPr/>
      <dgm:t>
        <a:bodyPr/>
        <a:lstStyle/>
        <a:p>
          <a:endParaRPr lang="en-US"/>
        </a:p>
      </dgm:t>
    </dgm:pt>
    <dgm:pt modelId="{113CFDD3-B2E3-47A1-A726-F2934DD96669}" type="pres">
      <dgm:prSet presAssocID="{744243AB-7DB1-40F9-A80D-6F0C317062EC}" presName="spV" presStyleCnt="0"/>
      <dgm:spPr/>
    </dgm:pt>
    <dgm:pt modelId="{9EB97615-2445-48B8-993C-3BF010EC94EA}" type="pres">
      <dgm:prSet presAssocID="{17B6A7B6-A380-4E27-B817-8B3767A007BF}" presName="linNode" presStyleCnt="0"/>
      <dgm:spPr/>
    </dgm:pt>
    <dgm:pt modelId="{8391A1DA-2767-4741-9E95-A4845A36AA2C}" type="pres">
      <dgm:prSet presAssocID="{17B6A7B6-A380-4E27-B817-8B3767A007BF}" presName="parTx" presStyleLbl="revTx" presStyleIdx="1" presStyleCnt="2">
        <dgm:presLayoutVars>
          <dgm:chMax val="1"/>
          <dgm:bulletEnabled val="1"/>
        </dgm:presLayoutVars>
      </dgm:prSet>
      <dgm:spPr/>
      <dgm:t>
        <a:bodyPr/>
        <a:lstStyle/>
        <a:p>
          <a:endParaRPr lang="en-US"/>
        </a:p>
      </dgm:t>
    </dgm:pt>
    <dgm:pt modelId="{2E0BD47C-429D-460A-A894-55216BF75BA3}" type="pres">
      <dgm:prSet presAssocID="{17B6A7B6-A380-4E27-B817-8B3767A007BF}" presName="bracket" presStyleLbl="parChTrans1D1" presStyleIdx="1" presStyleCnt="2"/>
      <dgm:spPr/>
    </dgm:pt>
    <dgm:pt modelId="{30CAF000-A883-45EA-A34F-D549242B23D3}" type="pres">
      <dgm:prSet presAssocID="{17B6A7B6-A380-4E27-B817-8B3767A007BF}" presName="spH" presStyleCnt="0"/>
      <dgm:spPr/>
    </dgm:pt>
    <dgm:pt modelId="{3080C947-BD3E-414B-B2CB-566366A6ED5A}" type="pres">
      <dgm:prSet presAssocID="{17B6A7B6-A380-4E27-B817-8B3767A007BF}" presName="desTx" presStyleLbl="node1" presStyleIdx="1" presStyleCnt="2">
        <dgm:presLayoutVars>
          <dgm:bulletEnabled val="1"/>
        </dgm:presLayoutVars>
      </dgm:prSet>
      <dgm:spPr/>
      <dgm:t>
        <a:bodyPr/>
        <a:lstStyle/>
        <a:p>
          <a:endParaRPr lang="en-US"/>
        </a:p>
      </dgm:t>
    </dgm:pt>
  </dgm:ptLst>
  <dgm:cxnLst>
    <dgm:cxn modelId="{57AB7198-EAC6-4078-A855-9B09188676F9}" srcId="{17B6A7B6-A380-4E27-B817-8B3767A007BF}" destId="{697BA1EE-C41D-4E1E-8262-D369453434B7}" srcOrd="1" destOrd="0" parTransId="{AF73BF0B-A38C-40ED-B292-05500AB4A6D7}" sibTransId="{9B089018-30BE-4528-BFE1-18963241B453}"/>
    <dgm:cxn modelId="{5AAB2D01-DE45-4D97-8F23-33A20E5051F0}" srcId="{17B6A7B6-A380-4E27-B817-8B3767A007BF}" destId="{E780947A-8F69-40B4-99AD-AEF5EEF3DD9B}" srcOrd="3" destOrd="0" parTransId="{CB208442-6BF5-46BD-B838-E6F1CE886AFE}" sibTransId="{5AF5E481-DB50-4FFA-98BE-1C5E6C22D2D5}"/>
    <dgm:cxn modelId="{0700DA99-E642-47C9-861E-CF4B2834A31C}" srcId="{F1317A4E-95D6-47E5-97BA-2B9A8AEBA0D8}" destId="{17B6A7B6-A380-4E27-B817-8B3767A007BF}" srcOrd="1" destOrd="0" parTransId="{E2EE7C0B-F2F0-4719-BFE3-E43F47868FD3}" sibTransId="{08055714-93BD-448A-A552-475EDE4C6B0F}"/>
    <dgm:cxn modelId="{B98B7126-DF76-4C1F-AC34-3B52379E95FB}" type="presOf" srcId="{697BA1EE-C41D-4E1E-8262-D369453434B7}" destId="{3080C947-BD3E-414B-B2CB-566366A6ED5A}" srcOrd="0" destOrd="1" presId="urn:diagrams.loki3.com/BracketList"/>
    <dgm:cxn modelId="{D696C487-B860-4221-872A-7BDDA3537E7B}" type="presOf" srcId="{44AA56DA-CA6F-4236-9BD8-A1DFC6F23DC4}" destId="{B973CB6E-3937-4C7D-A359-D9ECD8B21EC6}" srcOrd="0" destOrd="3" presId="urn:diagrams.loki3.com/BracketList"/>
    <dgm:cxn modelId="{3E96FB3F-741A-4B1D-AD39-26BE671A38D6}" srcId="{17B6A7B6-A380-4E27-B817-8B3767A007BF}" destId="{03684B26-4EFD-4B6B-8F58-E4F609E9D16A}" srcOrd="0" destOrd="0" parTransId="{5DD67FD8-24FB-4B8D-996E-C13B196997F3}" sibTransId="{F869EC63-124E-46AF-A7E8-9DEF9033474B}"/>
    <dgm:cxn modelId="{9DD9BAD3-F545-450F-9514-F2E4E87D45CE}" srcId="{BD5BA0C1-A127-4DF1-B3E2-A65E0349C6ED}" destId="{D0524A34-A7BF-4337-BA9A-493B1D142CDC}" srcOrd="2" destOrd="0" parTransId="{A3D17F5C-6824-46E7-8B8A-02C71FDC6878}" sibTransId="{8EE0B727-9390-4085-AF94-09F7A9E7FA33}"/>
    <dgm:cxn modelId="{8408878F-36A7-4AD2-A78E-E5DA6C408735}" type="presOf" srcId="{2A70BB7D-7270-4A8B-A8DE-C68FF5C2DE07}" destId="{B973CB6E-3937-4C7D-A359-D9ECD8B21EC6}" srcOrd="0" destOrd="1" presId="urn:diagrams.loki3.com/BracketList"/>
    <dgm:cxn modelId="{C16B8B73-EFAC-4CDC-869C-96A8A26BF688}" type="presOf" srcId="{E780947A-8F69-40B4-99AD-AEF5EEF3DD9B}" destId="{3080C947-BD3E-414B-B2CB-566366A6ED5A}" srcOrd="0" destOrd="3" presId="urn:diagrams.loki3.com/BracketList"/>
    <dgm:cxn modelId="{17952F50-59B5-4793-AF48-4DDDAC0A37FF}" srcId="{17B6A7B6-A380-4E27-B817-8B3767A007BF}" destId="{DD674FBA-1633-4A0A-865E-33D98A3BA8EF}" srcOrd="2" destOrd="0" parTransId="{D6271656-9E0F-433C-AAC0-7BC9B8885416}" sibTransId="{C276D6E1-2E3E-4CCD-A566-436E70377A6D}"/>
    <dgm:cxn modelId="{D0A2402D-193B-42A5-9078-2AA46404D247}" type="presOf" srcId="{F1317A4E-95D6-47E5-97BA-2B9A8AEBA0D8}" destId="{A9B22C0E-1317-4DB4-96A5-5F96D5307107}" srcOrd="0" destOrd="0" presId="urn:diagrams.loki3.com/BracketList"/>
    <dgm:cxn modelId="{8D54E1BB-9247-49E3-B396-C530915610DA}" srcId="{BD5BA0C1-A127-4DF1-B3E2-A65E0349C6ED}" destId="{4670C394-9772-4488-A3A9-7374FD4562A8}" srcOrd="4" destOrd="0" parTransId="{5D88F8BB-7EFC-48AF-979B-D630DF159087}" sibTransId="{ADFCDD41-4EBE-4D27-B322-3FB1B4B56245}"/>
    <dgm:cxn modelId="{C25A1206-BF41-47CF-97ED-BC8FAF4EF458}" srcId="{BD5BA0C1-A127-4DF1-B3E2-A65E0349C6ED}" destId="{2A70BB7D-7270-4A8B-A8DE-C68FF5C2DE07}" srcOrd="1" destOrd="0" parTransId="{FD6047B4-E174-46D7-B39B-6D6B2C4A80BE}" sibTransId="{B16BB2ED-64EB-4789-AEF9-92830C28B1F7}"/>
    <dgm:cxn modelId="{514DE257-314C-4BFD-9A48-EE229825AEC7}" srcId="{F1317A4E-95D6-47E5-97BA-2B9A8AEBA0D8}" destId="{BD5BA0C1-A127-4DF1-B3E2-A65E0349C6ED}" srcOrd="0" destOrd="0" parTransId="{1E051276-B5A5-47DF-8A48-12D8F6AC9526}" sibTransId="{744243AB-7DB1-40F9-A80D-6F0C317062EC}"/>
    <dgm:cxn modelId="{85F362BB-58F8-460A-BA27-C9DF97B73FD4}" srcId="{BD5BA0C1-A127-4DF1-B3E2-A65E0349C6ED}" destId="{E93B2E5A-2865-4940-95F8-D960FE6F74B2}" srcOrd="0" destOrd="0" parTransId="{26BA17A0-5301-42BF-952C-87EAF2050C34}" sibTransId="{AC59DFBA-716E-40B8-A9F2-917A83E5282C}"/>
    <dgm:cxn modelId="{30EA0E96-944B-4C11-A1DB-88F632E0A0FB}" type="presOf" srcId="{17B6A7B6-A380-4E27-B817-8B3767A007BF}" destId="{8391A1DA-2767-4741-9E95-A4845A36AA2C}" srcOrd="0" destOrd="0" presId="urn:diagrams.loki3.com/BracketList"/>
    <dgm:cxn modelId="{405CF20F-91B4-46D4-BB3C-32E6C1206582}" type="presOf" srcId="{BD5BA0C1-A127-4DF1-B3E2-A65E0349C6ED}" destId="{D61A27D1-34B6-481D-AD3C-8BE68A475BDE}" srcOrd="0" destOrd="0" presId="urn:diagrams.loki3.com/BracketList"/>
    <dgm:cxn modelId="{4F85FBA1-5319-4766-80C8-F7DF04A0ED7D}" type="presOf" srcId="{E93B2E5A-2865-4940-95F8-D960FE6F74B2}" destId="{B973CB6E-3937-4C7D-A359-D9ECD8B21EC6}" srcOrd="0" destOrd="0" presId="urn:diagrams.loki3.com/BracketList"/>
    <dgm:cxn modelId="{5F17836A-21C5-4A56-9613-B56FE41DE208}" type="presOf" srcId="{4670C394-9772-4488-A3A9-7374FD4562A8}" destId="{B973CB6E-3937-4C7D-A359-D9ECD8B21EC6}" srcOrd="0" destOrd="4" presId="urn:diagrams.loki3.com/BracketList"/>
    <dgm:cxn modelId="{92BB98F6-6ED3-4F83-9632-1DBDB473BF30}" type="presOf" srcId="{03684B26-4EFD-4B6B-8F58-E4F609E9D16A}" destId="{3080C947-BD3E-414B-B2CB-566366A6ED5A}" srcOrd="0" destOrd="0" presId="urn:diagrams.loki3.com/BracketList"/>
    <dgm:cxn modelId="{CF410DAA-E179-4655-B172-230E68F1F1E8}" type="presOf" srcId="{DD674FBA-1633-4A0A-865E-33D98A3BA8EF}" destId="{3080C947-BD3E-414B-B2CB-566366A6ED5A}" srcOrd="0" destOrd="2" presId="urn:diagrams.loki3.com/BracketList"/>
    <dgm:cxn modelId="{061C9511-4C93-4299-9D39-6B0D997F0ADD}" srcId="{BD5BA0C1-A127-4DF1-B3E2-A65E0349C6ED}" destId="{44AA56DA-CA6F-4236-9BD8-A1DFC6F23DC4}" srcOrd="3" destOrd="0" parTransId="{CF096624-7392-48BB-9CB2-AAB470B438B0}" sibTransId="{EA57A86A-D5AC-41B4-8F6C-0D605ACA00B5}"/>
    <dgm:cxn modelId="{22A0CD28-9C73-4AF7-87F9-C6394FB61C77}" type="presOf" srcId="{D0524A34-A7BF-4337-BA9A-493B1D142CDC}" destId="{B973CB6E-3937-4C7D-A359-D9ECD8B21EC6}" srcOrd="0" destOrd="2" presId="urn:diagrams.loki3.com/BracketList"/>
    <dgm:cxn modelId="{19D48359-C97A-435B-ABD6-34E3EF2A1087}" type="presParOf" srcId="{A9B22C0E-1317-4DB4-96A5-5F96D5307107}" destId="{C0EEC1AE-D195-4EBB-9D4C-2F33C36E8B2D}" srcOrd="0" destOrd="0" presId="urn:diagrams.loki3.com/BracketList"/>
    <dgm:cxn modelId="{2D9DD308-0432-401E-A015-A8AB1A976D86}" type="presParOf" srcId="{C0EEC1AE-D195-4EBB-9D4C-2F33C36E8B2D}" destId="{D61A27D1-34B6-481D-AD3C-8BE68A475BDE}" srcOrd="0" destOrd="0" presId="urn:diagrams.loki3.com/BracketList"/>
    <dgm:cxn modelId="{0AE7A8D3-0169-43D0-9677-D3763C81D087}" type="presParOf" srcId="{C0EEC1AE-D195-4EBB-9D4C-2F33C36E8B2D}" destId="{EBAF40FD-6C64-41D6-A6E2-17508778B3CC}" srcOrd="1" destOrd="0" presId="urn:diagrams.loki3.com/BracketList"/>
    <dgm:cxn modelId="{4F4AD6A5-0E69-4D7B-95DF-86A23FE34A47}" type="presParOf" srcId="{C0EEC1AE-D195-4EBB-9D4C-2F33C36E8B2D}" destId="{12A3B1E5-0368-4C54-99B1-CC94738FD751}" srcOrd="2" destOrd="0" presId="urn:diagrams.loki3.com/BracketList"/>
    <dgm:cxn modelId="{37B704D5-15A7-4C08-BA41-0B4C4746AE8D}" type="presParOf" srcId="{C0EEC1AE-D195-4EBB-9D4C-2F33C36E8B2D}" destId="{B973CB6E-3937-4C7D-A359-D9ECD8B21EC6}" srcOrd="3" destOrd="0" presId="urn:diagrams.loki3.com/BracketList"/>
    <dgm:cxn modelId="{DA9D0A3B-25D3-4C94-B4FA-271E7E0A725D}" type="presParOf" srcId="{A9B22C0E-1317-4DB4-96A5-5F96D5307107}" destId="{113CFDD3-B2E3-47A1-A726-F2934DD96669}" srcOrd="1" destOrd="0" presId="urn:diagrams.loki3.com/BracketList"/>
    <dgm:cxn modelId="{E236955A-A602-44EA-8006-D17D5083D78B}" type="presParOf" srcId="{A9B22C0E-1317-4DB4-96A5-5F96D5307107}" destId="{9EB97615-2445-48B8-993C-3BF010EC94EA}" srcOrd="2" destOrd="0" presId="urn:diagrams.loki3.com/BracketList"/>
    <dgm:cxn modelId="{3E2815E4-A7FD-409F-B221-D567FA62F4A2}" type="presParOf" srcId="{9EB97615-2445-48B8-993C-3BF010EC94EA}" destId="{8391A1DA-2767-4741-9E95-A4845A36AA2C}" srcOrd="0" destOrd="0" presId="urn:diagrams.loki3.com/BracketList"/>
    <dgm:cxn modelId="{42265BE8-95F4-4C36-8172-AD3D3383F21B}" type="presParOf" srcId="{9EB97615-2445-48B8-993C-3BF010EC94EA}" destId="{2E0BD47C-429D-460A-A894-55216BF75BA3}" srcOrd="1" destOrd="0" presId="urn:diagrams.loki3.com/BracketList"/>
    <dgm:cxn modelId="{1E17E4B5-FC29-49F4-95DD-A0081E0590C0}" type="presParOf" srcId="{9EB97615-2445-48B8-993C-3BF010EC94EA}" destId="{30CAF000-A883-45EA-A34F-D549242B23D3}" srcOrd="2" destOrd="0" presId="urn:diagrams.loki3.com/BracketList"/>
    <dgm:cxn modelId="{538D51E6-6940-4FF6-BF18-F36A86E92AE0}" type="presParOf" srcId="{9EB97615-2445-48B8-993C-3BF010EC94EA}" destId="{3080C947-BD3E-414B-B2CB-566366A6ED5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049F22-4106-46CC-8215-4BAF9A392B94}" type="doc">
      <dgm:prSet loTypeId="urn:microsoft.com/office/officeart/2005/8/layout/target3" loCatId="relationship" qsTypeId="urn:microsoft.com/office/officeart/2005/8/quickstyle/3d3" qsCatId="3D" csTypeId="urn:microsoft.com/office/officeart/2005/8/colors/colorful5" csCatId="colorful" phldr="1"/>
      <dgm:spPr/>
      <dgm:t>
        <a:bodyPr/>
        <a:lstStyle/>
        <a:p>
          <a:endParaRPr lang="en-US"/>
        </a:p>
      </dgm:t>
    </dgm:pt>
    <dgm:pt modelId="{0A9C091A-54B5-43F8-B62C-362EAD493663}">
      <dgm:prSet phldrT="[Texto]"/>
      <dgm:spPr/>
      <dgm:t>
        <a:bodyPr/>
        <a:lstStyle/>
        <a:p>
          <a:endParaRPr lang="en-US" dirty="0"/>
        </a:p>
      </dgm:t>
    </dgm:pt>
    <dgm:pt modelId="{0F8E8952-7432-4D49-B3BA-C4B9E3768C39}" type="parTrans" cxnId="{80E2D0D3-9ECC-46AF-97D5-D24BF361779A}">
      <dgm:prSet/>
      <dgm:spPr/>
      <dgm:t>
        <a:bodyPr/>
        <a:lstStyle/>
        <a:p>
          <a:endParaRPr lang="en-US"/>
        </a:p>
      </dgm:t>
    </dgm:pt>
    <dgm:pt modelId="{0C02AA48-F62A-49D5-BBB5-6CD663001C12}" type="sibTrans" cxnId="{80E2D0D3-9ECC-46AF-97D5-D24BF361779A}">
      <dgm:prSet/>
      <dgm:spPr/>
      <dgm:t>
        <a:bodyPr/>
        <a:lstStyle/>
        <a:p>
          <a:endParaRPr lang="en-US"/>
        </a:p>
      </dgm:t>
    </dgm:pt>
    <dgm:pt modelId="{272C6631-C528-471D-BAD4-E6C3B6C4FAA4}">
      <dgm:prSet phldrT="[Texto]"/>
      <dgm:spPr/>
      <dgm:t>
        <a:bodyPr/>
        <a:lstStyle/>
        <a:p>
          <a:endParaRPr lang="en-US" dirty="0"/>
        </a:p>
      </dgm:t>
    </dgm:pt>
    <dgm:pt modelId="{B9C84692-AE11-46BA-888B-2C0A19FE8A7F}" type="parTrans" cxnId="{0319A306-149C-47D3-9B4C-FC3D787D9255}">
      <dgm:prSet/>
      <dgm:spPr/>
      <dgm:t>
        <a:bodyPr/>
        <a:lstStyle/>
        <a:p>
          <a:endParaRPr lang="en-US"/>
        </a:p>
      </dgm:t>
    </dgm:pt>
    <dgm:pt modelId="{836E02D2-5BFD-4182-BBEA-E6358C6550BE}" type="sibTrans" cxnId="{0319A306-149C-47D3-9B4C-FC3D787D9255}">
      <dgm:prSet/>
      <dgm:spPr/>
      <dgm:t>
        <a:bodyPr/>
        <a:lstStyle/>
        <a:p>
          <a:endParaRPr lang="en-US"/>
        </a:p>
      </dgm:t>
    </dgm:pt>
    <dgm:pt modelId="{AE4C4BB3-DC5E-496F-8544-7251A84964C4}">
      <dgm:prSet phldrT="[Texto]">
        <dgm:style>
          <a:lnRef idx="2">
            <a:schemeClr val="accent5"/>
          </a:lnRef>
          <a:fillRef idx="1">
            <a:schemeClr val="lt1"/>
          </a:fillRef>
          <a:effectRef idx="0">
            <a:schemeClr val="accent5"/>
          </a:effectRef>
          <a:fontRef idx="minor">
            <a:schemeClr val="dk1"/>
          </a:fontRef>
        </dgm:style>
      </dgm:prSet>
      <dgm:spPr>
        <a:ln/>
      </dgm:spPr>
      <dgm:t>
        <a:bodyPr/>
        <a:lstStyle/>
        <a:p>
          <a:r>
            <a:rPr lang="es-PR" b="1" u="sng" dirty="0" smtClean="0"/>
            <a:t>Variables dependiente</a:t>
          </a:r>
          <a:r>
            <a:rPr lang="es-PR" dirty="0" smtClean="0"/>
            <a:t>: (1) Crecimiento del PIB </a:t>
          </a:r>
          <a:endParaRPr lang="en-US" dirty="0"/>
        </a:p>
      </dgm:t>
    </dgm:pt>
    <dgm:pt modelId="{B9A64A91-2038-44EA-B430-71199EE63A13}" type="parTrans" cxnId="{EFA40F83-DE61-412E-A33B-0839930915FB}">
      <dgm:prSet/>
      <dgm:spPr/>
      <dgm:t>
        <a:bodyPr/>
        <a:lstStyle/>
        <a:p>
          <a:endParaRPr lang="en-US"/>
        </a:p>
      </dgm:t>
    </dgm:pt>
    <dgm:pt modelId="{39116A16-3706-4A90-8642-EFEA379B3881}" type="sibTrans" cxnId="{EFA40F83-DE61-412E-A33B-0839930915FB}">
      <dgm:prSet/>
      <dgm:spPr/>
      <dgm:t>
        <a:bodyPr/>
        <a:lstStyle/>
        <a:p>
          <a:endParaRPr lang="en-US"/>
        </a:p>
      </dgm:t>
    </dgm:pt>
    <dgm:pt modelId="{4D30E912-1C1D-4B27-99BC-23BB4D6F3DF9}">
      <dgm:prSet phldrT="[Texto]">
        <dgm:style>
          <a:lnRef idx="2">
            <a:schemeClr val="accent5"/>
          </a:lnRef>
          <a:fillRef idx="1">
            <a:schemeClr val="lt1"/>
          </a:fillRef>
          <a:effectRef idx="0">
            <a:schemeClr val="accent5"/>
          </a:effectRef>
          <a:fontRef idx="minor">
            <a:schemeClr val="dk1"/>
          </a:fontRef>
        </dgm:style>
      </dgm:prSet>
      <dgm:spPr>
        <a:ln/>
      </dgm:spPr>
      <dgm:t>
        <a:bodyPr/>
        <a:lstStyle/>
        <a:p>
          <a:r>
            <a:rPr lang="es-PR" b="1" u="sng" dirty="0" smtClean="0"/>
            <a:t>Variables independientes</a:t>
          </a:r>
          <a:r>
            <a:rPr lang="es-PR" dirty="0" smtClean="0"/>
            <a:t>: (1) Coeficiente </a:t>
          </a:r>
          <a:r>
            <a:rPr lang="es-PR" dirty="0" err="1" smtClean="0"/>
            <a:t>gini</a:t>
          </a:r>
          <a:r>
            <a:rPr lang="es-PR" dirty="0" smtClean="0"/>
            <a:t>, (2) Puntuación mundial de facilidad para hacer negocios, (3) Tasas contributivas promedio</a:t>
          </a:r>
          <a:endParaRPr lang="en-US" dirty="0"/>
        </a:p>
      </dgm:t>
    </dgm:pt>
    <dgm:pt modelId="{E736575B-2E3B-4EC9-BF4C-367A2EE3498C}" type="parTrans" cxnId="{2D6B2DFE-DC72-4A11-8629-ECBAB70B9709}">
      <dgm:prSet/>
      <dgm:spPr/>
      <dgm:t>
        <a:bodyPr/>
        <a:lstStyle/>
        <a:p>
          <a:endParaRPr lang="en-US"/>
        </a:p>
      </dgm:t>
    </dgm:pt>
    <dgm:pt modelId="{2022BB43-4EEE-4164-9287-950E0C305CF7}" type="sibTrans" cxnId="{2D6B2DFE-DC72-4A11-8629-ECBAB70B9709}">
      <dgm:prSet/>
      <dgm:spPr/>
      <dgm:t>
        <a:bodyPr/>
        <a:lstStyle/>
        <a:p>
          <a:endParaRPr lang="en-US"/>
        </a:p>
      </dgm:t>
    </dgm:pt>
    <dgm:pt modelId="{7208B043-B51D-4274-BFF9-EF1E192B6F10}">
      <dgm:prSet phldrT="[Texto]"/>
      <dgm:spPr/>
      <dgm:t>
        <a:bodyPr/>
        <a:lstStyle/>
        <a:p>
          <a:endParaRPr lang="en-US" dirty="0"/>
        </a:p>
      </dgm:t>
    </dgm:pt>
    <dgm:pt modelId="{68AF3F7B-8056-4EF4-A04A-B0BBEDA93638}" type="parTrans" cxnId="{44BF1F25-CE15-4175-8705-3BE4685A2A17}">
      <dgm:prSet/>
      <dgm:spPr/>
      <dgm:t>
        <a:bodyPr/>
        <a:lstStyle/>
        <a:p>
          <a:endParaRPr lang="en-US"/>
        </a:p>
      </dgm:t>
    </dgm:pt>
    <dgm:pt modelId="{3B4253BA-AD78-4E70-99C4-C17098026F2F}" type="sibTrans" cxnId="{44BF1F25-CE15-4175-8705-3BE4685A2A17}">
      <dgm:prSet/>
      <dgm:spPr/>
      <dgm:t>
        <a:bodyPr/>
        <a:lstStyle/>
        <a:p>
          <a:endParaRPr lang="en-US"/>
        </a:p>
      </dgm:t>
    </dgm:pt>
    <dgm:pt modelId="{9A9711CC-5207-4423-9A32-7788AFBC0310}">
      <dgm:prSet phldrT="[Texto]"/>
      <dgm:spPr/>
      <dgm:t>
        <a:bodyPr/>
        <a:lstStyle/>
        <a:p>
          <a:r>
            <a:rPr lang="es-PR" b="1" u="sng" dirty="0" smtClean="0"/>
            <a:t>Variables dependiente</a:t>
          </a:r>
          <a:r>
            <a:rPr lang="es-PR" dirty="0" smtClean="0"/>
            <a:t>: (1) Ingresos por impuestos en proporción al PIB</a:t>
          </a:r>
          <a:endParaRPr lang="en-US" dirty="0"/>
        </a:p>
      </dgm:t>
    </dgm:pt>
    <dgm:pt modelId="{B01F6898-E03C-4A0B-B731-4BB974BB66CF}" type="parTrans" cxnId="{24C722E4-8EE7-47FA-ACAA-122F41588ECE}">
      <dgm:prSet/>
      <dgm:spPr/>
      <dgm:t>
        <a:bodyPr/>
        <a:lstStyle/>
        <a:p>
          <a:endParaRPr lang="en-US"/>
        </a:p>
      </dgm:t>
    </dgm:pt>
    <dgm:pt modelId="{B13CF554-5E78-4B9E-BDCD-E00A82665807}" type="sibTrans" cxnId="{24C722E4-8EE7-47FA-ACAA-122F41588ECE}">
      <dgm:prSet/>
      <dgm:spPr/>
      <dgm:t>
        <a:bodyPr/>
        <a:lstStyle/>
        <a:p>
          <a:endParaRPr lang="en-US"/>
        </a:p>
      </dgm:t>
    </dgm:pt>
    <dgm:pt modelId="{2D30B7D2-27A6-451A-A129-8BECA142ED70}">
      <dgm:prSet phldrT="[Texto]"/>
      <dgm:spPr/>
      <dgm:t>
        <a:bodyPr/>
        <a:lstStyle/>
        <a:p>
          <a:r>
            <a:rPr lang="es-PR" b="1" u="sng" dirty="0" smtClean="0"/>
            <a:t>Variables independientes</a:t>
          </a:r>
          <a:r>
            <a:rPr lang="es-PR" dirty="0" smtClean="0"/>
            <a:t>: (1) Coeficiente </a:t>
          </a:r>
          <a:r>
            <a:rPr lang="es-PR" dirty="0" err="1" smtClean="0"/>
            <a:t>gini</a:t>
          </a:r>
          <a:r>
            <a:rPr lang="es-PR" dirty="0" smtClean="0"/>
            <a:t>, (2) Puntuación mundial de facilidad para hacer negocios, (3) Tasas contributivas promedio</a:t>
          </a:r>
          <a:endParaRPr lang="en-US" dirty="0"/>
        </a:p>
      </dgm:t>
    </dgm:pt>
    <dgm:pt modelId="{9A721816-9B2E-446E-BBA0-56CE97AA1921}" type="parTrans" cxnId="{0F94047A-55EA-4681-8ACC-28F0BF9A83F2}">
      <dgm:prSet/>
      <dgm:spPr/>
      <dgm:t>
        <a:bodyPr/>
        <a:lstStyle/>
        <a:p>
          <a:endParaRPr lang="en-US"/>
        </a:p>
      </dgm:t>
    </dgm:pt>
    <dgm:pt modelId="{6CADD66C-C877-4921-BDCF-5305BA97DAF2}" type="sibTrans" cxnId="{0F94047A-55EA-4681-8ACC-28F0BF9A83F2}">
      <dgm:prSet/>
      <dgm:spPr/>
      <dgm:t>
        <a:bodyPr/>
        <a:lstStyle/>
        <a:p>
          <a:endParaRPr lang="en-US"/>
        </a:p>
      </dgm:t>
    </dgm:pt>
    <dgm:pt modelId="{E5CAB5AD-A6EB-48A7-AE00-F127DD741023}">
      <dgm:prSet phldrT="[Texto]"/>
      <dgm:spPr/>
      <dgm:t>
        <a:bodyPr/>
        <a:lstStyle/>
        <a:p>
          <a:r>
            <a:rPr lang="es-PR" b="1" u="sng" dirty="0" smtClean="0"/>
            <a:t>Variable independiente</a:t>
          </a:r>
          <a:r>
            <a:rPr lang="es-PR" u="sng" dirty="0" smtClean="0"/>
            <a:t>:</a:t>
          </a:r>
          <a:r>
            <a:rPr lang="es-PR" dirty="0" smtClean="0"/>
            <a:t> (1) Crecimiento del PIB</a:t>
          </a:r>
          <a:endParaRPr lang="en-US" dirty="0"/>
        </a:p>
      </dgm:t>
    </dgm:pt>
    <dgm:pt modelId="{EB308716-D603-4390-86F1-43A10B1D6D12}" type="sibTrans" cxnId="{50688716-3F04-4835-A622-3D7BE6F2EE2B}">
      <dgm:prSet/>
      <dgm:spPr/>
      <dgm:t>
        <a:bodyPr/>
        <a:lstStyle/>
        <a:p>
          <a:endParaRPr lang="en-US"/>
        </a:p>
      </dgm:t>
    </dgm:pt>
    <dgm:pt modelId="{690E1465-31B2-477D-94CD-A1C4CC3BF019}" type="parTrans" cxnId="{50688716-3F04-4835-A622-3D7BE6F2EE2B}">
      <dgm:prSet/>
      <dgm:spPr/>
      <dgm:t>
        <a:bodyPr/>
        <a:lstStyle/>
        <a:p>
          <a:endParaRPr lang="en-US"/>
        </a:p>
      </dgm:t>
    </dgm:pt>
    <dgm:pt modelId="{5422702B-21F9-46D9-B041-B00420F09519}">
      <dgm:prSet phldrT="[Texto]"/>
      <dgm:spPr/>
      <dgm:t>
        <a:bodyPr/>
        <a:lstStyle/>
        <a:p>
          <a:r>
            <a:rPr lang="es-PR" b="1" u="sng" dirty="0" smtClean="0"/>
            <a:t>Variable dependiente</a:t>
          </a:r>
          <a:r>
            <a:rPr lang="es-PR" u="sng" dirty="0" smtClean="0"/>
            <a:t>:</a:t>
          </a:r>
          <a:r>
            <a:rPr lang="es-PR" dirty="0" smtClean="0"/>
            <a:t> (1) Ingresos por impuestos en proporción al PIB</a:t>
          </a:r>
          <a:endParaRPr lang="en-US" dirty="0"/>
        </a:p>
      </dgm:t>
    </dgm:pt>
    <dgm:pt modelId="{C04A19EB-C871-4596-BCEA-40364E4783D2}" type="sibTrans" cxnId="{7A029BC8-59A3-4A96-87A4-6169CFE73084}">
      <dgm:prSet/>
      <dgm:spPr/>
      <dgm:t>
        <a:bodyPr/>
        <a:lstStyle/>
        <a:p>
          <a:endParaRPr lang="en-US"/>
        </a:p>
      </dgm:t>
    </dgm:pt>
    <dgm:pt modelId="{A7EC93A8-7C21-4EF8-BF17-E62C0A68D678}" type="parTrans" cxnId="{7A029BC8-59A3-4A96-87A4-6169CFE73084}">
      <dgm:prSet/>
      <dgm:spPr/>
      <dgm:t>
        <a:bodyPr/>
        <a:lstStyle/>
        <a:p>
          <a:endParaRPr lang="en-US"/>
        </a:p>
      </dgm:t>
    </dgm:pt>
    <dgm:pt modelId="{B64827CF-FB02-4F20-974C-DD8AAF90E538}" type="pres">
      <dgm:prSet presAssocID="{89049F22-4106-46CC-8215-4BAF9A392B94}" presName="Name0" presStyleCnt="0">
        <dgm:presLayoutVars>
          <dgm:chMax val="7"/>
          <dgm:dir/>
          <dgm:animLvl val="lvl"/>
          <dgm:resizeHandles val="exact"/>
        </dgm:presLayoutVars>
      </dgm:prSet>
      <dgm:spPr/>
      <dgm:t>
        <a:bodyPr/>
        <a:lstStyle/>
        <a:p>
          <a:endParaRPr lang="en-US"/>
        </a:p>
      </dgm:t>
    </dgm:pt>
    <dgm:pt modelId="{A446B2EE-865D-44B2-89B2-FAD432C6484E}" type="pres">
      <dgm:prSet presAssocID="{0A9C091A-54B5-43F8-B62C-362EAD493663}" presName="circle1" presStyleLbl="node1" presStyleIdx="0" presStyleCnt="3"/>
      <dgm:spPr/>
    </dgm:pt>
    <dgm:pt modelId="{6F33D998-E7E0-4C1B-A43F-52F8AB30BC94}" type="pres">
      <dgm:prSet presAssocID="{0A9C091A-54B5-43F8-B62C-362EAD493663}" presName="space" presStyleCnt="0"/>
      <dgm:spPr/>
    </dgm:pt>
    <dgm:pt modelId="{42484A27-B6F4-4A2F-9055-8F6A77F0F6F7}" type="pres">
      <dgm:prSet presAssocID="{0A9C091A-54B5-43F8-B62C-362EAD493663}" presName="rect1" presStyleLbl="alignAcc1" presStyleIdx="0" presStyleCnt="3" custLinFactNeighborX="2609"/>
      <dgm:spPr/>
      <dgm:t>
        <a:bodyPr/>
        <a:lstStyle/>
        <a:p>
          <a:endParaRPr lang="en-US"/>
        </a:p>
      </dgm:t>
    </dgm:pt>
    <dgm:pt modelId="{790301E9-2CB0-4764-9FAA-F73133ECD274}" type="pres">
      <dgm:prSet presAssocID="{272C6631-C528-471D-BAD4-E6C3B6C4FAA4}" presName="vertSpace2" presStyleLbl="node1" presStyleIdx="0" presStyleCnt="3"/>
      <dgm:spPr/>
    </dgm:pt>
    <dgm:pt modelId="{4B4EA4AB-7F09-446E-9312-3ACD5EF1CFAF}" type="pres">
      <dgm:prSet presAssocID="{272C6631-C528-471D-BAD4-E6C3B6C4FAA4}" presName="circle2" presStyleLbl="node1" presStyleIdx="1" presStyleCnt="3"/>
      <dgm:spPr/>
    </dgm:pt>
    <dgm:pt modelId="{B2C51C08-4117-4BD7-8CFB-DA6E4C18D1F9}" type="pres">
      <dgm:prSet presAssocID="{272C6631-C528-471D-BAD4-E6C3B6C4FAA4}" presName="rect2" presStyleLbl="alignAcc1" presStyleIdx="1" presStyleCnt="3" custLinFactNeighborX="5855" custLinFactNeighborY="-1470"/>
      <dgm:spPr/>
      <dgm:t>
        <a:bodyPr/>
        <a:lstStyle/>
        <a:p>
          <a:endParaRPr lang="en-US"/>
        </a:p>
      </dgm:t>
    </dgm:pt>
    <dgm:pt modelId="{425FB0A0-4E75-42F1-9662-6991D8DFBF72}" type="pres">
      <dgm:prSet presAssocID="{7208B043-B51D-4274-BFF9-EF1E192B6F10}" presName="vertSpace3" presStyleLbl="node1" presStyleIdx="1" presStyleCnt="3"/>
      <dgm:spPr/>
    </dgm:pt>
    <dgm:pt modelId="{BBCEC060-06C9-403E-92F4-98A6C2F7CB75}" type="pres">
      <dgm:prSet presAssocID="{7208B043-B51D-4274-BFF9-EF1E192B6F10}" presName="circle3" presStyleLbl="node1" presStyleIdx="2" presStyleCnt="3" custLinFactNeighborX="-3511" custLinFactNeighborY="-3490"/>
      <dgm:spPr/>
    </dgm:pt>
    <dgm:pt modelId="{B7D5EA8D-083B-4716-8135-E59C8E8CB7CB}" type="pres">
      <dgm:prSet presAssocID="{7208B043-B51D-4274-BFF9-EF1E192B6F10}" presName="rect3" presStyleLbl="alignAcc1" presStyleIdx="2" presStyleCnt="3" custLinFactNeighborX="-539" custLinFactNeighborY="-3861"/>
      <dgm:spPr/>
      <dgm:t>
        <a:bodyPr/>
        <a:lstStyle/>
        <a:p>
          <a:endParaRPr lang="en-US"/>
        </a:p>
      </dgm:t>
    </dgm:pt>
    <dgm:pt modelId="{7D9661BA-827F-46DE-A138-BF91F30FBCA9}" type="pres">
      <dgm:prSet presAssocID="{0A9C091A-54B5-43F8-B62C-362EAD493663}" presName="rect1ParTx" presStyleLbl="alignAcc1" presStyleIdx="2" presStyleCnt="3">
        <dgm:presLayoutVars>
          <dgm:chMax val="1"/>
          <dgm:bulletEnabled val="1"/>
        </dgm:presLayoutVars>
      </dgm:prSet>
      <dgm:spPr/>
      <dgm:t>
        <a:bodyPr/>
        <a:lstStyle/>
        <a:p>
          <a:endParaRPr lang="en-US"/>
        </a:p>
      </dgm:t>
    </dgm:pt>
    <dgm:pt modelId="{383C6D77-2C08-4473-B83F-F7B02E61DDCE}" type="pres">
      <dgm:prSet presAssocID="{0A9C091A-54B5-43F8-B62C-362EAD493663}" presName="rect1ChTx" presStyleLbl="alignAcc1" presStyleIdx="2" presStyleCnt="3" custLinFactY="-31869" custLinFactNeighborX="17884" custLinFactNeighborY="-100000">
        <dgm:presLayoutVars>
          <dgm:bulletEnabled val="1"/>
        </dgm:presLayoutVars>
      </dgm:prSet>
      <dgm:spPr/>
      <dgm:t>
        <a:bodyPr/>
        <a:lstStyle/>
        <a:p>
          <a:endParaRPr lang="en-US"/>
        </a:p>
      </dgm:t>
    </dgm:pt>
    <dgm:pt modelId="{0AB6EA93-EDBE-49E9-AE53-58AB10EDA5FA}" type="pres">
      <dgm:prSet presAssocID="{272C6631-C528-471D-BAD4-E6C3B6C4FAA4}" presName="rect2ParTx" presStyleLbl="alignAcc1" presStyleIdx="2" presStyleCnt="3">
        <dgm:presLayoutVars>
          <dgm:chMax val="1"/>
          <dgm:bulletEnabled val="1"/>
        </dgm:presLayoutVars>
      </dgm:prSet>
      <dgm:spPr/>
      <dgm:t>
        <a:bodyPr/>
        <a:lstStyle/>
        <a:p>
          <a:endParaRPr lang="en-US"/>
        </a:p>
      </dgm:t>
    </dgm:pt>
    <dgm:pt modelId="{62D06CE4-13A1-4265-B762-C6CC95B74FFD}" type="pres">
      <dgm:prSet presAssocID="{272C6631-C528-471D-BAD4-E6C3B6C4FAA4}" presName="rect2ChTx" presStyleLbl="alignAcc1" presStyleIdx="2" presStyleCnt="3">
        <dgm:presLayoutVars>
          <dgm:bulletEnabled val="1"/>
        </dgm:presLayoutVars>
      </dgm:prSet>
      <dgm:spPr/>
      <dgm:t>
        <a:bodyPr/>
        <a:lstStyle/>
        <a:p>
          <a:endParaRPr lang="en-US"/>
        </a:p>
      </dgm:t>
    </dgm:pt>
    <dgm:pt modelId="{D38787E9-71EE-47C7-95E4-996C31862F20}" type="pres">
      <dgm:prSet presAssocID="{7208B043-B51D-4274-BFF9-EF1E192B6F10}" presName="rect3ParTx" presStyleLbl="alignAcc1" presStyleIdx="2" presStyleCnt="3">
        <dgm:presLayoutVars>
          <dgm:chMax val="1"/>
          <dgm:bulletEnabled val="1"/>
        </dgm:presLayoutVars>
      </dgm:prSet>
      <dgm:spPr/>
      <dgm:t>
        <a:bodyPr/>
        <a:lstStyle/>
        <a:p>
          <a:endParaRPr lang="en-US"/>
        </a:p>
      </dgm:t>
    </dgm:pt>
    <dgm:pt modelId="{4CDDEA09-1CB7-429B-90F3-5C55FF4BEE75}" type="pres">
      <dgm:prSet presAssocID="{7208B043-B51D-4274-BFF9-EF1E192B6F10}" presName="rect3ChTx" presStyleLbl="alignAcc1" presStyleIdx="2" presStyleCnt="3">
        <dgm:presLayoutVars>
          <dgm:bulletEnabled val="1"/>
        </dgm:presLayoutVars>
      </dgm:prSet>
      <dgm:spPr/>
      <dgm:t>
        <a:bodyPr/>
        <a:lstStyle/>
        <a:p>
          <a:endParaRPr lang="en-US"/>
        </a:p>
      </dgm:t>
    </dgm:pt>
  </dgm:ptLst>
  <dgm:cxnLst>
    <dgm:cxn modelId="{50688716-3F04-4835-A622-3D7BE6F2EE2B}" srcId="{0A9C091A-54B5-43F8-B62C-362EAD493663}" destId="{E5CAB5AD-A6EB-48A7-AE00-F127DD741023}" srcOrd="1" destOrd="0" parTransId="{690E1465-31B2-477D-94CD-A1C4CC3BF019}" sibTransId="{EB308716-D603-4390-86F1-43A10B1D6D12}"/>
    <dgm:cxn modelId="{6B27A7DD-9EA3-4F99-9D6E-B3BA9DA316C8}" type="presOf" srcId="{AE4C4BB3-DC5E-496F-8544-7251A84964C4}" destId="{62D06CE4-13A1-4265-B762-C6CC95B74FFD}" srcOrd="0" destOrd="0" presId="urn:microsoft.com/office/officeart/2005/8/layout/target3"/>
    <dgm:cxn modelId="{EFA40F83-DE61-412E-A33B-0839930915FB}" srcId="{272C6631-C528-471D-BAD4-E6C3B6C4FAA4}" destId="{AE4C4BB3-DC5E-496F-8544-7251A84964C4}" srcOrd="0" destOrd="0" parTransId="{B9A64A91-2038-44EA-B430-71199EE63A13}" sibTransId="{39116A16-3706-4A90-8642-EFEA379B3881}"/>
    <dgm:cxn modelId="{55CBBE2B-EFAE-4C5B-B338-51903DAE1615}" type="presOf" srcId="{9A9711CC-5207-4423-9A32-7788AFBC0310}" destId="{4CDDEA09-1CB7-429B-90F3-5C55FF4BEE75}" srcOrd="0" destOrd="0" presId="urn:microsoft.com/office/officeart/2005/8/layout/target3"/>
    <dgm:cxn modelId="{55439420-5DBA-4A07-89A1-34B5CE158FEE}" type="presOf" srcId="{272C6631-C528-471D-BAD4-E6C3B6C4FAA4}" destId="{B2C51C08-4117-4BD7-8CFB-DA6E4C18D1F9}" srcOrd="0" destOrd="0" presId="urn:microsoft.com/office/officeart/2005/8/layout/target3"/>
    <dgm:cxn modelId="{0319A306-149C-47D3-9B4C-FC3D787D9255}" srcId="{89049F22-4106-46CC-8215-4BAF9A392B94}" destId="{272C6631-C528-471D-BAD4-E6C3B6C4FAA4}" srcOrd="1" destOrd="0" parTransId="{B9C84692-AE11-46BA-888B-2C0A19FE8A7F}" sibTransId="{836E02D2-5BFD-4182-BBEA-E6358C6550BE}"/>
    <dgm:cxn modelId="{E1C662E6-F2BE-4339-9C1B-CF202FFE7ACD}" type="presOf" srcId="{0A9C091A-54B5-43F8-B62C-362EAD493663}" destId="{42484A27-B6F4-4A2F-9055-8F6A77F0F6F7}" srcOrd="0" destOrd="0" presId="urn:microsoft.com/office/officeart/2005/8/layout/target3"/>
    <dgm:cxn modelId="{E4B3053B-B9E0-45DE-B41C-A463F32286CD}" type="presOf" srcId="{4D30E912-1C1D-4B27-99BC-23BB4D6F3DF9}" destId="{62D06CE4-13A1-4265-B762-C6CC95B74FFD}" srcOrd="0" destOrd="1" presId="urn:microsoft.com/office/officeart/2005/8/layout/target3"/>
    <dgm:cxn modelId="{2D6B2DFE-DC72-4A11-8629-ECBAB70B9709}" srcId="{272C6631-C528-471D-BAD4-E6C3B6C4FAA4}" destId="{4D30E912-1C1D-4B27-99BC-23BB4D6F3DF9}" srcOrd="1" destOrd="0" parTransId="{E736575B-2E3B-4EC9-BF4C-367A2EE3498C}" sibTransId="{2022BB43-4EEE-4164-9287-950E0C305CF7}"/>
    <dgm:cxn modelId="{D9FFA097-4B4C-4957-911E-BD5ABBE97E56}" type="presOf" srcId="{2D30B7D2-27A6-451A-A129-8BECA142ED70}" destId="{4CDDEA09-1CB7-429B-90F3-5C55FF4BEE75}" srcOrd="0" destOrd="1" presId="urn:microsoft.com/office/officeart/2005/8/layout/target3"/>
    <dgm:cxn modelId="{80E2D0D3-9ECC-46AF-97D5-D24BF361779A}" srcId="{89049F22-4106-46CC-8215-4BAF9A392B94}" destId="{0A9C091A-54B5-43F8-B62C-362EAD493663}" srcOrd="0" destOrd="0" parTransId="{0F8E8952-7432-4D49-B3BA-C4B9E3768C39}" sibTransId="{0C02AA48-F62A-49D5-BBB5-6CD663001C12}"/>
    <dgm:cxn modelId="{0E071FFF-AEBB-490A-99E3-3736D176CD47}" type="presOf" srcId="{7208B043-B51D-4274-BFF9-EF1E192B6F10}" destId="{D38787E9-71EE-47C7-95E4-996C31862F20}" srcOrd="1" destOrd="0" presId="urn:microsoft.com/office/officeart/2005/8/layout/target3"/>
    <dgm:cxn modelId="{44BF1F25-CE15-4175-8705-3BE4685A2A17}" srcId="{89049F22-4106-46CC-8215-4BAF9A392B94}" destId="{7208B043-B51D-4274-BFF9-EF1E192B6F10}" srcOrd="2" destOrd="0" parTransId="{68AF3F7B-8056-4EF4-A04A-B0BBEDA93638}" sibTransId="{3B4253BA-AD78-4E70-99C4-C17098026F2F}"/>
    <dgm:cxn modelId="{24C722E4-8EE7-47FA-ACAA-122F41588ECE}" srcId="{7208B043-B51D-4274-BFF9-EF1E192B6F10}" destId="{9A9711CC-5207-4423-9A32-7788AFBC0310}" srcOrd="0" destOrd="0" parTransId="{B01F6898-E03C-4A0B-B731-4BB974BB66CF}" sibTransId="{B13CF554-5E78-4B9E-BDCD-E00A82665807}"/>
    <dgm:cxn modelId="{408FF645-2EC5-4E70-B7BC-C34D4DEB3AE8}" type="presOf" srcId="{89049F22-4106-46CC-8215-4BAF9A392B94}" destId="{B64827CF-FB02-4F20-974C-DD8AAF90E538}" srcOrd="0" destOrd="0" presId="urn:microsoft.com/office/officeart/2005/8/layout/target3"/>
    <dgm:cxn modelId="{4C7101E1-5460-42DC-B04B-AE843BBC8ECB}" type="presOf" srcId="{5422702B-21F9-46D9-B041-B00420F09519}" destId="{383C6D77-2C08-4473-B83F-F7B02E61DDCE}" srcOrd="0" destOrd="0" presId="urn:microsoft.com/office/officeart/2005/8/layout/target3"/>
    <dgm:cxn modelId="{0F94047A-55EA-4681-8ACC-28F0BF9A83F2}" srcId="{7208B043-B51D-4274-BFF9-EF1E192B6F10}" destId="{2D30B7D2-27A6-451A-A129-8BECA142ED70}" srcOrd="1" destOrd="0" parTransId="{9A721816-9B2E-446E-BBA0-56CE97AA1921}" sibTransId="{6CADD66C-C877-4921-BDCF-5305BA97DAF2}"/>
    <dgm:cxn modelId="{46749019-3941-48A0-8192-8A81574E7C94}" type="presOf" srcId="{7208B043-B51D-4274-BFF9-EF1E192B6F10}" destId="{B7D5EA8D-083B-4716-8135-E59C8E8CB7CB}" srcOrd="0" destOrd="0" presId="urn:microsoft.com/office/officeart/2005/8/layout/target3"/>
    <dgm:cxn modelId="{02B2B655-E99A-4C68-A85B-8DDDB2B0320B}" type="presOf" srcId="{272C6631-C528-471D-BAD4-E6C3B6C4FAA4}" destId="{0AB6EA93-EDBE-49E9-AE53-58AB10EDA5FA}" srcOrd="1" destOrd="0" presId="urn:microsoft.com/office/officeart/2005/8/layout/target3"/>
    <dgm:cxn modelId="{D10ED005-1E06-470B-ABD8-39A527A8FBCA}" type="presOf" srcId="{0A9C091A-54B5-43F8-B62C-362EAD493663}" destId="{7D9661BA-827F-46DE-A138-BF91F30FBCA9}" srcOrd="1" destOrd="0" presId="urn:microsoft.com/office/officeart/2005/8/layout/target3"/>
    <dgm:cxn modelId="{7325B96B-E77E-4F82-9C7C-6C32BB4DDEB5}" type="presOf" srcId="{E5CAB5AD-A6EB-48A7-AE00-F127DD741023}" destId="{383C6D77-2C08-4473-B83F-F7B02E61DDCE}" srcOrd="0" destOrd="1" presId="urn:microsoft.com/office/officeart/2005/8/layout/target3"/>
    <dgm:cxn modelId="{7A029BC8-59A3-4A96-87A4-6169CFE73084}" srcId="{0A9C091A-54B5-43F8-B62C-362EAD493663}" destId="{5422702B-21F9-46D9-B041-B00420F09519}" srcOrd="0" destOrd="0" parTransId="{A7EC93A8-7C21-4EF8-BF17-E62C0A68D678}" sibTransId="{C04A19EB-C871-4596-BCEA-40364E4783D2}"/>
    <dgm:cxn modelId="{9D15EFAE-FB34-4C11-ABF3-450E53285C98}" type="presParOf" srcId="{B64827CF-FB02-4F20-974C-DD8AAF90E538}" destId="{A446B2EE-865D-44B2-89B2-FAD432C6484E}" srcOrd="0" destOrd="0" presId="urn:microsoft.com/office/officeart/2005/8/layout/target3"/>
    <dgm:cxn modelId="{FFCB4B51-EB4B-41C9-8E2B-15761106A48F}" type="presParOf" srcId="{B64827CF-FB02-4F20-974C-DD8AAF90E538}" destId="{6F33D998-E7E0-4C1B-A43F-52F8AB30BC94}" srcOrd="1" destOrd="0" presId="urn:microsoft.com/office/officeart/2005/8/layout/target3"/>
    <dgm:cxn modelId="{21B1D310-21F3-4377-A032-191073A4D28D}" type="presParOf" srcId="{B64827CF-FB02-4F20-974C-DD8AAF90E538}" destId="{42484A27-B6F4-4A2F-9055-8F6A77F0F6F7}" srcOrd="2" destOrd="0" presId="urn:microsoft.com/office/officeart/2005/8/layout/target3"/>
    <dgm:cxn modelId="{F04A5FA5-3EFB-4368-901B-1FBD3E55D314}" type="presParOf" srcId="{B64827CF-FB02-4F20-974C-DD8AAF90E538}" destId="{790301E9-2CB0-4764-9FAA-F73133ECD274}" srcOrd="3" destOrd="0" presId="urn:microsoft.com/office/officeart/2005/8/layout/target3"/>
    <dgm:cxn modelId="{441CEFA6-B85F-41FD-8A77-9C9A6B446797}" type="presParOf" srcId="{B64827CF-FB02-4F20-974C-DD8AAF90E538}" destId="{4B4EA4AB-7F09-446E-9312-3ACD5EF1CFAF}" srcOrd="4" destOrd="0" presId="urn:microsoft.com/office/officeart/2005/8/layout/target3"/>
    <dgm:cxn modelId="{C8658FF1-F8EF-4E94-ABB8-F02B2EDC060E}" type="presParOf" srcId="{B64827CF-FB02-4F20-974C-DD8AAF90E538}" destId="{B2C51C08-4117-4BD7-8CFB-DA6E4C18D1F9}" srcOrd="5" destOrd="0" presId="urn:microsoft.com/office/officeart/2005/8/layout/target3"/>
    <dgm:cxn modelId="{3F5B2065-DC3D-4028-AF68-21C6979A3566}" type="presParOf" srcId="{B64827CF-FB02-4F20-974C-DD8AAF90E538}" destId="{425FB0A0-4E75-42F1-9662-6991D8DFBF72}" srcOrd="6" destOrd="0" presId="urn:microsoft.com/office/officeart/2005/8/layout/target3"/>
    <dgm:cxn modelId="{2A535609-4CD7-4789-BBA7-7803B4FE0B7F}" type="presParOf" srcId="{B64827CF-FB02-4F20-974C-DD8AAF90E538}" destId="{BBCEC060-06C9-403E-92F4-98A6C2F7CB75}" srcOrd="7" destOrd="0" presId="urn:microsoft.com/office/officeart/2005/8/layout/target3"/>
    <dgm:cxn modelId="{6467555C-470B-4C7C-8B13-85780565EC16}" type="presParOf" srcId="{B64827CF-FB02-4F20-974C-DD8AAF90E538}" destId="{B7D5EA8D-083B-4716-8135-E59C8E8CB7CB}" srcOrd="8" destOrd="0" presId="urn:microsoft.com/office/officeart/2005/8/layout/target3"/>
    <dgm:cxn modelId="{3A9B2D1C-6279-49C7-A0DF-AE9C2599C229}" type="presParOf" srcId="{B64827CF-FB02-4F20-974C-DD8AAF90E538}" destId="{7D9661BA-827F-46DE-A138-BF91F30FBCA9}" srcOrd="9" destOrd="0" presId="urn:microsoft.com/office/officeart/2005/8/layout/target3"/>
    <dgm:cxn modelId="{5EC28DB9-22D7-4C7F-BE36-1113FDAA4876}" type="presParOf" srcId="{B64827CF-FB02-4F20-974C-DD8AAF90E538}" destId="{383C6D77-2C08-4473-B83F-F7B02E61DDCE}" srcOrd="10" destOrd="0" presId="urn:microsoft.com/office/officeart/2005/8/layout/target3"/>
    <dgm:cxn modelId="{8DFA95B5-A11A-4B8F-908D-AF736C698EFB}" type="presParOf" srcId="{B64827CF-FB02-4F20-974C-DD8AAF90E538}" destId="{0AB6EA93-EDBE-49E9-AE53-58AB10EDA5FA}" srcOrd="11" destOrd="0" presId="urn:microsoft.com/office/officeart/2005/8/layout/target3"/>
    <dgm:cxn modelId="{3C857F91-6AF0-498E-9009-A085654A4A81}" type="presParOf" srcId="{B64827CF-FB02-4F20-974C-DD8AAF90E538}" destId="{62D06CE4-13A1-4265-B762-C6CC95B74FFD}" srcOrd="12" destOrd="0" presId="urn:microsoft.com/office/officeart/2005/8/layout/target3"/>
    <dgm:cxn modelId="{24F1FA1B-696B-42A1-8D0B-FCBEB0FCC833}" type="presParOf" srcId="{B64827CF-FB02-4F20-974C-DD8AAF90E538}" destId="{D38787E9-71EE-47C7-95E4-996C31862F20}" srcOrd="13" destOrd="0" presId="urn:microsoft.com/office/officeart/2005/8/layout/target3"/>
    <dgm:cxn modelId="{7C7CCADF-3716-4786-B14B-4E0054F9FA48}" type="presParOf" srcId="{B64827CF-FB02-4F20-974C-DD8AAF90E538}" destId="{4CDDEA09-1CB7-429B-90F3-5C55FF4BEE75}"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FD3F43-ED0C-4C96-B7C5-542A7A201DB0}"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n-US"/>
        </a:p>
      </dgm:t>
    </dgm:pt>
    <dgm:pt modelId="{838DAD49-479D-4421-96E7-03F337FE0DED}">
      <dgm:prSet phldrT="[Texto]"/>
      <dgm:spPr/>
      <dgm:t>
        <a:bodyPr/>
        <a:lstStyle/>
        <a:p>
          <a:r>
            <a:rPr lang="es-PR" dirty="0" err="1" smtClean="0"/>
            <a:t>Partlow</a:t>
          </a:r>
          <a:r>
            <a:rPr lang="es-PR" dirty="0" smtClean="0"/>
            <a:t> ( 2013)</a:t>
          </a:r>
          <a:endParaRPr lang="en-US" dirty="0"/>
        </a:p>
      </dgm:t>
    </dgm:pt>
    <dgm:pt modelId="{33A6DFCE-1C78-43DD-A9FD-5FA5D438F25F}" type="parTrans" cxnId="{B30054D8-9FCC-4CDD-AF91-4DDEBDEFAB7E}">
      <dgm:prSet/>
      <dgm:spPr/>
      <dgm:t>
        <a:bodyPr/>
        <a:lstStyle/>
        <a:p>
          <a:endParaRPr lang="en-US"/>
        </a:p>
      </dgm:t>
    </dgm:pt>
    <dgm:pt modelId="{AC822EB0-0696-4E25-BF25-12C179374C8A}" type="sibTrans" cxnId="{B30054D8-9FCC-4CDD-AF91-4DDEBDEFAB7E}">
      <dgm:prSet/>
      <dgm:spPr/>
      <dgm:t>
        <a:bodyPr/>
        <a:lstStyle/>
        <a:p>
          <a:endParaRPr lang="en-US"/>
        </a:p>
      </dgm:t>
    </dgm:pt>
    <dgm:pt modelId="{906B3D32-FD32-4A4C-BEB6-19F17DBA5F87}">
      <dgm:prSet phldrT="[Texto]"/>
      <dgm:spPr/>
      <dgm:t>
        <a:bodyPr/>
        <a:lstStyle/>
        <a:p>
          <a:r>
            <a:rPr lang="es-PR" dirty="0" smtClean="0"/>
            <a:t>Un sistema simple es injusto y regresivo</a:t>
          </a:r>
          <a:endParaRPr lang="en-US" dirty="0"/>
        </a:p>
      </dgm:t>
    </dgm:pt>
    <dgm:pt modelId="{41EB609E-794A-4EAD-8C7A-E811F955DEF0}" type="parTrans" cxnId="{A772B867-B5B4-4B6E-8EA3-4A5926406C8B}">
      <dgm:prSet/>
      <dgm:spPr/>
      <dgm:t>
        <a:bodyPr/>
        <a:lstStyle/>
        <a:p>
          <a:endParaRPr lang="en-US"/>
        </a:p>
      </dgm:t>
    </dgm:pt>
    <dgm:pt modelId="{DE007154-66FA-4689-8DE2-CE31484E390F}" type="sibTrans" cxnId="{A772B867-B5B4-4B6E-8EA3-4A5926406C8B}">
      <dgm:prSet/>
      <dgm:spPr/>
      <dgm:t>
        <a:bodyPr/>
        <a:lstStyle/>
        <a:p>
          <a:endParaRPr lang="en-US"/>
        </a:p>
      </dgm:t>
    </dgm:pt>
    <dgm:pt modelId="{D191BA69-E118-4567-923B-7C5CEA1C7F8F}" type="pres">
      <dgm:prSet presAssocID="{63FD3F43-ED0C-4C96-B7C5-542A7A201DB0}" presName="linear" presStyleCnt="0">
        <dgm:presLayoutVars>
          <dgm:dir/>
          <dgm:resizeHandles val="exact"/>
        </dgm:presLayoutVars>
      </dgm:prSet>
      <dgm:spPr/>
      <dgm:t>
        <a:bodyPr/>
        <a:lstStyle/>
        <a:p>
          <a:endParaRPr lang="en-US"/>
        </a:p>
      </dgm:t>
    </dgm:pt>
    <dgm:pt modelId="{4E9DA0F2-5FF7-4D54-996C-EE117E99B610}" type="pres">
      <dgm:prSet presAssocID="{838DAD49-479D-4421-96E7-03F337FE0DED}" presName="comp" presStyleCnt="0"/>
      <dgm:spPr/>
    </dgm:pt>
    <dgm:pt modelId="{2A131C5A-6D07-44B7-AFFF-F1430A46E488}" type="pres">
      <dgm:prSet presAssocID="{838DAD49-479D-4421-96E7-03F337FE0DED}" presName="box" presStyleLbl="node1" presStyleIdx="0" presStyleCnt="1" custLinFactNeighborX="-6911" custLinFactNeighborY="3967"/>
      <dgm:spPr/>
      <dgm:t>
        <a:bodyPr/>
        <a:lstStyle/>
        <a:p>
          <a:endParaRPr lang="en-US"/>
        </a:p>
      </dgm:t>
    </dgm:pt>
    <dgm:pt modelId="{2DD71567-4C0C-434D-B235-B6A2F94D180F}" type="pres">
      <dgm:prSet presAssocID="{838DAD49-479D-4421-96E7-03F337FE0DED}" presName="img" presStyleLbl="fgImgPlace1" presStyleIdx="0" presStyleCnt="1" custLinFactNeighborX="-2557" custLinFactNeighborY="2661"/>
      <dgm:spPr/>
    </dgm:pt>
    <dgm:pt modelId="{E1D82FE4-5EE7-481F-8F88-69E67703CFDF}" type="pres">
      <dgm:prSet presAssocID="{838DAD49-479D-4421-96E7-03F337FE0DED}" presName="text" presStyleLbl="node1" presStyleIdx="0" presStyleCnt="1">
        <dgm:presLayoutVars>
          <dgm:bulletEnabled val="1"/>
        </dgm:presLayoutVars>
      </dgm:prSet>
      <dgm:spPr/>
      <dgm:t>
        <a:bodyPr/>
        <a:lstStyle/>
        <a:p>
          <a:endParaRPr lang="en-US"/>
        </a:p>
      </dgm:t>
    </dgm:pt>
  </dgm:ptLst>
  <dgm:cxnLst>
    <dgm:cxn modelId="{3CB9C1D7-65AE-4919-8584-211BD39CC45F}" type="presOf" srcId="{906B3D32-FD32-4A4C-BEB6-19F17DBA5F87}" destId="{2A131C5A-6D07-44B7-AFFF-F1430A46E488}" srcOrd="0" destOrd="1" presId="urn:microsoft.com/office/officeart/2005/8/layout/vList4"/>
    <dgm:cxn modelId="{A772B867-B5B4-4B6E-8EA3-4A5926406C8B}" srcId="{838DAD49-479D-4421-96E7-03F337FE0DED}" destId="{906B3D32-FD32-4A4C-BEB6-19F17DBA5F87}" srcOrd="0" destOrd="0" parTransId="{41EB609E-794A-4EAD-8C7A-E811F955DEF0}" sibTransId="{DE007154-66FA-4689-8DE2-CE31484E390F}"/>
    <dgm:cxn modelId="{B30054D8-9FCC-4CDD-AF91-4DDEBDEFAB7E}" srcId="{63FD3F43-ED0C-4C96-B7C5-542A7A201DB0}" destId="{838DAD49-479D-4421-96E7-03F337FE0DED}" srcOrd="0" destOrd="0" parTransId="{33A6DFCE-1C78-43DD-A9FD-5FA5D438F25F}" sibTransId="{AC822EB0-0696-4E25-BF25-12C179374C8A}"/>
    <dgm:cxn modelId="{6EA65F8F-6DB8-461B-A620-4092A6DB5233}" type="presOf" srcId="{838DAD49-479D-4421-96E7-03F337FE0DED}" destId="{2A131C5A-6D07-44B7-AFFF-F1430A46E488}" srcOrd="0" destOrd="0" presId="urn:microsoft.com/office/officeart/2005/8/layout/vList4"/>
    <dgm:cxn modelId="{597F6F35-7551-46B9-8065-191CA7FF1B8E}" type="presOf" srcId="{838DAD49-479D-4421-96E7-03F337FE0DED}" destId="{E1D82FE4-5EE7-481F-8F88-69E67703CFDF}" srcOrd="1" destOrd="0" presId="urn:microsoft.com/office/officeart/2005/8/layout/vList4"/>
    <dgm:cxn modelId="{C2A4E20F-11EC-488D-A98E-8961899DC462}" type="presOf" srcId="{63FD3F43-ED0C-4C96-B7C5-542A7A201DB0}" destId="{D191BA69-E118-4567-923B-7C5CEA1C7F8F}" srcOrd="0" destOrd="0" presId="urn:microsoft.com/office/officeart/2005/8/layout/vList4"/>
    <dgm:cxn modelId="{756B9DE9-D424-4C0D-84EE-05B4E043AD91}" type="presOf" srcId="{906B3D32-FD32-4A4C-BEB6-19F17DBA5F87}" destId="{E1D82FE4-5EE7-481F-8F88-69E67703CFDF}" srcOrd="1" destOrd="1" presId="urn:microsoft.com/office/officeart/2005/8/layout/vList4"/>
    <dgm:cxn modelId="{83DAC483-0D95-4E34-B547-6AC009464064}" type="presParOf" srcId="{D191BA69-E118-4567-923B-7C5CEA1C7F8F}" destId="{4E9DA0F2-5FF7-4D54-996C-EE117E99B610}" srcOrd="0" destOrd="0" presId="urn:microsoft.com/office/officeart/2005/8/layout/vList4"/>
    <dgm:cxn modelId="{EE4496DB-AD04-4B93-9741-40F72A2D9AA9}" type="presParOf" srcId="{4E9DA0F2-5FF7-4D54-996C-EE117E99B610}" destId="{2A131C5A-6D07-44B7-AFFF-F1430A46E488}" srcOrd="0" destOrd="0" presId="urn:microsoft.com/office/officeart/2005/8/layout/vList4"/>
    <dgm:cxn modelId="{15C60676-EB76-45B8-A0D0-78B228A939AC}" type="presParOf" srcId="{4E9DA0F2-5FF7-4D54-996C-EE117E99B610}" destId="{2DD71567-4C0C-434D-B235-B6A2F94D180F}" srcOrd="1" destOrd="0" presId="urn:microsoft.com/office/officeart/2005/8/layout/vList4"/>
    <dgm:cxn modelId="{788CD4FC-F521-470D-928B-121EEE8E25C5}" type="presParOf" srcId="{4E9DA0F2-5FF7-4D54-996C-EE117E99B610}" destId="{E1D82FE4-5EE7-481F-8F88-69E67703CFD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FD3F43-ED0C-4C96-B7C5-542A7A201DB0}"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n-US"/>
        </a:p>
      </dgm:t>
    </dgm:pt>
    <dgm:pt modelId="{838DAD49-479D-4421-96E7-03F337FE0DED}">
      <dgm:prSet phldrT="[Texto]" custT="1"/>
      <dgm:spPr/>
      <dgm:t>
        <a:bodyPr/>
        <a:lstStyle/>
        <a:p>
          <a:r>
            <a:rPr lang="es-PR" sz="2000" dirty="0" smtClean="0"/>
            <a:t>Erzo, </a:t>
          </a:r>
          <a:r>
            <a:rPr lang="es-PR" sz="2000" dirty="0" err="1" smtClean="0"/>
            <a:t>Singhal</a:t>
          </a:r>
          <a:r>
            <a:rPr lang="es-PR" sz="2000" dirty="0" smtClean="0"/>
            <a:t>, &amp; </a:t>
          </a:r>
          <a:r>
            <a:rPr lang="es-PR" sz="2000" dirty="0" err="1" smtClean="0"/>
            <a:t>Singhal</a:t>
          </a:r>
          <a:r>
            <a:rPr lang="es-PR" sz="2000" dirty="0" smtClean="0"/>
            <a:t> (2014)</a:t>
          </a:r>
          <a:endParaRPr lang="en-US" sz="2000" dirty="0"/>
        </a:p>
      </dgm:t>
    </dgm:pt>
    <dgm:pt modelId="{33A6DFCE-1C78-43DD-A9FD-5FA5D438F25F}" type="parTrans" cxnId="{B30054D8-9FCC-4CDD-AF91-4DDEBDEFAB7E}">
      <dgm:prSet/>
      <dgm:spPr/>
      <dgm:t>
        <a:bodyPr/>
        <a:lstStyle/>
        <a:p>
          <a:endParaRPr lang="en-US"/>
        </a:p>
      </dgm:t>
    </dgm:pt>
    <dgm:pt modelId="{AC822EB0-0696-4E25-BF25-12C179374C8A}" type="sibTrans" cxnId="{B30054D8-9FCC-4CDD-AF91-4DDEBDEFAB7E}">
      <dgm:prSet/>
      <dgm:spPr/>
      <dgm:t>
        <a:bodyPr/>
        <a:lstStyle/>
        <a:p>
          <a:endParaRPr lang="en-US"/>
        </a:p>
      </dgm:t>
    </dgm:pt>
    <dgm:pt modelId="{906B3D32-FD32-4A4C-BEB6-19F17DBA5F87}">
      <dgm:prSet phldrT="[Texto]" custT="1"/>
      <dgm:spPr/>
      <dgm:t>
        <a:bodyPr/>
        <a:lstStyle/>
        <a:p>
          <a:r>
            <a:rPr lang="es-PR" sz="1600" dirty="0" smtClean="0"/>
            <a:t>Mayor complejidad, mayores los costos de recursos de operación del sistema contributivo</a:t>
          </a:r>
          <a:endParaRPr lang="en-US" sz="1600" dirty="0"/>
        </a:p>
      </dgm:t>
    </dgm:pt>
    <dgm:pt modelId="{41EB609E-794A-4EAD-8C7A-E811F955DEF0}" type="parTrans" cxnId="{A772B867-B5B4-4B6E-8EA3-4A5926406C8B}">
      <dgm:prSet/>
      <dgm:spPr/>
      <dgm:t>
        <a:bodyPr/>
        <a:lstStyle/>
        <a:p>
          <a:endParaRPr lang="en-US"/>
        </a:p>
      </dgm:t>
    </dgm:pt>
    <dgm:pt modelId="{DE007154-66FA-4689-8DE2-CE31484E390F}" type="sibTrans" cxnId="{A772B867-B5B4-4B6E-8EA3-4A5926406C8B}">
      <dgm:prSet/>
      <dgm:spPr/>
      <dgm:t>
        <a:bodyPr/>
        <a:lstStyle/>
        <a:p>
          <a:endParaRPr lang="en-US"/>
        </a:p>
      </dgm:t>
    </dgm:pt>
    <dgm:pt modelId="{0AB1F9C0-E23A-498F-8D64-7669F0674C0D}">
      <dgm:prSet phldrT="[Texto]" custT="1"/>
      <dgm:spPr/>
      <dgm:t>
        <a:bodyPr/>
        <a:lstStyle/>
        <a:p>
          <a:r>
            <a:rPr lang="es-PR" sz="2000" dirty="0" err="1" smtClean="0"/>
            <a:t>Eckl</a:t>
          </a:r>
          <a:r>
            <a:rPr lang="es-PR" sz="2000" dirty="0" smtClean="0"/>
            <a:t>, Snell, </a:t>
          </a:r>
          <a:r>
            <a:rPr lang="es-PR" sz="2000" dirty="0" err="1" smtClean="0"/>
            <a:t>Mackey</a:t>
          </a:r>
          <a:r>
            <a:rPr lang="es-PR" sz="2000" dirty="0" smtClean="0"/>
            <a:t>, &amp; </a:t>
          </a:r>
          <a:r>
            <a:rPr lang="es-PR" sz="2000" dirty="0" err="1" smtClean="0"/>
            <a:t>Zeli</a:t>
          </a:r>
          <a:r>
            <a:rPr lang="es-PR" sz="2000" dirty="0" smtClean="0"/>
            <a:t> (2007)</a:t>
          </a:r>
          <a:endParaRPr lang="en-US" sz="2000" dirty="0"/>
        </a:p>
      </dgm:t>
    </dgm:pt>
    <dgm:pt modelId="{5D13CC79-DF39-420C-B36E-68751F744E35}" type="parTrans" cxnId="{C3A7A385-F21F-4833-BE19-060C2CD08F35}">
      <dgm:prSet/>
      <dgm:spPr/>
      <dgm:t>
        <a:bodyPr/>
        <a:lstStyle/>
        <a:p>
          <a:endParaRPr lang="en-US"/>
        </a:p>
      </dgm:t>
    </dgm:pt>
    <dgm:pt modelId="{0103AB72-2839-4827-87A9-5B4F3F17E898}" type="sibTrans" cxnId="{C3A7A385-F21F-4833-BE19-060C2CD08F35}">
      <dgm:prSet/>
      <dgm:spPr/>
      <dgm:t>
        <a:bodyPr/>
        <a:lstStyle/>
        <a:p>
          <a:endParaRPr lang="en-US"/>
        </a:p>
      </dgm:t>
    </dgm:pt>
    <dgm:pt modelId="{99BB6329-C8A3-4E53-B78C-2D95C6C6692D}">
      <dgm:prSet phldrT="[Texto]" custT="1"/>
      <dgm:spPr/>
      <dgm:t>
        <a:bodyPr/>
        <a:lstStyle/>
        <a:p>
          <a:r>
            <a:rPr lang="es-PR" sz="1600" dirty="0" smtClean="0"/>
            <a:t>Un sistema contributivo efectivo minimiza la regresividad</a:t>
          </a:r>
          <a:endParaRPr lang="en-US" sz="1600" dirty="0"/>
        </a:p>
      </dgm:t>
    </dgm:pt>
    <dgm:pt modelId="{229BB969-44E4-4F06-8C17-83A2EA501F32}" type="parTrans" cxnId="{799F0FC8-48BA-4271-8D78-34A003561E44}">
      <dgm:prSet/>
      <dgm:spPr/>
      <dgm:t>
        <a:bodyPr/>
        <a:lstStyle/>
        <a:p>
          <a:endParaRPr lang="en-US"/>
        </a:p>
      </dgm:t>
    </dgm:pt>
    <dgm:pt modelId="{6F2C00BF-9B08-47F1-948F-59782EA91E6E}" type="sibTrans" cxnId="{799F0FC8-48BA-4271-8D78-34A003561E44}">
      <dgm:prSet/>
      <dgm:spPr/>
      <dgm:t>
        <a:bodyPr/>
        <a:lstStyle/>
        <a:p>
          <a:endParaRPr lang="en-US"/>
        </a:p>
      </dgm:t>
    </dgm:pt>
    <dgm:pt modelId="{0E5235C5-9326-4644-A209-341F9683F8A2}">
      <dgm:prSet phldrT="[Texto]" custT="1"/>
      <dgm:spPr/>
      <dgm:t>
        <a:bodyPr/>
        <a:lstStyle/>
        <a:p>
          <a:r>
            <a:rPr lang="es-PR" sz="2000" dirty="0" err="1" smtClean="0"/>
            <a:t>PwC</a:t>
          </a:r>
          <a:r>
            <a:rPr lang="es-PR" sz="2000" dirty="0" smtClean="0"/>
            <a:t> (2014)</a:t>
          </a:r>
          <a:endParaRPr lang="en-US" sz="2000" dirty="0"/>
        </a:p>
      </dgm:t>
    </dgm:pt>
    <dgm:pt modelId="{619C982D-49DD-423F-965E-16FA450B5889}" type="parTrans" cxnId="{5FEC43B8-2C6B-4856-AE9F-C2CBB1379494}">
      <dgm:prSet/>
      <dgm:spPr/>
      <dgm:t>
        <a:bodyPr/>
        <a:lstStyle/>
        <a:p>
          <a:endParaRPr lang="en-US"/>
        </a:p>
      </dgm:t>
    </dgm:pt>
    <dgm:pt modelId="{5E4D167E-D9BE-4A1A-BDE9-F84451A2774D}" type="sibTrans" cxnId="{5FEC43B8-2C6B-4856-AE9F-C2CBB1379494}">
      <dgm:prSet/>
      <dgm:spPr/>
      <dgm:t>
        <a:bodyPr/>
        <a:lstStyle/>
        <a:p>
          <a:endParaRPr lang="en-US"/>
        </a:p>
      </dgm:t>
    </dgm:pt>
    <dgm:pt modelId="{C7E36018-4098-4875-99D8-437CABDDD9FE}">
      <dgm:prSet phldrT="[Texto]" custT="1"/>
      <dgm:spPr/>
      <dgm:t>
        <a:bodyPr/>
        <a:lstStyle/>
        <a:p>
          <a:r>
            <a:rPr lang="es-PR" sz="1600" dirty="0" smtClean="0"/>
            <a:t>Mayor complejidad, mayor tiempo dedicado a la rendición contributiva, lo cual, disminuye su eficiencia y captación</a:t>
          </a:r>
          <a:r>
            <a:rPr lang="es-PR" sz="1200" dirty="0" smtClean="0"/>
            <a:t>.</a:t>
          </a:r>
          <a:endParaRPr lang="en-US" sz="1200" dirty="0"/>
        </a:p>
      </dgm:t>
    </dgm:pt>
    <dgm:pt modelId="{4D362AED-1152-48F3-93AC-487DF5E7ED14}" type="parTrans" cxnId="{9B50E6BE-128D-4B36-AB91-B203F526304E}">
      <dgm:prSet/>
      <dgm:spPr/>
      <dgm:t>
        <a:bodyPr/>
        <a:lstStyle/>
        <a:p>
          <a:endParaRPr lang="en-US"/>
        </a:p>
      </dgm:t>
    </dgm:pt>
    <dgm:pt modelId="{338DC2FD-A588-4E2F-9E18-56383D8AEB50}" type="sibTrans" cxnId="{9B50E6BE-128D-4B36-AB91-B203F526304E}">
      <dgm:prSet/>
      <dgm:spPr/>
      <dgm:t>
        <a:bodyPr/>
        <a:lstStyle/>
        <a:p>
          <a:endParaRPr lang="en-US"/>
        </a:p>
      </dgm:t>
    </dgm:pt>
    <dgm:pt modelId="{D191BA69-E118-4567-923B-7C5CEA1C7F8F}" type="pres">
      <dgm:prSet presAssocID="{63FD3F43-ED0C-4C96-B7C5-542A7A201DB0}" presName="linear" presStyleCnt="0">
        <dgm:presLayoutVars>
          <dgm:dir/>
          <dgm:resizeHandles val="exact"/>
        </dgm:presLayoutVars>
      </dgm:prSet>
      <dgm:spPr/>
      <dgm:t>
        <a:bodyPr/>
        <a:lstStyle/>
        <a:p>
          <a:endParaRPr lang="en-US"/>
        </a:p>
      </dgm:t>
    </dgm:pt>
    <dgm:pt modelId="{4E9DA0F2-5FF7-4D54-996C-EE117E99B610}" type="pres">
      <dgm:prSet presAssocID="{838DAD49-479D-4421-96E7-03F337FE0DED}" presName="comp" presStyleCnt="0"/>
      <dgm:spPr/>
    </dgm:pt>
    <dgm:pt modelId="{2A131C5A-6D07-44B7-AFFF-F1430A46E488}" type="pres">
      <dgm:prSet presAssocID="{838DAD49-479D-4421-96E7-03F337FE0DED}" presName="box" presStyleLbl="node1" presStyleIdx="0" presStyleCnt="3" custLinFactNeighborX="-5057" custLinFactNeighborY="840"/>
      <dgm:spPr/>
      <dgm:t>
        <a:bodyPr/>
        <a:lstStyle/>
        <a:p>
          <a:endParaRPr lang="en-US"/>
        </a:p>
      </dgm:t>
    </dgm:pt>
    <dgm:pt modelId="{2DD71567-4C0C-434D-B235-B6A2F94D180F}" type="pres">
      <dgm:prSet presAssocID="{838DAD49-479D-4421-96E7-03F337FE0DED}" presName="img" presStyleLbl="fgImgPlace1" presStyleIdx="0" presStyleCnt="3" custLinFactNeighborX="-2557" custLinFactNeighborY="2661"/>
      <dgm:spPr/>
    </dgm:pt>
    <dgm:pt modelId="{E1D82FE4-5EE7-481F-8F88-69E67703CFDF}" type="pres">
      <dgm:prSet presAssocID="{838DAD49-479D-4421-96E7-03F337FE0DED}" presName="text" presStyleLbl="node1" presStyleIdx="0" presStyleCnt="3">
        <dgm:presLayoutVars>
          <dgm:bulletEnabled val="1"/>
        </dgm:presLayoutVars>
      </dgm:prSet>
      <dgm:spPr/>
      <dgm:t>
        <a:bodyPr/>
        <a:lstStyle/>
        <a:p>
          <a:endParaRPr lang="en-US"/>
        </a:p>
      </dgm:t>
    </dgm:pt>
    <dgm:pt modelId="{45BE67A0-DC68-4C25-911F-CDEBA09F62D5}" type="pres">
      <dgm:prSet presAssocID="{AC822EB0-0696-4E25-BF25-12C179374C8A}" presName="spacer" presStyleCnt="0"/>
      <dgm:spPr/>
    </dgm:pt>
    <dgm:pt modelId="{85867D44-8D44-4309-B251-082C9D6F495E}" type="pres">
      <dgm:prSet presAssocID="{0AB1F9C0-E23A-498F-8D64-7669F0674C0D}" presName="comp" presStyleCnt="0"/>
      <dgm:spPr/>
    </dgm:pt>
    <dgm:pt modelId="{BF412DCC-EA81-403A-9BB3-71DBA501877A}" type="pres">
      <dgm:prSet presAssocID="{0AB1F9C0-E23A-498F-8D64-7669F0674C0D}" presName="box" presStyleLbl="node1" presStyleIdx="1" presStyleCnt="3"/>
      <dgm:spPr/>
      <dgm:t>
        <a:bodyPr/>
        <a:lstStyle/>
        <a:p>
          <a:endParaRPr lang="en-US"/>
        </a:p>
      </dgm:t>
    </dgm:pt>
    <dgm:pt modelId="{50A7D42F-71FF-42CC-A21B-5F21967F38FA}" type="pres">
      <dgm:prSet presAssocID="{0AB1F9C0-E23A-498F-8D64-7669F0674C0D}" presName="img" presStyleLbl="fgImgPlace1" presStyleIdx="1" presStyleCnt="3"/>
      <dgm:spPr/>
    </dgm:pt>
    <dgm:pt modelId="{525FB086-BA49-4490-BCA8-402B0E6790AC}" type="pres">
      <dgm:prSet presAssocID="{0AB1F9C0-E23A-498F-8D64-7669F0674C0D}" presName="text" presStyleLbl="node1" presStyleIdx="1" presStyleCnt="3">
        <dgm:presLayoutVars>
          <dgm:bulletEnabled val="1"/>
        </dgm:presLayoutVars>
      </dgm:prSet>
      <dgm:spPr/>
      <dgm:t>
        <a:bodyPr/>
        <a:lstStyle/>
        <a:p>
          <a:endParaRPr lang="en-US"/>
        </a:p>
      </dgm:t>
    </dgm:pt>
    <dgm:pt modelId="{8CE053D5-0819-4B75-B2D7-4BAADF84DE56}" type="pres">
      <dgm:prSet presAssocID="{0103AB72-2839-4827-87A9-5B4F3F17E898}" presName="spacer" presStyleCnt="0"/>
      <dgm:spPr/>
    </dgm:pt>
    <dgm:pt modelId="{896B2F8E-F3C3-49FE-A702-6E60E4BF0FC3}" type="pres">
      <dgm:prSet presAssocID="{0E5235C5-9326-4644-A209-341F9683F8A2}" presName="comp" presStyleCnt="0"/>
      <dgm:spPr/>
    </dgm:pt>
    <dgm:pt modelId="{0254C127-D0CE-489B-A91D-F35451C38C61}" type="pres">
      <dgm:prSet presAssocID="{0E5235C5-9326-4644-A209-341F9683F8A2}" presName="box" presStyleLbl="node1" presStyleIdx="2" presStyleCnt="3"/>
      <dgm:spPr/>
      <dgm:t>
        <a:bodyPr/>
        <a:lstStyle/>
        <a:p>
          <a:endParaRPr lang="en-US"/>
        </a:p>
      </dgm:t>
    </dgm:pt>
    <dgm:pt modelId="{CF584875-D04D-43FF-B55A-F83BCC898E5D}" type="pres">
      <dgm:prSet presAssocID="{0E5235C5-9326-4644-A209-341F9683F8A2}" presName="img" presStyleLbl="fgImgPlace1" presStyleIdx="2" presStyleCnt="3"/>
      <dgm:spPr/>
    </dgm:pt>
    <dgm:pt modelId="{2DB83BE7-13B4-4BF9-9341-03529598E93C}" type="pres">
      <dgm:prSet presAssocID="{0E5235C5-9326-4644-A209-341F9683F8A2}" presName="text" presStyleLbl="node1" presStyleIdx="2" presStyleCnt="3">
        <dgm:presLayoutVars>
          <dgm:bulletEnabled val="1"/>
        </dgm:presLayoutVars>
      </dgm:prSet>
      <dgm:spPr/>
      <dgm:t>
        <a:bodyPr/>
        <a:lstStyle/>
        <a:p>
          <a:endParaRPr lang="en-US"/>
        </a:p>
      </dgm:t>
    </dgm:pt>
  </dgm:ptLst>
  <dgm:cxnLst>
    <dgm:cxn modelId="{4F987825-181E-4573-BAC3-B84C1B518C53}" type="presOf" srcId="{0AB1F9C0-E23A-498F-8D64-7669F0674C0D}" destId="{525FB086-BA49-4490-BCA8-402B0E6790AC}" srcOrd="1" destOrd="0" presId="urn:microsoft.com/office/officeart/2005/8/layout/vList4"/>
    <dgm:cxn modelId="{A38EF30E-6C66-4CE6-9DCB-75C3C2A94B3D}" type="presOf" srcId="{99BB6329-C8A3-4E53-B78C-2D95C6C6692D}" destId="{525FB086-BA49-4490-BCA8-402B0E6790AC}" srcOrd="1" destOrd="1" presId="urn:microsoft.com/office/officeart/2005/8/layout/vList4"/>
    <dgm:cxn modelId="{998B6CE9-9C7B-48CE-8765-D7354821B394}" type="presOf" srcId="{0AB1F9C0-E23A-498F-8D64-7669F0674C0D}" destId="{BF412DCC-EA81-403A-9BB3-71DBA501877A}" srcOrd="0" destOrd="0" presId="urn:microsoft.com/office/officeart/2005/8/layout/vList4"/>
    <dgm:cxn modelId="{0B2A00A8-8CF0-4CEC-866F-67EB20EAEB76}" type="presOf" srcId="{906B3D32-FD32-4A4C-BEB6-19F17DBA5F87}" destId="{E1D82FE4-5EE7-481F-8F88-69E67703CFDF}" srcOrd="1" destOrd="1" presId="urn:microsoft.com/office/officeart/2005/8/layout/vList4"/>
    <dgm:cxn modelId="{5FEC43B8-2C6B-4856-AE9F-C2CBB1379494}" srcId="{63FD3F43-ED0C-4C96-B7C5-542A7A201DB0}" destId="{0E5235C5-9326-4644-A209-341F9683F8A2}" srcOrd="2" destOrd="0" parTransId="{619C982D-49DD-423F-965E-16FA450B5889}" sibTransId="{5E4D167E-D9BE-4A1A-BDE9-F84451A2774D}"/>
    <dgm:cxn modelId="{5DC8C821-8C32-404C-B259-0170777550D3}" type="presOf" srcId="{0E5235C5-9326-4644-A209-341F9683F8A2}" destId="{0254C127-D0CE-489B-A91D-F35451C38C61}" srcOrd="0" destOrd="0" presId="urn:microsoft.com/office/officeart/2005/8/layout/vList4"/>
    <dgm:cxn modelId="{978FE621-0FCC-4776-9E53-A08EDC6B7506}" type="presOf" srcId="{838DAD49-479D-4421-96E7-03F337FE0DED}" destId="{E1D82FE4-5EE7-481F-8F88-69E67703CFDF}" srcOrd="1" destOrd="0" presId="urn:microsoft.com/office/officeart/2005/8/layout/vList4"/>
    <dgm:cxn modelId="{AF95B43C-3408-4982-9A09-211615C08B84}" type="presOf" srcId="{0E5235C5-9326-4644-A209-341F9683F8A2}" destId="{2DB83BE7-13B4-4BF9-9341-03529598E93C}" srcOrd="1" destOrd="0" presId="urn:microsoft.com/office/officeart/2005/8/layout/vList4"/>
    <dgm:cxn modelId="{22575FA2-F0E9-46FC-9A55-9D4E91172A77}" type="presOf" srcId="{906B3D32-FD32-4A4C-BEB6-19F17DBA5F87}" destId="{2A131C5A-6D07-44B7-AFFF-F1430A46E488}" srcOrd="0" destOrd="1" presId="urn:microsoft.com/office/officeart/2005/8/layout/vList4"/>
    <dgm:cxn modelId="{9B0ECE60-16A6-4D50-8232-7F8C404CD776}" type="presOf" srcId="{C7E36018-4098-4875-99D8-437CABDDD9FE}" destId="{2DB83BE7-13B4-4BF9-9341-03529598E93C}" srcOrd="1" destOrd="1" presId="urn:microsoft.com/office/officeart/2005/8/layout/vList4"/>
    <dgm:cxn modelId="{A2DF6E26-C069-49C9-95CD-51299B0C87E3}" type="presOf" srcId="{63FD3F43-ED0C-4C96-B7C5-542A7A201DB0}" destId="{D191BA69-E118-4567-923B-7C5CEA1C7F8F}" srcOrd="0" destOrd="0" presId="urn:microsoft.com/office/officeart/2005/8/layout/vList4"/>
    <dgm:cxn modelId="{B30054D8-9FCC-4CDD-AF91-4DDEBDEFAB7E}" srcId="{63FD3F43-ED0C-4C96-B7C5-542A7A201DB0}" destId="{838DAD49-479D-4421-96E7-03F337FE0DED}" srcOrd="0" destOrd="0" parTransId="{33A6DFCE-1C78-43DD-A9FD-5FA5D438F25F}" sibTransId="{AC822EB0-0696-4E25-BF25-12C179374C8A}"/>
    <dgm:cxn modelId="{CD242314-8EC9-4E52-ACB9-631D34BD0C56}" type="presOf" srcId="{838DAD49-479D-4421-96E7-03F337FE0DED}" destId="{2A131C5A-6D07-44B7-AFFF-F1430A46E488}" srcOrd="0" destOrd="0" presId="urn:microsoft.com/office/officeart/2005/8/layout/vList4"/>
    <dgm:cxn modelId="{9B50E6BE-128D-4B36-AB91-B203F526304E}" srcId="{0E5235C5-9326-4644-A209-341F9683F8A2}" destId="{C7E36018-4098-4875-99D8-437CABDDD9FE}" srcOrd="0" destOrd="0" parTransId="{4D362AED-1152-48F3-93AC-487DF5E7ED14}" sibTransId="{338DC2FD-A588-4E2F-9E18-56383D8AEB50}"/>
    <dgm:cxn modelId="{A772B867-B5B4-4B6E-8EA3-4A5926406C8B}" srcId="{838DAD49-479D-4421-96E7-03F337FE0DED}" destId="{906B3D32-FD32-4A4C-BEB6-19F17DBA5F87}" srcOrd="0" destOrd="0" parTransId="{41EB609E-794A-4EAD-8C7A-E811F955DEF0}" sibTransId="{DE007154-66FA-4689-8DE2-CE31484E390F}"/>
    <dgm:cxn modelId="{C3A7A385-F21F-4833-BE19-060C2CD08F35}" srcId="{63FD3F43-ED0C-4C96-B7C5-542A7A201DB0}" destId="{0AB1F9C0-E23A-498F-8D64-7669F0674C0D}" srcOrd="1" destOrd="0" parTransId="{5D13CC79-DF39-420C-B36E-68751F744E35}" sibTransId="{0103AB72-2839-4827-87A9-5B4F3F17E898}"/>
    <dgm:cxn modelId="{799F0FC8-48BA-4271-8D78-34A003561E44}" srcId="{0AB1F9C0-E23A-498F-8D64-7669F0674C0D}" destId="{99BB6329-C8A3-4E53-B78C-2D95C6C6692D}" srcOrd="0" destOrd="0" parTransId="{229BB969-44E4-4F06-8C17-83A2EA501F32}" sibTransId="{6F2C00BF-9B08-47F1-948F-59782EA91E6E}"/>
    <dgm:cxn modelId="{3A6013DF-C705-4470-B79F-5A3ED17DFEE6}" type="presOf" srcId="{99BB6329-C8A3-4E53-B78C-2D95C6C6692D}" destId="{BF412DCC-EA81-403A-9BB3-71DBA501877A}" srcOrd="0" destOrd="1" presId="urn:microsoft.com/office/officeart/2005/8/layout/vList4"/>
    <dgm:cxn modelId="{5001F053-32AC-497F-8096-33F41E12E56B}" type="presOf" srcId="{C7E36018-4098-4875-99D8-437CABDDD9FE}" destId="{0254C127-D0CE-489B-A91D-F35451C38C61}" srcOrd="0" destOrd="1" presId="urn:microsoft.com/office/officeart/2005/8/layout/vList4"/>
    <dgm:cxn modelId="{09F9FA47-35E5-433E-9231-7B75D3A04207}" type="presParOf" srcId="{D191BA69-E118-4567-923B-7C5CEA1C7F8F}" destId="{4E9DA0F2-5FF7-4D54-996C-EE117E99B610}" srcOrd="0" destOrd="0" presId="urn:microsoft.com/office/officeart/2005/8/layout/vList4"/>
    <dgm:cxn modelId="{80F4F08C-5004-4913-B7D4-6C751013FCBE}" type="presParOf" srcId="{4E9DA0F2-5FF7-4D54-996C-EE117E99B610}" destId="{2A131C5A-6D07-44B7-AFFF-F1430A46E488}" srcOrd="0" destOrd="0" presId="urn:microsoft.com/office/officeart/2005/8/layout/vList4"/>
    <dgm:cxn modelId="{965DF089-4415-406A-9A6A-D2BFE1E6B73A}" type="presParOf" srcId="{4E9DA0F2-5FF7-4D54-996C-EE117E99B610}" destId="{2DD71567-4C0C-434D-B235-B6A2F94D180F}" srcOrd="1" destOrd="0" presId="urn:microsoft.com/office/officeart/2005/8/layout/vList4"/>
    <dgm:cxn modelId="{677DC709-05EE-453C-BDE6-9999390E7EEC}" type="presParOf" srcId="{4E9DA0F2-5FF7-4D54-996C-EE117E99B610}" destId="{E1D82FE4-5EE7-481F-8F88-69E67703CFDF}" srcOrd="2" destOrd="0" presId="urn:microsoft.com/office/officeart/2005/8/layout/vList4"/>
    <dgm:cxn modelId="{4423CE3E-091B-4C38-B6A7-D15987EC5E8D}" type="presParOf" srcId="{D191BA69-E118-4567-923B-7C5CEA1C7F8F}" destId="{45BE67A0-DC68-4C25-911F-CDEBA09F62D5}" srcOrd="1" destOrd="0" presId="urn:microsoft.com/office/officeart/2005/8/layout/vList4"/>
    <dgm:cxn modelId="{BDA12AF4-F65B-49FC-B390-08A2722EE44C}" type="presParOf" srcId="{D191BA69-E118-4567-923B-7C5CEA1C7F8F}" destId="{85867D44-8D44-4309-B251-082C9D6F495E}" srcOrd="2" destOrd="0" presId="urn:microsoft.com/office/officeart/2005/8/layout/vList4"/>
    <dgm:cxn modelId="{65B115F6-A867-4A4C-8CC6-69D3ED2781C5}" type="presParOf" srcId="{85867D44-8D44-4309-B251-082C9D6F495E}" destId="{BF412DCC-EA81-403A-9BB3-71DBA501877A}" srcOrd="0" destOrd="0" presId="urn:microsoft.com/office/officeart/2005/8/layout/vList4"/>
    <dgm:cxn modelId="{DB55A704-9200-411A-8627-29B098E0D8EC}" type="presParOf" srcId="{85867D44-8D44-4309-B251-082C9D6F495E}" destId="{50A7D42F-71FF-42CC-A21B-5F21967F38FA}" srcOrd="1" destOrd="0" presId="urn:microsoft.com/office/officeart/2005/8/layout/vList4"/>
    <dgm:cxn modelId="{CB2551EF-E387-4A56-A339-FE850D30DE3F}" type="presParOf" srcId="{85867D44-8D44-4309-B251-082C9D6F495E}" destId="{525FB086-BA49-4490-BCA8-402B0E6790AC}" srcOrd="2" destOrd="0" presId="urn:microsoft.com/office/officeart/2005/8/layout/vList4"/>
    <dgm:cxn modelId="{BAB2F28B-F504-42A4-8373-F6678F891103}" type="presParOf" srcId="{D191BA69-E118-4567-923B-7C5CEA1C7F8F}" destId="{8CE053D5-0819-4B75-B2D7-4BAADF84DE56}" srcOrd="3" destOrd="0" presId="urn:microsoft.com/office/officeart/2005/8/layout/vList4"/>
    <dgm:cxn modelId="{1B3637E2-918B-48FA-B9C2-B23F88867AF8}" type="presParOf" srcId="{D191BA69-E118-4567-923B-7C5CEA1C7F8F}" destId="{896B2F8E-F3C3-49FE-A702-6E60E4BF0FC3}" srcOrd="4" destOrd="0" presId="urn:microsoft.com/office/officeart/2005/8/layout/vList4"/>
    <dgm:cxn modelId="{134FBC20-C7DF-4EC6-9909-753AEDFCCB8C}" type="presParOf" srcId="{896B2F8E-F3C3-49FE-A702-6E60E4BF0FC3}" destId="{0254C127-D0CE-489B-A91D-F35451C38C61}" srcOrd="0" destOrd="0" presId="urn:microsoft.com/office/officeart/2005/8/layout/vList4"/>
    <dgm:cxn modelId="{BB72B85A-7A93-4C62-93D3-A93BF27CD1FF}" type="presParOf" srcId="{896B2F8E-F3C3-49FE-A702-6E60E4BF0FC3}" destId="{CF584875-D04D-43FF-B55A-F83BCC898E5D}" srcOrd="1" destOrd="0" presId="urn:microsoft.com/office/officeart/2005/8/layout/vList4"/>
    <dgm:cxn modelId="{FB6A985A-5FE5-4F48-9B3F-65D427C4709F}" type="presParOf" srcId="{896B2F8E-F3C3-49FE-A702-6E60E4BF0FC3}" destId="{2DB83BE7-13B4-4BF9-9341-03529598E93C}"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FD3F43-ED0C-4C96-B7C5-542A7A201DB0}"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n-US"/>
        </a:p>
      </dgm:t>
    </dgm:pt>
    <dgm:pt modelId="{838DAD49-479D-4421-96E7-03F337FE0DED}">
      <dgm:prSet phldrT="[Texto]" custT="1"/>
      <dgm:spPr/>
      <dgm:t>
        <a:bodyPr/>
        <a:lstStyle/>
        <a:p>
          <a:r>
            <a:rPr lang="es-PR" sz="1800" dirty="0" err="1" smtClean="0"/>
            <a:t>Mankiw</a:t>
          </a:r>
          <a:r>
            <a:rPr lang="es-PR" sz="1800" dirty="0" smtClean="0"/>
            <a:t>, </a:t>
          </a:r>
          <a:r>
            <a:rPr lang="es-PR" sz="1800" dirty="0" err="1" smtClean="0"/>
            <a:t>Weinzierl</a:t>
          </a:r>
          <a:r>
            <a:rPr lang="es-PR" sz="1800" dirty="0" smtClean="0"/>
            <a:t>, &amp; Yagan; </a:t>
          </a:r>
          <a:r>
            <a:rPr lang="es-PR" sz="1800" dirty="0" err="1" smtClean="0"/>
            <a:t>Laffer</a:t>
          </a:r>
          <a:r>
            <a:rPr lang="es-PR" sz="1800" dirty="0" smtClean="0"/>
            <a:t>, </a:t>
          </a:r>
          <a:r>
            <a:rPr lang="es-PR" sz="1800" dirty="0" err="1" smtClean="0"/>
            <a:t>Winegarden</a:t>
          </a:r>
          <a:r>
            <a:rPr lang="es-PR" sz="1800" dirty="0" smtClean="0"/>
            <a:t> &amp; </a:t>
          </a:r>
          <a:r>
            <a:rPr lang="es-PR" sz="1800" dirty="0" err="1" smtClean="0"/>
            <a:t>Childs</a:t>
          </a:r>
          <a:r>
            <a:rPr lang="es-PR" sz="1800" dirty="0" smtClean="0"/>
            <a:t> (2014)</a:t>
          </a:r>
          <a:endParaRPr lang="en-US" sz="1800" dirty="0"/>
        </a:p>
      </dgm:t>
    </dgm:pt>
    <dgm:pt modelId="{33A6DFCE-1C78-43DD-A9FD-5FA5D438F25F}" type="parTrans" cxnId="{B30054D8-9FCC-4CDD-AF91-4DDEBDEFAB7E}">
      <dgm:prSet/>
      <dgm:spPr/>
      <dgm:t>
        <a:bodyPr/>
        <a:lstStyle/>
        <a:p>
          <a:endParaRPr lang="en-US"/>
        </a:p>
      </dgm:t>
    </dgm:pt>
    <dgm:pt modelId="{AC822EB0-0696-4E25-BF25-12C179374C8A}" type="sibTrans" cxnId="{B30054D8-9FCC-4CDD-AF91-4DDEBDEFAB7E}">
      <dgm:prSet/>
      <dgm:spPr/>
      <dgm:t>
        <a:bodyPr/>
        <a:lstStyle/>
        <a:p>
          <a:endParaRPr lang="en-US"/>
        </a:p>
      </dgm:t>
    </dgm:pt>
    <dgm:pt modelId="{906B3D32-FD32-4A4C-BEB6-19F17DBA5F87}">
      <dgm:prSet phldrT="[Texto]" custT="1"/>
      <dgm:spPr/>
      <dgm:t>
        <a:bodyPr/>
        <a:lstStyle/>
        <a:p>
          <a:r>
            <a:rPr lang="es-PR" sz="1200" dirty="0" smtClean="0"/>
            <a:t>Mayor complejidad, menos captación (por evasión), aumento de la economía subterránea y disminución de la base contributiva.</a:t>
          </a:r>
          <a:endParaRPr lang="en-US" sz="1200" dirty="0"/>
        </a:p>
      </dgm:t>
    </dgm:pt>
    <dgm:pt modelId="{41EB609E-794A-4EAD-8C7A-E811F955DEF0}" type="parTrans" cxnId="{A772B867-B5B4-4B6E-8EA3-4A5926406C8B}">
      <dgm:prSet/>
      <dgm:spPr/>
      <dgm:t>
        <a:bodyPr/>
        <a:lstStyle/>
        <a:p>
          <a:endParaRPr lang="en-US"/>
        </a:p>
      </dgm:t>
    </dgm:pt>
    <dgm:pt modelId="{DE007154-66FA-4689-8DE2-CE31484E390F}" type="sibTrans" cxnId="{A772B867-B5B4-4B6E-8EA3-4A5926406C8B}">
      <dgm:prSet/>
      <dgm:spPr/>
      <dgm:t>
        <a:bodyPr/>
        <a:lstStyle/>
        <a:p>
          <a:endParaRPr lang="en-US"/>
        </a:p>
      </dgm:t>
    </dgm:pt>
    <dgm:pt modelId="{0AB1F9C0-E23A-498F-8D64-7669F0674C0D}">
      <dgm:prSet phldrT="[Texto]" custT="1"/>
      <dgm:spPr/>
      <dgm:t>
        <a:bodyPr/>
        <a:lstStyle/>
        <a:p>
          <a:r>
            <a:rPr lang="es-PR" sz="2000" dirty="0" err="1" smtClean="0"/>
            <a:t>Slemrod</a:t>
          </a:r>
          <a:r>
            <a:rPr lang="es-PR" sz="2000" dirty="0" smtClean="0"/>
            <a:t> J. (2007); </a:t>
          </a:r>
          <a:r>
            <a:rPr lang="es-PR" sz="2000" dirty="0" err="1" smtClean="0"/>
            <a:t>Partanon</a:t>
          </a:r>
          <a:r>
            <a:rPr lang="es-PR" sz="2000" dirty="0" smtClean="0"/>
            <a:t>, </a:t>
          </a:r>
          <a:r>
            <a:rPr lang="es-PR" sz="2000" dirty="0" err="1" smtClean="0"/>
            <a:t>Anu</a:t>
          </a:r>
          <a:r>
            <a:rPr lang="es-PR" sz="2000" dirty="0" smtClean="0"/>
            <a:t>(2016)</a:t>
          </a:r>
          <a:endParaRPr lang="en-US" sz="2000" dirty="0"/>
        </a:p>
      </dgm:t>
    </dgm:pt>
    <dgm:pt modelId="{5D13CC79-DF39-420C-B36E-68751F744E35}" type="parTrans" cxnId="{C3A7A385-F21F-4833-BE19-060C2CD08F35}">
      <dgm:prSet/>
      <dgm:spPr/>
      <dgm:t>
        <a:bodyPr/>
        <a:lstStyle/>
        <a:p>
          <a:endParaRPr lang="en-US"/>
        </a:p>
      </dgm:t>
    </dgm:pt>
    <dgm:pt modelId="{0103AB72-2839-4827-87A9-5B4F3F17E898}" type="sibTrans" cxnId="{C3A7A385-F21F-4833-BE19-060C2CD08F35}">
      <dgm:prSet/>
      <dgm:spPr/>
      <dgm:t>
        <a:bodyPr/>
        <a:lstStyle/>
        <a:p>
          <a:endParaRPr lang="en-US"/>
        </a:p>
      </dgm:t>
    </dgm:pt>
    <dgm:pt modelId="{99BB6329-C8A3-4E53-B78C-2D95C6C6692D}">
      <dgm:prSet phldrT="[Texto]" custT="1"/>
      <dgm:spPr/>
      <dgm:t>
        <a:bodyPr/>
        <a:lstStyle/>
        <a:p>
          <a:r>
            <a:rPr lang="es-PR" sz="1400" dirty="0" smtClean="0"/>
            <a:t>Relación entre evasión e ingresos causado por la complejidad</a:t>
          </a:r>
          <a:endParaRPr lang="en-US" sz="1400" dirty="0"/>
        </a:p>
      </dgm:t>
    </dgm:pt>
    <dgm:pt modelId="{229BB969-44E4-4F06-8C17-83A2EA501F32}" type="parTrans" cxnId="{799F0FC8-48BA-4271-8D78-34A003561E44}">
      <dgm:prSet/>
      <dgm:spPr/>
      <dgm:t>
        <a:bodyPr/>
        <a:lstStyle/>
        <a:p>
          <a:endParaRPr lang="en-US"/>
        </a:p>
      </dgm:t>
    </dgm:pt>
    <dgm:pt modelId="{6F2C00BF-9B08-47F1-948F-59782EA91E6E}" type="sibTrans" cxnId="{799F0FC8-48BA-4271-8D78-34A003561E44}">
      <dgm:prSet/>
      <dgm:spPr/>
      <dgm:t>
        <a:bodyPr/>
        <a:lstStyle/>
        <a:p>
          <a:endParaRPr lang="en-US"/>
        </a:p>
      </dgm:t>
    </dgm:pt>
    <dgm:pt modelId="{0ABFE380-67F3-41D2-8A41-015834389F2A}">
      <dgm:prSet phldrT="[Texto]" custT="1"/>
      <dgm:spPr/>
      <dgm:t>
        <a:bodyPr/>
        <a:lstStyle/>
        <a:p>
          <a:r>
            <a:rPr lang="en-US" sz="1400" dirty="0" smtClean="0"/>
            <a:t>	</a:t>
          </a:r>
          <a:r>
            <a:rPr lang="es-PR" sz="1400" dirty="0" smtClean="0"/>
            <a:t>Individuos con ingresos altos al igual que las grandes 	compañías evitan cumplir con sus responsabilidades 	contributivas a través de herramientas legales </a:t>
          </a:r>
          <a:endParaRPr lang="en-US" sz="1400" dirty="0"/>
        </a:p>
      </dgm:t>
    </dgm:pt>
    <dgm:pt modelId="{8E995FCB-2132-4512-9F16-3B57D795DD8A}" type="parTrans" cxnId="{03029822-17CB-4D15-8A51-A6D2B52A7445}">
      <dgm:prSet/>
      <dgm:spPr/>
      <dgm:t>
        <a:bodyPr/>
        <a:lstStyle/>
        <a:p>
          <a:endParaRPr lang="en-US"/>
        </a:p>
      </dgm:t>
    </dgm:pt>
    <dgm:pt modelId="{35CC9AD9-9A33-4052-BBC4-C8ECB74EFB97}" type="sibTrans" cxnId="{03029822-17CB-4D15-8A51-A6D2B52A7445}">
      <dgm:prSet/>
      <dgm:spPr/>
      <dgm:t>
        <a:bodyPr/>
        <a:lstStyle/>
        <a:p>
          <a:endParaRPr lang="en-US"/>
        </a:p>
      </dgm:t>
    </dgm:pt>
    <dgm:pt modelId="{D27C51F8-868D-4823-BD19-80275C50B32B}">
      <dgm:prSet custT="1"/>
      <dgm:spPr/>
      <dgm:t>
        <a:bodyPr/>
        <a:lstStyle/>
        <a:p>
          <a:r>
            <a:rPr lang="es-PR" sz="1400" dirty="0" smtClean="0"/>
            <a:t>	Ingresos bajos atentan evadir impuestos de formas más 	directas y detectables</a:t>
          </a:r>
        </a:p>
      </dgm:t>
    </dgm:pt>
    <dgm:pt modelId="{439B8DE6-189A-432F-9868-45B2F14F52C4}" type="parTrans" cxnId="{C1BBB743-9949-4200-8B8C-319D2A178F96}">
      <dgm:prSet/>
      <dgm:spPr/>
      <dgm:t>
        <a:bodyPr/>
        <a:lstStyle/>
        <a:p>
          <a:endParaRPr lang="en-US"/>
        </a:p>
      </dgm:t>
    </dgm:pt>
    <dgm:pt modelId="{278D2DED-D56A-43AC-AECF-1527DEA692EC}" type="sibTrans" cxnId="{C1BBB743-9949-4200-8B8C-319D2A178F96}">
      <dgm:prSet/>
      <dgm:spPr/>
      <dgm:t>
        <a:bodyPr/>
        <a:lstStyle/>
        <a:p>
          <a:endParaRPr lang="en-US"/>
        </a:p>
      </dgm:t>
    </dgm:pt>
    <dgm:pt modelId="{EDB0E97A-0B06-4083-974D-2FD9BF9CFE63}">
      <dgm:prSet phldrT="[Texto]" custT="1"/>
      <dgm:spPr/>
      <dgm:t>
        <a:bodyPr/>
        <a:lstStyle/>
        <a:p>
          <a:r>
            <a:rPr lang="es-PR" sz="2400" dirty="0" err="1" smtClean="0"/>
            <a:t>Slemrod</a:t>
          </a:r>
          <a:r>
            <a:rPr lang="es-PR" sz="2400" dirty="0" smtClean="0"/>
            <a:t> J. , </a:t>
          </a:r>
          <a:r>
            <a:rPr lang="es-PR" sz="2400" dirty="0" err="1" smtClean="0"/>
            <a:t>Optimal</a:t>
          </a:r>
          <a:r>
            <a:rPr lang="es-PR" sz="2400" dirty="0" smtClean="0"/>
            <a:t> </a:t>
          </a:r>
          <a:r>
            <a:rPr lang="es-PR" sz="2400" dirty="0" err="1" smtClean="0"/>
            <a:t>Taxation</a:t>
          </a:r>
          <a:r>
            <a:rPr lang="es-PR" sz="2400" dirty="0" smtClean="0"/>
            <a:t> and </a:t>
          </a:r>
          <a:r>
            <a:rPr lang="es-PR" sz="2400" dirty="0" err="1" smtClean="0"/>
            <a:t>Optimal</a:t>
          </a:r>
          <a:r>
            <a:rPr lang="es-PR" sz="2400" dirty="0" smtClean="0"/>
            <a:t> </a:t>
          </a:r>
          <a:r>
            <a:rPr lang="es-PR" sz="2400" dirty="0" err="1" smtClean="0"/>
            <a:t>Tax</a:t>
          </a:r>
          <a:r>
            <a:rPr lang="es-PR" sz="2400" dirty="0" smtClean="0"/>
            <a:t> </a:t>
          </a:r>
          <a:r>
            <a:rPr lang="es-PR" sz="2400" dirty="0" err="1" smtClean="0"/>
            <a:t>Systems</a:t>
          </a:r>
          <a:r>
            <a:rPr lang="es-PR" sz="2400" dirty="0" smtClean="0"/>
            <a:t> (1989)</a:t>
          </a:r>
          <a:endParaRPr lang="en-US" sz="2400" dirty="0"/>
        </a:p>
      </dgm:t>
    </dgm:pt>
    <dgm:pt modelId="{A3E15094-FF62-4B3C-87AC-5AC1529C020B}" type="parTrans" cxnId="{AAF7D9CA-D636-4B55-A020-45756B807F63}">
      <dgm:prSet/>
      <dgm:spPr/>
      <dgm:t>
        <a:bodyPr/>
        <a:lstStyle/>
        <a:p>
          <a:endParaRPr lang="en-US"/>
        </a:p>
      </dgm:t>
    </dgm:pt>
    <dgm:pt modelId="{37B45D25-481E-4880-A844-8E361C295FCF}" type="sibTrans" cxnId="{AAF7D9CA-D636-4B55-A020-45756B807F63}">
      <dgm:prSet/>
      <dgm:spPr/>
      <dgm:t>
        <a:bodyPr/>
        <a:lstStyle/>
        <a:p>
          <a:endParaRPr lang="en-US"/>
        </a:p>
      </dgm:t>
    </dgm:pt>
    <dgm:pt modelId="{12A20C00-5B24-41D8-9D66-7FE60066227F}">
      <dgm:prSet phldrT="[Texto]" custT="1"/>
      <dgm:spPr/>
      <dgm:t>
        <a:bodyPr/>
        <a:lstStyle/>
        <a:p>
          <a:r>
            <a:rPr lang="es-PR" sz="1400" dirty="0" smtClean="0"/>
            <a:t>La tasa marginal de impuestos debería ser de 0% para la </a:t>
          </a:r>
          <a:r>
            <a:rPr lang="es-PR" sz="1400" dirty="0" err="1" smtClean="0"/>
            <a:t>percentila</a:t>
          </a:r>
          <a:r>
            <a:rPr lang="es-PR" sz="1400" dirty="0" smtClean="0"/>
            <a:t> del 1% de los contribuidores.</a:t>
          </a:r>
          <a:endParaRPr lang="en-US" sz="1400" dirty="0"/>
        </a:p>
      </dgm:t>
    </dgm:pt>
    <dgm:pt modelId="{C0CC752B-2EF3-4E2F-A5EB-143AD27B2394}" type="parTrans" cxnId="{5457349F-47C7-4628-BFE9-EC6595804ED9}">
      <dgm:prSet/>
      <dgm:spPr/>
      <dgm:t>
        <a:bodyPr/>
        <a:lstStyle/>
        <a:p>
          <a:endParaRPr lang="en-US"/>
        </a:p>
      </dgm:t>
    </dgm:pt>
    <dgm:pt modelId="{45158B22-D1C9-4102-A453-54A69D83F908}" type="sibTrans" cxnId="{5457349F-47C7-4628-BFE9-EC6595804ED9}">
      <dgm:prSet/>
      <dgm:spPr/>
      <dgm:t>
        <a:bodyPr/>
        <a:lstStyle/>
        <a:p>
          <a:endParaRPr lang="en-US"/>
        </a:p>
      </dgm:t>
    </dgm:pt>
    <dgm:pt modelId="{7AE95293-438E-4BAF-94B7-150DBA03A15C}">
      <dgm:prSet custT="1"/>
      <dgm:spPr/>
      <dgm:t>
        <a:bodyPr/>
        <a:lstStyle/>
        <a:p>
          <a:r>
            <a:rPr lang="es-PR" sz="1400" dirty="0" smtClean="0"/>
            <a:t>El impuesto al consumo reduce la evasión contributiva</a:t>
          </a:r>
          <a:endParaRPr lang="en-US" sz="1400" dirty="0"/>
        </a:p>
      </dgm:t>
    </dgm:pt>
    <dgm:pt modelId="{6FA58420-5C06-4CCA-90CF-1487BBFD64FD}" type="parTrans" cxnId="{918321E7-FCC3-4F22-97B4-BD4308E7F8DF}">
      <dgm:prSet/>
      <dgm:spPr/>
      <dgm:t>
        <a:bodyPr/>
        <a:lstStyle/>
        <a:p>
          <a:endParaRPr lang="en-US"/>
        </a:p>
      </dgm:t>
    </dgm:pt>
    <dgm:pt modelId="{15328A47-2673-4142-980C-D2327F136548}" type="sibTrans" cxnId="{918321E7-FCC3-4F22-97B4-BD4308E7F8DF}">
      <dgm:prSet/>
      <dgm:spPr/>
      <dgm:t>
        <a:bodyPr/>
        <a:lstStyle/>
        <a:p>
          <a:endParaRPr lang="en-US"/>
        </a:p>
      </dgm:t>
    </dgm:pt>
    <dgm:pt modelId="{D191BA69-E118-4567-923B-7C5CEA1C7F8F}" type="pres">
      <dgm:prSet presAssocID="{63FD3F43-ED0C-4C96-B7C5-542A7A201DB0}" presName="linear" presStyleCnt="0">
        <dgm:presLayoutVars>
          <dgm:dir/>
          <dgm:resizeHandles val="exact"/>
        </dgm:presLayoutVars>
      </dgm:prSet>
      <dgm:spPr/>
      <dgm:t>
        <a:bodyPr/>
        <a:lstStyle/>
        <a:p>
          <a:endParaRPr lang="en-US"/>
        </a:p>
      </dgm:t>
    </dgm:pt>
    <dgm:pt modelId="{4E9DA0F2-5FF7-4D54-996C-EE117E99B610}" type="pres">
      <dgm:prSet presAssocID="{838DAD49-479D-4421-96E7-03F337FE0DED}" presName="comp" presStyleCnt="0"/>
      <dgm:spPr/>
    </dgm:pt>
    <dgm:pt modelId="{2A131C5A-6D07-44B7-AFFF-F1430A46E488}" type="pres">
      <dgm:prSet presAssocID="{838DAD49-479D-4421-96E7-03F337FE0DED}" presName="box" presStyleLbl="node1" presStyleIdx="0" presStyleCnt="3" custScaleY="57687" custLinFactNeighborX="-1092" custLinFactNeighborY="-12313"/>
      <dgm:spPr/>
      <dgm:t>
        <a:bodyPr/>
        <a:lstStyle/>
        <a:p>
          <a:endParaRPr lang="en-US"/>
        </a:p>
      </dgm:t>
    </dgm:pt>
    <dgm:pt modelId="{2DD71567-4C0C-434D-B235-B6A2F94D180F}" type="pres">
      <dgm:prSet presAssocID="{838DAD49-479D-4421-96E7-03F337FE0DED}" presName="img" presStyleLbl="fgImgPlace1" presStyleIdx="0" presStyleCnt="3" custScaleY="37442" custLinFactNeighborX="-2557" custLinFactNeighborY="2661"/>
      <dgm:spPr/>
    </dgm:pt>
    <dgm:pt modelId="{E1D82FE4-5EE7-481F-8F88-69E67703CFDF}" type="pres">
      <dgm:prSet presAssocID="{838DAD49-479D-4421-96E7-03F337FE0DED}" presName="text" presStyleLbl="node1" presStyleIdx="0" presStyleCnt="3">
        <dgm:presLayoutVars>
          <dgm:bulletEnabled val="1"/>
        </dgm:presLayoutVars>
      </dgm:prSet>
      <dgm:spPr/>
      <dgm:t>
        <a:bodyPr/>
        <a:lstStyle/>
        <a:p>
          <a:endParaRPr lang="en-US"/>
        </a:p>
      </dgm:t>
    </dgm:pt>
    <dgm:pt modelId="{45BE67A0-DC68-4C25-911F-CDEBA09F62D5}" type="pres">
      <dgm:prSet presAssocID="{AC822EB0-0696-4E25-BF25-12C179374C8A}" presName="spacer" presStyleCnt="0"/>
      <dgm:spPr/>
    </dgm:pt>
    <dgm:pt modelId="{85867D44-8D44-4309-B251-082C9D6F495E}" type="pres">
      <dgm:prSet presAssocID="{0AB1F9C0-E23A-498F-8D64-7669F0674C0D}" presName="comp" presStyleCnt="0"/>
      <dgm:spPr/>
    </dgm:pt>
    <dgm:pt modelId="{BF412DCC-EA81-403A-9BB3-71DBA501877A}" type="pres">
      <dgm:prSet presAssocID="{0AB1F9C0-E23A-498F-8D64-7669F0674C0D}" presName="box" presStyleLbl="node1" presStyleIdx="1" presStyleCnt="3" custScaleY="129554"/>
      <dgm:spPr/>
      <dgm:t>
        <a:bodyPr/>
        <a:lstStyle/>
        <a:p>
          <a:endParaRPr lang="en-US"/>
        </a:p>
      </dgm:t>
    </dgm:pt>
    <dgm:pt modelId="{50A7D42F-71FF-42CC-A21B-5F21967F38FA}" type="pres">
      <dgm:prSet presAssocID="{0AB1F9C0-E23A-498F-8D64-7669F0674C0D}" presName="img" presStyleLbl="fgImgPlace1" presStyleIdx="1" presStyleCnt="3"/>
      <dgm:spPr/>
    </dgm:pt>
    <dgm:pt modelId="{525FB086-BA49-4490-BCA8-402B0E6790AC}" type="pres">
      <dgm:prSet presAssocID="{0AB1F9C0-E23A-498F-8D64-7669F0674C0D}" presName="text" presStyleLbl="node1" presStyleIdx="1" presStyleCnt="3">
        <dgm:presLayoutVars>
          <dgm:bulletEnabled val="1"/>
        </dgm:presLayoutVars>
      </dgm:prSet>
      <dgm:spPr/>
      <dgm:t>
        <a:bodyPr/>
        <a:lstStyle/>
        <a:p>
          <a:endParaRPr lang="en-US"/>
        </a:p>
      </dgm:t>
    </dgm:pt>
    <dgm:pt modelId="{8CE053D5-0819-4B75-B2D7-4BAADF84DE56}" type="pres">
      <dgm:prSet presAssocID="{0103AB72-2839-4827-87A9-5B4F3F17E898}" presName="spacer" presStyleCnt="0"/>
      <dgm:spPr/>
    </dgm:pt>
    <dgm:pt modelId="{E58A482D-AFDB-4839-82DD-87B11979A029}" type="pres">
      <dgm:prSet presAssocID="{EDB0E97A-0B06-4083-974D-2FD9BF9CFE63}" presName="comp" presStyleCnt="0"/>
      <dgm:spPr/>
    </dgm:pt>
    <dgm:pt modelId="{1B5AAE4A-60A0-4C9A-8F3E-BC2D03539485}" type="pres">
      <dgm:prSet presAssocID="{EDB0E97A-0B06-4083-974D-2FD9BF9CFE63}" presName="box" presStyleLbl="node1" presStyleIdx="2" presStyleCnt="3"/>
      <dgm:spPr/>
      <dgm:t>
        <a:bodyPr/>
        <a:lstStyle/>
        <a:p>
          <a:endParaRPr lang="en-US"/>
        </a:p>
      </dgm:t>
    </dgm:pt>
    <dgm:pt modelId="{6BF336E9-CE92-42D4-98F0-DEEBE97FD167}" type="pres">
      <dgm:prSet presAssocID="{EDB0E97A-0B06-4083-974D-2FD9BF9CFE63}" presName="img" presStyleLbl="fgImgPlace1" presStyleIdx="2" presStyleCnt="3" custScaleY="111225"/>
      <dgm:spPr/>
    </dgm:pt>
    <dgm:pt modelId="{9013E975-4E32-443D-997A-B3EFD1B80970}" type="pres">
      <dgm:prSet presAssocID="{EDB0E97A-0B06-4083-974D-2FD9BF9CFE63}" presName="text" presStyleLbl="node1" presStyleIdx="2" presStyleCnt="3">
        <dgm:presLayoutVars>
          <dgm:bulletEnabled val="1"/>
        </dgm:presLayoutVars>
      </dgm:prSet>
      <dgm:spPr/>
      <dgm:t>
        <a:bodyPr/>
        <a:lstStyle/>
        <a:p>
          <a:endParaRPr lang="en-US"/>
        </a:p>
      </dgm:t>
    </dgm:pt>
  </dgm:ptLst>
  <dgm:cxnLst>
    <dgm:cxn modelId="{5E7752FD-EB0C-4A1A-8B6C-8DF2D452F630}" type="presOf" srcId="{12A20C00-5B24-41D8-9D66-7FE60066227F}" destId="{1B5AAE4A-60A0-4C9A-8F3E-BC2D03539485}" srcOrd="0" destOrd="1" presId="urn:microsoft.com/office/officeart/2005/8/layout/vList4"/>
    <dgm:cxn modelId="{6B649B3E-7948-42C8-A452-9F29CFF52ECF}" type="presOf" srcId="{99BB6329-C8A3-4E53-B78C-2D95C6C6692D}" destId="{525FB086-BA49-4490-BCA8-402B0E6790AC}" srcOrd="1" destOrd="1" presId="urn:microsoft.com/office/officeart/2005/8/layout/vList4"/>
    <dgm:cxn modelId="{FDD2DF39-B810-430A-98D0-686070EC7B97}" type="presOf" srcId="{63FD3F43-ED0C-4C96-B7C5-542A7A201DB0}" destId="{D191BA69-E118-4567-923B-7C5CEA1C7F8F}" srcOrd="0" destOrd="0" presId="urn:microsoft.com/office/officeart/2005/8/layout/vList4"/>
    <dgm:cxn modelId="{C751CBC2-3D76-4B10-8F27-866FC5787436}" type="presOf" srcId="{99BB6329-C8A3-4E53-B78C-2D95C6C6692D}" destId="{BF412DCC-EA81-403A-9BB3-71DBA501877A}" srcOrd="0" destOrd="1" presId="urn:microsoft.com/office/officeart/2005/8/layout/vList4"/>
    <dgm:cxn modelId="{C1BBB743-9949-4200-8B8C-319D2A178F96}" srcId="{0ABFE380-67F3-41D2-8A41-015834389F2A}" destId="{D27C51F8-868D-4823-BD19-80275C50B32B}" srcOrd="0" destOrd="0" parTransId="{439B8DE6-189A-432F-9868-45B2F14F52C4}" sibTransId="{278D2DED-D56A-43AC-AECF-1527DEA692EC}"/>
    <dgm:cxn modelId="{5457349F-47C7-4628-BFE9-EC6595804ED9}" srcId="{EDB0E97A-0B06-4083-974D-2FD9BF9CFE63}" destId="{12A20C00-5B24-41D8-9D66-7FE60066227F}" srcOrd="0" destOrd="0" parTransId="{C0CC752B-2EF3-4E2F-A5EB-143AD27B2394}" sibTransId="{45158B22-D1C9-4102-A453-54A69D83F908}"/>
    <dgm:cxn modelId="{A4FED47D-606B-45A5-96AC-55F1BA66AB29}" type="presOf" srcId="{906B3D32-FD32-4A4C-BEB6-19F17DBA5F87}" destId="{E1D82FE4-5EE7-481F-8F88-69E67703CFDF}" srcOrd="1" destOrd="1" presId="urn:microsoft.com/office/officeart/2005/8/layout/vList4"/>
    <dgm:cxn modelId="{56818F7C-455A-40F3-BAC9-31E89F8E0E75}" type="presOf" srcId="{0AB1F9C0-E23A-498F-8D64-7669F0674C0D}" destId="{525FB086-BA49-4490-BCA8-402B0E6790AC}" srcOrd="1" destOrd="0" presId="urn:microsoft.com/office/officeart/2005/8/layout/vList4"/>
    <dgm:cxn modelId="{B30054D8-9FCC-4CDD-AF91-4DDEBDEFAB7E}" srcId="{63FD3F43-ED0C-4C96-B7C5-542A7A201DB0}" destId="{838DAD49-479D-4421-96E7-03F337FE0DED}" srcOrd="0" destOrd="0" parTransId="{33A6DFCE-1C78-43DD-A9FD-5FA5D438F25F}" sibTransId="{AC822EB0-0696-4E25-BF25-12C179374C8A}"/>
    <dgm:cxn modelId="{799F0FC8-48BA-4271-8D78-34A003561E44}" srcId="{0AB1F9C0-E23A-498F-8D64-7669F0674C0D}" destId="{99BB6329-C8A3-4E53-B78C-2D95C6C6692D}" srcOrd="0" destOrd="0" parTransId="{229BB969-44E4-4F06-8C17-83A2EA501F32}" sibTransId="{6F2C00BF-9B08-47F1-948F-59782EA91E6E}"/>
    <dgm:cxn modelId="{3282575D-6579-4E65-89E7-A09ACF21D303}" type="presOf" srcId="{906B3D32-FD32-4A4C-BEB6-19F17DBA5F87}" destId="{2A131C5A-6D07-44B7-AFFF-F1430A46E488}" srcOrd="0" destOrd="1" presId="urn:microsoft.com/office/officeart/2005/8/layout/vList4"/>
    <dgm:cxn modelId="{AAF7D9CA-D636-4B55-A020-45756B807F63}" srcId="{63FD3F43-ED0C-4C96-B7C5-542A7A201DB0}" destId="{EDB0E97A-0B06-4083-974D-2FD9BF9CFE63}" srcOrd="2" destOrd="0" parTransId="{A3E15094-FF62-4B3C-87AC-5AC1529C020B}" sibTransId="{37B45D25-481E-4880-A844-8E361C295FCF}"/>
    <dgm:cxn modelId="{541BD1D3-F9BE-41A8-98CF-1321C8657167}" type="presOf" srcId="{0ABFE380-67F3-41D2-8A41-015834389F2A}" destId="{525FB086-BA49-4490-BCA8-402B0E6790AC}" srcOrd="1" destOrd="2" presId="urn:microsoft.com/office/officeart/2005/8/layout/vList4"/>
    <dgm:cxn modelId="{C3A7A385-F21F-4833-BE19-060C2CD08F35}" srcId="{63FD3F43-ED0C-4C96-B7C5-542A7A201DB0}" destId="{0AB1F9C0-E23A-498F-8D64-7669F0674C0D}" srcOrd="1" destOrd="0" parTransId="{5D13CC79-DF39-420C-B36E-68751F744E35}" sibTransId="{0103AB72-2839-4827-87A9-5B4F3F17E898}"/>
    <dgm:cxn modelId="{F842D3A7-0F9F-4311-8496-EE7FF7CA013D}" type="presOf" srcId="{838DAD49-479D-4421-96E7-03F337FE0DED}" destId="{E1D82FE4-5EE7-481F-8F88-69E67703CFDF}" srcOrd="1" destOrd="0" presId="urn:microsoft.com/office/officeart/2005/8/layout/vList4"/>
    <dgm:cxn modelId="{0C722317-2DCA-471A-B9FA-33E85373D8E2}" type="presOf" srcId="{D27C51F8-868D-4823-BD19-80275C50B32B}" destId="{BF412DCC-EA81-403A-9BB3-71DBA501877A}" srcOrd="0" destOrd="3" presId="urn:microsoft.com/office/officeart/2005/8/layout/vList4"/>
    <dgm:cxn modelId="{40E02659-4E89-4F38-8CA3-12AA962C5F66}" type="presOf" srcId="{0AB1F9C0-E23A-498F-8D64-7669F0674C0D}" destId="{BF412DCC-EA81-403A-9BB3-71DBA501877A}" srcOrd="0" destOrd="0" presId="urn:microsoft.com/office/officeart/2005/8/layout/vList4"/>
    <dgm:cxn modelId="{C07BBD03-CA2E-49EC-B0CE-C33AA7288F44}" type="presOf" srcId="{838DAD49-479D-4421-96E7-03F337FE0DED}" destId="{2A131C5A-6D07-44B7-AFFF-F1430A46E488}" srcOrd="0" destOrd="0" presId="urn:microsoft.com/office/officeart/2005/8/layout/vList4"/>
    <dgm:cxn modelId="{F029893C-0C8C-4968-A1A4-5910EC2E79CD}" type="presOf" srcId="{EDB0E97A-0B06-4083-974D-2FD9BF9CFE63}" destId="{9013E975-4E32-443D-997A-B3EFD1B80970}" srcOrd="1" destOrd="0" presId="urn:microsoft.com/office/officeart/2005/8/layout/vList4"/>
    <dgm:cxn modelId="{3C0FD836-00C5-426A-8DFF-120B6C393B3F}" type="presOf" srcId="{7AE95293-438E-4BAF-94B7-150DBA03A15C}" destId="{9013E975-4E32-443D-997A-B3EFD1B80970}" srcOrd="1" destOrd="2" presId="urn:microsoft.com/office/officeart/2005/8/layout/vList4"/>
    <dgm:cxn modelId="{D651CC65-A0C3-44C8-8D95-AA9259BCC1C6}" type="presOf" srcId="{D27C51F8-868D-4823-BD19-80275C50B32B}" destId="{525FB086-BA49-4490-BCA8-402B0E6790AC}" srcOrd="1" destOrd="3" presId="urn:microsoft.com/office/officeart/2005/8/layout/vList4"/>
    <dgm:cxn modelId="{D406BF8F-F385-4360-ACBB-0910724730CB}" type="presOf" srcId="{7AE95293-438E-4BAF-94B7-150DBA03A15C}" destId="{1B5AAE4A-60A0-4C9A-8F3E-BC2D03539485}" srcOrd="0" destOrd="2" presId="urn:microsoft.com/office/officeart/2005/8/layout/vList4"/>
    <dgm:cxn modelId="{03029822-17CB-4D15-8A51-A6D2B52A7445}" srcId="{99BB6329-C8A3-4E53-B78C-2D95C6C6692D}" destId="{0ABFE380-67F3-41D2-8A41-015834389F2A}" srcOrd="0" destOrd="0" parTransId="{8E995FCB-2132-4512-9F16-3B57D795DD8A}" sibTransId="{35CC9AD9-9A33-4052-BBC4-C8ECB74EFB97}"/>
    <dgm:cxn modelId="{2844C8E6-2B2D-48CE-9959-BFB33B9C984A}" type="presOf" srcId="{12A20C00-5B24-41D8-9D66-7FE60066227F}" destId="{9013E975-4E32-443D-997A-B3EFD1B80970}" srcOrd="1" destOrd="1" presId="urn:microsoft.com/office/officeart/2005/8/layout/vList4"/>
    <dgm:cxn modelId="{918321E7-FCC3-4F22-97B4-BD4308E7F8DF}" srcId="{EDB0E97A-0B06-4083-974D-2FD9BF9CFE63}" destId="{7AE95293-438E-4BAF-94B7-150DBA03A15C}" srcOrd="1" destOrd="0" parTransId="{6FA58420-5C06-4CCA-90CF-1487BBFD64FD}" sibTransId="{15328A47-2673-4142-980C-D2327F136548}"/>
    <dgm:cxn modelId="{FD60ADB8-CA88-4CE0-92B9-22F56FBF2387}" type="presOf" srcId="{0ABFE380-67F3-41D2-8A41-015834389F2A}" destId="{BF412DCC-EA81-403A-9BB3-71DBA501877A}" srcOrd="0" destOrd="2" presId="urn:microsoft.com/office/officeart/2005/8/layout/vList4"/>
    <dgm:cxn modelId="{A772B867-B5B4-4B6E-8EA3-4A5926406C8B}" srcId="{838DAD49-479D-4421-96E7-03F337FE0DED}" destId="{906B3D32-FD32-4A4C-BEB6-19F17DBA5F87}" srcOrd="0" destOrd="0" parTransId="{41EB609E-794A-4EAD-8C7A-E811F955DEF0}" sibTransId="{DE007154-66FA-4689-8DE2-CE31484E390F}"/>
    <dgm:cxn modelId="{1DCE4E00-A998-4145-9E03-47F46CB8C978}" type="presOf" srcId="{EDB0E97A-0B06-4083-974D-2FD9BF9CFE63}" destId="{1B5AAE4A-60A0-4C9A-8F3E-BC2D03539485}" srcOrd="0" destOrd="0" presId="urn:microsoft.com/office/officeart/2005/8/layout/vList4"/>
    <dgm:cxn modelId="{B6E42A36-468D-4229-967A-7CC800AFF366}" type="presParOf" srcId="{D191BA69-E118-4567-923B-7C5CEA1C7F8F}" destId="{4E9DA0F2-5FF7-4D54-996C-EE117E99B610}" srcOrd="0" destOrd="0" presId="urn:microsoft.com/office/officeart/2005/8/layout/vList4"/>
    <dgm:cxn modelId="{33F2ABB7-6035-4E87-B7C3-7FC48FC726A4}" type="presParOf" srcId="{4E9DA0F2-5FF7-4D54-996C-EE117E99B610}" destId="{2A131C5A-6D07-44B7-AFFF-F1430A46E488}" srcOrd="0" destOrd="0" presId="urn:microsoft.com/office/officeart/2005/8/layout/vList4"/>
    <dgm:cxn modelId="{DE600523-1919-4A19-8311-492A92241546}" type="presParOf" srcId="{4E9DA0F2-5FF7-4D54-996C-EE117E99B610}" destId="{2DD71567-4C0C-434D-B235-B6A2F94D180F}" srcOrd="1" destOrd="0" presId="urn:microsoft.com/office/officeart/2005/8/layout/vList4"/>
    <dgm:cxn modelId="{AEFFDFC3-1CEC-490F-B1A0-79F9479727D0}" type="presParOf" srcId="{4E9DA0F2-5FF7-4D54-996C-EE117E99B610}" destId="{E1D82FE4-5EE7-481F-8F88-69E67703CFDF}" srcOrd="2" destOrd="0" presId="urn:microsoft.com/office/officeart/2005/8/layout/vList4"/>
    <dgm:cxn modelId="{9D2A3FFD-51AB-4B63-9E11-3F952DCCC792}" type="presParOf" srcId="{D191BA69-E118-4567-923B-7C5CEA1C7F8F}" destId="{45BE67A0-DC68-4C25-911F-CDEBA09F62D5}" srcOrd="1" destOrd="0" presId="urn:microsoft.com/office/officeart/2005/8/layout/vList4"/>
    <dgm:cxn modelId="{DD43B394-2EAA-4571-BD52-58D8E70FFD4C}" type="presParOf" srcId="{D191BA69-E118-4567-923B-7C5CEA1C7F8F}" destId="{85867D44-8D44-4309-B251-082C9D6F495E}" srcOrd="2" destOrd="0" presId="urn:microsoft.com/office/officeart/2005/8/layout/vList4"/>
    <dgm:cxn modelId="{7F96F4C5-4830-43C1-8FF3-AE658F3D88E5}" type="presParOf" srcId="{85867D44-8D44-4309-B251-082C9D6F495E}" destId="{BF412DCC-EA81-403A-9BB3-71DBA501877A}" srcOrd="0" destOrd="0" presId="urn:microsoft.com/office/officeart/2005/8/layout/vList4"/>
    <dgm:cxn modelId="{BC79A808-BF3A-4C9D-A289-8FC220F33B9D}" type="presParOf" srcId="{85867D44-8D44-4309-B251-082C9D6F495E}" destId="{50A7D42F-71FF-42CC-A21B-5F21967F38FA}" srcOrd="1" destOrd="0" presId="urn:microsoft.com/office/officeart/2005/8/layout/vList4"/>
    <dgm:cxn modelId="{8C8A0872-B7E7-477C-955F-29A4A5E483D3}" type="presParOf" srcId="{85867D44-8D44-4309-B251-082C9D6F495E}" destId="{525FB086-BA49-4490-BCA8-402B0E6790AC}" srcOrd="2" destOrd="0" presId="urn:microsoft.com/office/officeart/2005/8/layout/vList4"/>
    <dgm:cxn modelId="{D20D160B-2698-4EBB-AA2B-D360EAB91593}" type="presParOf" srcId="{D191BA69-E118-4567-923B-7C5CEA1C7F8F}" destId="{8CE053D5-0819-4B75-B2D7-4BAADF84DE56}" srcOrd="3" destOrd="0" presId="urn:microsoft.com/office/officeart/2005/8/layout/vList4"/>
    <dgm:cxn modelId="{79E854AE-8621-44FD-8F6B-A17D5AF4ED7D}" type="presParOf" srcId="{D191BA69-E118-4567-923B-7C5CEA1C7F8F}" destId="{E58A482D-AFDB-4839-82DD-87B11979A029}" srcOrd="4" destOrd="0" presId="urn:microsoft.com/office/officeart/2005/8/layout/vList4"/>
    <dgm:cxn modelId="{FDBE60AA-8269-4646-9368-77D69584F349}" type="presParOf" srcId="{E58A482D-AFDB-4839-82DD-87B11979A029}" destId="{1B5AAE4A-60A0-4C9A-8F3E-BC2D03539485}" srcOrd="0" destOrd="0" presId="urn:microsoft.com/office/officeart/2005/8/layout/vList4"/>
    <dgm:cxn modelId="{109998DD-5BE7-47F6-ABFB-DD07E29A02AA}" type="presParOf" srcId="{E58A482D-AFDB-4839-82DD-87B11979A029}" destId="{6BF336E9-CE92-42D4-98F0-DEEBE97FD167}" srcOrd="1" destOrd="0" presId="urn:microsoft.com/office/officeart/2005/8/layout/vList4"/>
    <dgm:cxn modelId="{7B900C45-AFEC-4DD6-ADA8-8BCE17CC0436}" type="presParOf" srcId="{E58A482D-AFDB-4839-82DD-87B11979A029}" destId="{9013E975-4E32-443D-997A-B3EFD1B80970}"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295E3F-AEC9-42E2-A590-46C8734724A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EDE9D66F-E1B4-4CB1-BD9E-F5294CBF343A}">
      <dgm:prSet phldrT="[Texto]"/>
      <dgm:spPr/>
      <dgm:t>
        <a:bodyPr/>
        <a:lstStyle/>
        <a:p>
          <a:r>
            <a:rPr lang="es-PR" dirty="0" err="1" smtClean="0"/>
            <a:t>Slemrod</a:t>
          </a:r>
          <a:r>
            <a:rPr lang="es-PR" dirty="0" smtClean="0"/>
            <a:t> J. , </a:t>
          </a:r>
          <a:r>
            <a:rPr lang="es-PR" dirty="0" err="1" smtClean="0"/>
            <a:t>Optimal</a:t>
          </a:r>
          <a:r>
            <a:rPr lang="es-PR" dirty="0" smtClean="0"/>
            <a:t> </a:t>
          </a:r>
          <a:r>
            <a:rPr lang="es-PR" dirty="0" err="1" smtClean="0"/>
            <a:t>Taxation</a:t>
          </a:r>
          <a:r>
            <a:rPr lang="es-PR" dirty="0" smtClean="0"/>
            <a:t> and </a:t>
          </a:r>
          <a:r>
            <a:rPr lang="es-PR" dirty="0" err="1" smtClean="0"/>
            <a:t>Optimal</a:t>
          </a:r>
          <a:r>
            <a:rPr lang="es-PR" dirty="0" smtClean="0"/>
            <a:t> </a:t>
          </a:r>
          <a:r>
            <a:rPr lang="es-PR" dirty="0" err="1" smtClean="0"/>
            <a:t>Tax</a:t>
          </a:r>
          <a:r>
            <a:rPr lang="es-PR" dirty="0" smtClean="0"/>
            <a:t> </a:t>
          </a:r>
          <a:r>
            <a:rPr lang="es-PR" dirty="0" err="1" smtClean="0"/>
            <a:t>Systems</a:t>
          </a:r>
          <a:r>
            <a:rPr lang="es-PR" dirty="0" smtClean="0"/>
            <a:t> (1989)</a:t>
          </a:r>
          <a:endParaRPr lang="en-US" dirty="0"/>
        </a:p>
      </dgm:t>
    </dgm:pt>
    <dgm:pt modelId="{CB0D0014-B105-4565-89EB-FA92A26B2D25}" type="parTrans" cxnId="{0F4188E4-B843-4F83-9EB2-4286BAA418D9}">
      <dgm:prSet/>
      <dgm:spPr/>
      <dgm:t>
        <a:bodyPr/>
        <a:lstStyle/>
        <a:p>
          <a:endParaRPr lang="en-US"/>
        </a:p>
      </dgm:t>
    </dgm:pt>
    <dgm:pt modelId="{6DE6A2A0-4909-40B3-89D4-FA612883E93D}" type="sibTrans" cxnId="{0F4188E4-B843-4F83-9EB2-4286BAA418D9}">
      <dgm:prSet/>
      <dgm:spPr/>
      <dgm:t>
        <a:bodyPr/>
        <a:lstStyle/>
        <a:p>
          <a:endParaRPr lang="en-US"/>
        </a:p>
      </dgm:t>
    </dgm:pt>
    <dgm:pt modelId="{350FE6E3-4225-4DD7-8B20-7B5DB6D81025}">
      <dgm:prSet phldrT="[Texto]" custT="1"/>
      <dgm:spPr/>
      <dgm:t>
        <a:bodyPr/>
        <a:lstStyle/>
        <a:p>
          <a:r>
            <a:rPr lang="es-PR" sz="1400" dirty="0" smtClean="0"/>
            <a:t>Impuestos sobre el consumo ajustado a la elasticidad de la demanda de cada bien.</a:t>
          </a:r>
          <a:endParaRPr lang="en-US" sz="1400" dirty="0"/>
        </a:p>
      </dgm:t>
    </dgm:pt>
    <dgm:pt modelId="{F875935D-FF3F-4023-B58A-41D69D03B1A0}" type="parTrans" cxnId="{DB795C40-36B7-496B-BCEF-4D3D1372835A}">
      <dgm:prSet/>
      <dgm:spPr/>
      <dgm:t>
        <a:bodyPr/>
        <a:lstStyle/>
        <a:p>
          <a:endParaRPr lang="en-US"/>
        </a:p>
      </dgm:t>
    </dgm:pt>
    <dgm:pt modelId="{B6CFD729-2E35-40A1-B820-2B404BE50FC4}" type="sibTrans" cxnId="{DB795C40-36B7-496B-BCEF-4D3D1372835A}">
      <dgm:prSet/>
      <dgm:spPr/>
      <dgm:t>
        <a:bodyPr/>
        <a:lstStyle/>
        <a:p>
          <a:endParaRPr lang="en-US"/>
        </a:p>
      </dgm:t>
    </dgm:pt>
    <dgm:pt modelId="{6FC39610-19B7-41CB-99FD-18929B368F68}">
      <dgm:prSet phldrT="[Texto]" custT="1"/>
      <dgm:spPr/>
      <dgm:t>
        <a:bodyPr/>
        <a:lstStyle/>
        <a:p>
          <a:r>
            <a:rPr lang="es-PR" sz="1400" dirty="0" smtClean="0"/>
            <a:t>Mayores ganancias, mayores impuestos sobre industrias.</a:t>
          </a:r>
          <a:endParaRPr lang="en-US" sz="1400" dirty="0"/>
        </a:p>
      </dgm:t>
    </dgm:pt>
    <dgm:pt modelId="{D69FE8D8-3060-4C5C-9F8E-07EA7FE94B96}" type="parTrans" cxnId="{C3F7ECEB-21CC-404E-B7E2-776DC1DF6257}">
      <dgm:prSet/>
      <dgm:spPr/>
      <dgm:t>
        <a:bodyPr/>
        <a:lstStyle/>
        <a:p>
          <a:endParaRPr lang="en-US"/>
        </a:p>
      </dgm:t>
    </dgm:pt>
    <dgm:pt modelId="{D213C8F2-4CA5-4BBB-A357-C613C389B309}" type="sibTrans" cxnId="{C3F7ECEB-21CC-404E-B7E2-776DC1DF6257}">
      <dgm:prSet/>
      <dgm:spPr/>
      <dgm:t>
        <a:bodyPr/>
        <a:lstStyle/>
        <a:p>
          <a:endParaRPr lang="en-US"/>
        </a:p>
      </dgm:t>
    </dgm:pt>
    <dgm:pt modelId="{CE0B9F3B-2614-4FD1-8589-487ECCB754E8}">
      <dgm:prSet phldrT="[Texto]" custT="1"/>
      <dgm:spPr/>
      <dgm:t>
        <a:bodyPr/>
        <a:lstStyle/>
        <a:p>
          <a:r>
            <a:rPr lang="es-PR" sz="1400" dirty="0" err="1" smtClean="0"/>
            <a:t>Laffer</a:t>
          </a:r>
          <a:r>
            <a:rPr lang="es-PR" sz="1400" dirty="0" smtClean="0"/>
            <a:t> A. B</a:t>
          </a:r>
          <a:r>
            <a:rPr lang="es-PR" sz="1350" dirty="0" smtClean="0"/>
            <a:t>.</a:t>
          </a:r>
          <a:r>
            <a:rPr lang="es-PR" sz="1200" dirty="0" smtClean="0"/>
            <a:t> </a:t>
          </a:r>
          <a:r>
            <a:rPr lang="es-PR" sz="1400" dirty="0" smtClean="0"/>
            <a:t>(2004)</a:t>
          </a:r>
          <a:endParaRPr lang="en-US" sz="1400" dirty="0"/>
        </a:p>
      </dgm:t>
    </dgm:pt>
    <dgm:pt modelId="{6D899272-49E7-41FC-B83D-27C8615138AC}" type="parTrans" cxnId="{048AEC2E-1385-4DEA-98AA-FACE016F1218}">
      <dgm:prSet/>
      <dgm:spPr/>
      <dgm:t>
        <a:bodyPr/>
        <a:lstStyle/>
        <a:p>
          <a:endParaRPr lang="en-US"/>
        </a:p>
      </dgm:t>
    </dgm:pt>
    <dgm:pt modelId="{0B726129-16C7-4D44-946E-1FDAC5F430BF}" type="sibTrans" cxnId="{048AEC2E-1385-4DEA-98AA-FACE016F1218}">
      <dgm:prSet/>
      <dgm:spPr/>
      <dgm:t>
        <a:bodyPr/>
        <a:lstStyle/>
        <a:p>
          <a:endParaRPr lang="en-US"/>
        </a:p>
      </dgm:t>
    </dgm:pt>
    <dgm:pt modelId="{44304ECD-B038-4921-AC1E-1C82BD0C7712}">
      <dgm:prSet phldrT="[Texto]" custT="1"/>
      <dgm:spPr/>
      <dgm:t>
        <a:bodyPr/>
        <a:lstStyle/>
        <a:p>
          <a:r>
            <a:rPr lang="es-PR" sz="1600" dirty="0" smtClean="0"/>
            <a:t>Curva de </a:t>
          </a:r>
          <a:r>
            <a:rPr lang="es-PR" sz="1600" dirty="0" err="1" smtClean="0"/>
            <a:t>Laffer</a:t>
          </a:r>
          <a:endParaRPr lang="en-US" sz="1600" dirty="0"/>
        </a:p>
      </dgm:t>
    </dgm:pt>
    <dgm:pt modelId="{28E613BB-B895-4DA0-8C67-0AB50287E4AE}" type="parTrans" cxnId="{2C36B6EA-4F10-473D-BFD3-20DAA6D36C9D}">
      <dgm:prSet/>
      <dgm:spPr/>
      <dgm:t>
        <a:bodyPr/>
        <a:lstStyle/>
        <a:p>
          <a:endParaRPr lang="en-US"/>
        </a:p>
      </dgm:t>
    </dgm:pt>
    <dgm:pt modelId="{337DDFD2-0584-4038-A635-00F22656444E}" type="sibTrans" cxnId="{2C36B6EA-4F10-473D-BFD3-20DAA6D36C9D}">
      <dgm:prSet/>
      <dgm:spPr/>
      <dgm:t>
        <a:bodyPr/>
        <a:lstStyle/>
        <a:p>
          <a:endParaRPr lang="en-US"/>
        </a:p>
      </dgm:t>
    </dgm:pt>
    <dgm:pt modelId="{CA183C2C-F49B-4D26-B1AC-D024FB312798}">
      <dgm:prSet phldrT="[Texto]" custT="1"/>
      <dgm:spPr/>
      <dgm:t>
        <a:bodyPr/>
        <a:lstStyle/>
        <a:p>
          <a:r>
            <a:rPr lang="en-US" sz="1400" dirty="0" smtClean="0"/>
            <a:t>	</a:t>
          </a:r>
          <a:r>
            <a:rPr lang="es-PR" sz="1400" dirty="0" smtClean="0"/>
            <a:t>Muestra la relación entre tasas impositivas y captación contributiva. Ilustrando que mientras mayor sea el impuesto sobre una actividad, menos generara esta.</a:t>
          </a:r>
          <a:endParaRPr lang="en-US" sz="1400" dirty="0"/>
        </a:p>
      </dgm:t>
    </dgm:pt>
    <dgm:pt modelId="{28577809-9FEE-44C3-942D-F344995B8ED0}" type="parTrans" cxnId="{9DC83835-4336-4DCA-993B-8B420CE9B0D2}">
      <dgm:prSet/>
      <dgm:spPr/>
      <dgm:t>
        <a:bodyPr/>
        <a:lstStyle/>
        <a:p>
          <a:endParaRPr lang="en-US"/>
        </a:p>
      </dgm:t>
    </dgm:pt>
    <dgm:pt modelId="{ED2C2EC5-D651-4628-A709-24C2B867ACEA}" type="sibTrans" cxnId="{9DC83835-4336-4DCA-993B-8B420CE9B0D2}">
      <dgm:prSet/>
      <dgm:spPr/>
      <dgm:t>
        <a:bodyPr/>
        <a:lstStyle/>
        <a:p>
          <a:endParaRPr lang="en-US"/>
        </a:p>
      </dgm:t>
    </dgm:pt>
    <dgm:pt modelId="{A9CC3FCD-E7D8-4C54-A978-E32A13B6B406}" type="pres">
      <dgm:prSet presAssocID="{8C295E3F-AEC9-42E2-A590-46C8734724A2}" presName="Name0" presStyleCnt="0">
        <dgm:presLayoutVars>
          <dgm:dir/>
        </dgm:presLayoutVars>
      </dgm:prSet>
      <dgm:spPr/>
      <dgm:t>
        <a:bodyPr/>
        <a:lstStyle/>
        <a:p>
          <a:endParaRPr lang="en-US"/>
        </a:p>
      </dgm:t>
    </dgm:pt>
    <dgm:pt modelId="{34AEDFE7-E67A-4D72-A874-C97BDD46D004}" type="pres">
      <dgm:prSet presAssocID="{EDE9D66F-E1B4-4CB1-BD9E-F5294CBF343A}" presName="withChildren" presStyleCnt="0"/>
      <dgm:spPr/>
    </dgm:pt>
    <dgm:pt modelId="{ED99E776-8AD7-4CDC-AD1B-4E771999F75F}" type="pres">
      <dgm:prSet presAssocID="{EDE9D66F-E1B4-4CB1-BD9E-F5294CBF343A}" presName="bigCircle" presStyleLbl="vennNode1" presStyleIdx="0" presStyleCnt="6" custScaleX="126653" custScaleY="113475" custLinFactNeighborX="3304" custLinFactNeighborY="-673"/>
      <dgm:spPr>
        <a:blipFill rotWithShape="0">
          <a:blip xmlns:r="http://schemas.openxmlformats.org/officeDocument/2006/relationships" r:embed="rId1"/>
          <a:stretch>
            <a:fillRect/>
          </a:stretch>
        </a:blipFill>
      </dgm:spPr>
      <dgm:t>
        <a:bodyPr/>
        <a:lstStyle/>
        <a:p>
          <a:endParaRPr lang="en-US"/>
        </a:p>
      </dgm:t>
    </dgm:pt>
    <dgm:pt modelId="{34E46731-8B9C-45BD-8C56-17DB1631B3C9}" type="pres">
      <dgm:prSet presAssocID="{EDE9D66F-E1B4-4CB1-BD9E-F5294CBF343A}" presName="medCircle" presStyleLbl="vennNode1" presStyleIdx="1" presStyleCnt="6"/>
      <dgm:spPr/>
    </dgm:pt>
    <dgm:pt modelId="{74CA715E-2C7B-455D-A304-8862BFEBE886}" type="pres">
      <dgm:prSet presAssocID="{EDE9D66F-E1B4-4CB1-BD9E-F5294CBF343A}" presName="txLvl1" presStyleLbl="revTx" presStyleIdx="0" presStyleCnt="6"/>
      <dgm:spPr/>
      <dgm:t>
        <a:bodyPr/>
        <a:lstStyle/>
        <a:p>
          <a:endParaRPr lang="en-US"/>
        </a:p>
      </dgm:t>
    </dgm:pt>
    <dgm:pt modelId="{62AEC9BF-8B3B-49D8-9D07-8E761BC043D5}" type="pres">
      <dgm:prSet presAssocID="{EDE9D66F-E1B4-4CB1-BD9E-F5294CBF343A}" presName="lin" presStyleCnt="0"/>
      <dgm:spPr/>
    </dgm:pt>
    <dgm:pt modelId="{CA28EC8A-A438-412E-873C-E7B513F872E2}" type="pres">
      <dgm:prSet presAssocID="{350FE6E3-4225-4DD7-8B20-7B5DB6D81025}" presName="txLvl2" presStyleLbl="revTx" presStyleIdx="1" presStyleCnt="6" custLinFactY="113714" custLinFactNeighborX="-5164" custLinFactNeighborY="200000"/>
      <dgm:spPr/>
      <dgm:t>
        <a:bodyPr/>
        <a:lstStyle/>
        <a:p>
          <a:endParaRPr lang="en-US"/>
        </a:p>
      </dgm:t>
    </dgm:pt>
    <dgm:pt modelId="{A3EF8864-1705-481C-AA6D-6996EF64B8E2}" type="pres">
      <dgm:prSet presAssocID="{B6CFD729-2E35-40A1-B820-2B404BE50FC4}" presName="smCircle" presStyleLbl="vennNode1" presStyleIdx="2" presStyleCnt="6" custFlipVert="1" custFlipHor="0" custScaleX="160165" custScaleY="376137" custLinFactX="-200000" custLinFactNeighborX="-222291" custLinFactNeighborY="-65770"/>
      <dgm:spPr>
        <a:blipFill rotWithShape="0">
          <a:blip xmlns:r="http://schemas.openxmlformats.org/officeDocument/2006/relationships" r:embed="rId2"/>
          <a:stretch>
            <a:fillRect/>
          </a:stretch>
        </a:blipFill>
      </dgm:spPr>
      <dgm:t>
        <a:bodyPr/>
        <a:lstStyle/>
        <a:p>
          <a:endParaRPr lang="en-US"/>
        </a:p>
      </dgm:t>
    </dgm:pt>
    <dgm:pt modelId="{E9D32235-7BC3-486B-B737-5F7CF4AF0011}" type="pres">
      <dgm:prSet presAssocID="{6FC39610-19B7-41CB-99FD-18929B368F68}" presName="txLvl2" presStyleLbl="revTx" presStyleIdx="2" presStyleCnt="6" custLinFactY="300000" custLinFactNeighborX="-7072" custLinFactNeighborY="332208"/>
      <dgm:spPr/>
      <dgm:t>
        <a:bodyPr/>
        <a:lstStyle/>
        <a:p>
          <a:endParaRPr lang="en-US"/>
        </a:p>
      </dgm:t>
    </dgm:pt>
    <dgm:pt modelId="{C4C780D6-5F12-44DD-9FB4-36D7E5A05029}" type="pres">
      <dgm:prSet presAssocID="{EDE9D66F-E1B4-4CB1-BD9E-F5294CBF343A}" presName="overlap" presStyleCnt="0"/>
      <dgm:spPr/>
    </dgm:pt>
    <dgm:pt modelId="{A5AA0FAB-E6E9-4421-9EA9-0E8F7EF08D3B}" type="pres">
      <dgm:prSet presAssocID="{CE0B9F3B-2614-4FD1-8589-487ECCB754E8}" presName="withChildren" presStyleCnt="0"/>
      <dgm:spPr/>
    </dgm:pt>
    <dgm:pt modelId="{049DCDCF-7209-40AB-A565-C61960117F4B}" type="pres">
      <dgm:prSet presAssocID="{CE0B9F3B-2614-4FD1-8589-487ECCB754E8}" presName="bigCircle" presStyleLbl="vennNode1" presStyleIdx="3" presStyleCnt="6" custScaleX="124652" custScaleY="108488" custLinFactNeighborY="62"/>
      <dgm:spPr/>
    </dgm:pt>
    <dgm:pt modelId="{C588616F-04A8-47FC-9A0F-2625F725A2FE}" type="pres">
      <dgm:prSet presAssocID="{CE0B9F3B-2614-4FD1-8589-487ECCB754E8}" presName="medCircle" presStyleLbl="vennNode1" presStyleIdx="4" presStyleCnt="6"/>
      <dgm:spPr/>
    </dgm:pt>
    <dgm:pt modelId="{B3F88393-2C12-4512-8F59-07B462827907}" type="pres">
      <dgm:prSet presAssocID="{CE0B9F3B-2614-4FD1-8589-487ECCB754E8}" presName="txLvl1" presStyleLbl="revTx" presStyleIdx="3" presStyleCnt="6"/>
      <dgm:spPr/>
      <dgm:t>
        <a:bodyPr/>
        <a:lstStyle/>
        <a:p>
          <a:endParaRPr lang="en-US"/>
        </a:p>
      </dgm:t>
    </dgm:pt>
    <dgm:pt modelId="{7D507637-AFC2-4588-A78F-800B9297CF6E}" type="pres">
      <dgm:prSet presAssocID="{CE0B9F3B-2614-4FD1-8589-487ECCB754E8}" presName="lin" presStyleCnt="0"/>
      <dgm:spPr/>
    </dgm:pt>
    <dgm:pt modelId="{61E297A8-03F3-4478-930A-3D704E530259}" type="pres">
      <dgm:prSet presAssocID="{44304ECD-B038-4921-AC1E-1C82BD0C7712}" presName="txLvl2" presStyleLbl="revTx" presStyleIdx="4" presStyleCnt="6" custLinFactNeighborX="14761" custLinFactNeighborY="54006"/>
      <dgm:spPr/>
      <dgm:t>
        <a:bodyPr/>
        <a:lstStyle/>
        <a:p>
          <a:endParaRPr lang="en-US"/>
        </a:p>
      </dgm:t>
    </dgm:pt>
    <dgm:pt modelId="{FCA71A7B-0723-435E-95E6-88DBA5D710ED}" type="pres">
      <dgm:prSet presAssocID="{337DDFD2-0584-4038-A635-00F22656444E}" presName="smCircle" presStyleLbl="vennNode1" presStyleIdx="5" presStyleCnt="6" custScaleX="289255" custScaleY="322832" custLinFactNeighborX="44409" custLinFactNeighborY="-32520"/>
      <dgm:spPr/>
    </dgm:pt>
    <dgm:pt modelId="{F713A045-A2EF-446E-A00E-139AF870942F}" type="pres">
      <dgm:prSet presAssocID="{CA183C2C-F49B-4D26-B1AC-D024FB312798}" presName="txLvl2" presStyleLbl="revTx" presStyleIdx="5" presStyleCnt="6" custScaleY="67106" custLinFactY="100000" custLinFactNeighborX="-6691" custLinFactNeighborY="151859"/>
      <dgm:spPr/>
      <dgm:t>
        <a:bodyPr/>
        <a:lstStyle/>
        <a:p>
          <a:endParaRPr lang="en-US"/>
        </a:p>
      </dgm:t>
    </dgm:pt>
  </dgm:ptLst>
  <dgm:cxnLst>
    <dgm:cxn modelId="{87F1AECE-61FB-42AD-9F86-BEE07F89B2DA}" type="presOf" srcId="{6FC39610-19B7-41CB-99FD-18929B368F68}" destId="{E9D32235-7BC3-486B-B737-5F7CF4AF0011}" srcOrd="0" destOrd="0" presId="urn:microsoft.com/office/officeart/2008/layout/VerticalCircleList"/>
    <dgm:cxn modelId="{9DC83835-4336-4DCA-993B-8B420CE9B0D2}" srcId="{CE0B9F3B-2614-4FD1-8589-487ECCB754E8}" destId="{CA183C2C-F49B-4D26-B1AC-D024FB312798}" srcOrd="1" destOrd="0" parTransId="{28577809-9FEE-44C3-942D-F344995B8ED0}" sibTransId="{ED2C2EC5-D651-4628-A709-24C2B867ACEA}"/>
    <dgm:cxn modelId="{F09AF043-5D7B-4FD8-AB2F-7CD3381FF042}" type="presOf" srcId="{350FE6E3-4225-4DD7-8B20-7B5DB6D81025}" destId="{CA28EC8A-A438-412E-873C-E7B513F872E2}" srcOrd="0" destOrd="0" presId="urn:microsoft.com/office/officeart/2008/layout/VerticalCircleList"/>
    <dgm:cxn modelId="{048AEC2E-1385-4DEA-98AA-FACE016F1218}" srcId="{8C295E3F-AEC9-42E2-A590-46C8734724A2}" destId="{CE0B9F3B-2614-4FD1-8589-487ECCB754E8}" srcOrd="1" destOrd="0" parTransId="{6D899272-49E7-41FC-B83D-27C8615138AC}" sibTransId="{0B726129-16C7-4D44-946E-1FDAC5F430BF}"/>
    <dgm:cxn modelId="{C3F7ECEB-21CC-404E-B7E2-776DC1DF6257}" srcId="{EDE9D66F-E1B4-4CB1-BD9E-F5294CBF343A}" destId="{6FC39610-19B7-41CB-99FD-18929B368F68}" srcOrd="1" destOrd="0" parTransId="{D69FE8D8-3060-4C5C-9F8E-07EA7FE94B96}" sibTransId="{D213C8F2-4CA5-4BBB-A357-C613C389B309}"/>
    <dgm:cxn modelId="{C5174CE2-EDEB-44D4-9AE9-5C8C8B502258}" type="presOf" srcId="{CE0B9F3B-2614-4FD1-8589-487ECCB754E8}" destId="{B3F88393-2C12-4512-8F59-07B462827907}" srcOrd="0" destOrd="0" presId="urn:microsoft.com/office/officeart/2008/layout/VerticalCircleList"/>
    <dgm:cxn modelId="{0F4188E4-B843-4F83-9EB2-4286BAA418D9}" srcId="{8C295E3F-AEC9-42E2-A590-46C8734724A2}" destId="{EDE9D66F-E1B4-4CB1-BD9E-F5294CBF343A}" srcOrd="0" destOrd="0" parTransId="{CB0D0014-B105-4565-89EB-FA92A26B2D25}" sibTransId="{6DE6A2A0-4909-40B3-89D4-FA612883E93D}"/>
    <dgm:cxn modelId="{D25734C9-EE3B-4AC3-8250-26BFCBB4CCAA}" type="presOf" srcId="{8C295E3F-AEC9-42E2-A590-46C8734724A2}" destId="{A9CC3FCD-E7D8-4C54-A978-E32A13B6B406}" srcOrd="0" destOrd="0" presId="urn:microsoft.com/office/officeart/2008/layout/VerticalCircleList"/>
    <dgm:cxn modelId="{FA2C0566-3D2A-4E37-9938-A35B69A597FD}" type="presOf" srcId="{CA183C2C-F49B-4D26-B1AC-D024FB312798}" destId="{F713A045-A2EF-446E-A00E-139AF870942F}" srcOrd="0" destOrd="0" presId="urn:microsoft.com/office/officeart/2008/layout/VerticalCircleList"/>
    <dgm:cxn modelId="{DB795C40-36B7-496B-BCEF-4D3D1372835A}" srcId="{EDE9D66F-E1B4-4CB1-BD9E-F5294CBF343A}" destId="{350FE6E3-4225-4DD7-8B20-7B5DB6D81025}" srcOrd="0" destOrd="0" parTransId="{F875935D-FF3F-4023-B58A-41D69D03B1A0}" sibTransId="{B6CFD729-2E35-40A1-B820-2B404BE50FC4}"/>
    <dgm:cxn modelId="{F6E383ED-7272-4DD8-9AD0-400EC45BB8F5}" type="presOf" srcId="{EDE9D66F-E1B4-4CB1-BD9E-F5294CBF343A}" destId="{74CA715E-2C7B-455D-A304-8862BFEBE886}" srcOrd="0" destOrd="0" presId="urn:microsoft.com/office/officeart/2008/layout/VerticalCircleList"/>
    <dgm:cxn modelId="{2C36B6EA-4F10-473D-BFD3-20DAA6D36C9D}" srcId="{CE0B9F3B-2614-4FD1-8589-487ECCB754E8}" destId="{44304ECD-B038-4921-AC1E-1C82BD0C7712}" srcOrd="0" destOrd="0" parTransId="{28E613BB-B895-4DA0-8C67-0AB50287E4AE}" sibTransId="{337DDFD2-0584-4038-A635-00F22656444E}"/>
    <dgm:cxn modelId="{2BE860F8-2219-4064-BA69-6ABB9CE81DFA}" type="presOf" srcId="{44304ECD-B038-4921-AC1E-1C82BD0C7712}" destId="{61E297A8-03F3-4478-930A-3D704E530259}" srcOrd="0" destOrd="0" presId="urn:microsoft.com/office/officeart/2008/layout/VerticalCircleList"/>
    <dgm:cxn modelId="{1D8206FA-4E32-4AD0-94FA-23F1C7928664}" type="presParOf" srcId="{A9CC3FCD-E7D8-4C54-A978-E32A13B6B406}" destId="{34AEDFE7-E67A-4D72-A874-C97BDD46D004}" srcOrd="0" destOrd="0" presId="urn:microsoft.com/office/officeart/2008/layout/VerticalCircleList"/>
    <dgm:cxn modelId="{128AE738-CF2A-4768-858B-6C7764D8058E}" type="presParOf" srcId="{34AEDFE7-E67A-4D72-A874-C97BDD46D004}" destId="{ED99E776-8AD7-4CDC-AD1B-4E771999F75F}" srcOrd="0" destOrd="0" presId="urn:microsoft.com/office/officeart/2008/layout/VerticalCircleList"/>
    <dgm:cxn modelId="{EFBB9C06-93D8-4FDE-9F7B-83139CF5518C}" type="presParOf" srcId="{34AEDFE7-E67A-4D72-A874-C97BDD46D004}" destId="{34E46731-8B9C-45BD-8C56-17DB1631B3C9}" srcOrd="1" destOrd="0" presId="urn:microsoft.com/office/officeart/2008/layout/VerticalCircleList"/>
    <dgm:cxn modelId="{D75D8FD2-3FA8-4EDF-B658-017B3FE003B9}" type="presParOf" srcId="{34AEDFE7-E67A-4D72-A874-C97BDD46D004}" destId="{74CA715E-2C7B-455D-A304-8862BFEBE886}" srcOrd="2" destOrd="0" presId="urn:microsoft.com/office/officeart/2008/layout/VerticalCircleList"/>
    <dgm:cxn modelId="{18EBB9F7-183D-4D3E-B32B-456994FF5EAE}" type="presParOf" srcId="{34AEDFE7-E67A-4D72-A874-C97BDD46D004}" destId="{62AEC9BF-8B3B-49D8-9D07-8E761BC043D5}" srcOrd="3" destOrd="0" presId="urn:microsoft.com/office/officeart/2008/layout/VerticalCircleList"/>
    <dgm:cxn modelId="{2A63FD27-8891-4C22-AC54-D3CDD5A32E80}" type="presParOf" srcId="{62AEC9BF-8B3B-49D8-9D07-8E761BC043D5}" destId="{CA28EC8A-A438-412E-873C-E7B513F872E2}" srcOrd="0" destOrd="0" presId="urn:microsoft.com/office/officeart/2008/layout/VerticalCircleList"/>
    <dgm:cxn modelId="{FA0C5C45-D461-4CBE-B540-DA8A3FE1B5A2}" type="presParOf" srcId="{62AEC9BF-8B3B-49D8-9D07-8E761BC043D5}" destId="{A3EF8864-1705-481C-AA6D-6996EF64B8E2}" srcOrd="1" destOrd="0" presId="urn:microsoft.com/office/officeart/2008/layout/VerticalCircleList"/>
    <dgm:cxn modelId="{0F9C04F5-B241-435F-89BC-D3DA5B52078F}" type="presParOf" srcId="{62AEC9BF-8B3B-49D8-9D07-8E761BC043D5}" destId="{E9D32235-7BC3-486B-B737-5F7CF4AF0011}" srcOrd="2" destOrd="0" presId="urn:microsoft.com/office/officeart/2008/layout/VerticalCircleList"/>
    <dgm:cxn modelId="{AF91FA80-1951-41E1-8F1E-6E772D8BD0DF}" type="presParOf" srcId="{A9CC3FCD-E7D8-4C54-A978-E32A13B6B406}" destId="{C4C780D6-5F12-44DD-9FB4-36D7E5A05029}" srcOrd="1" destOrd="0" presId="urn:microsoft.com/office/officeart/2008/layout/VerticalCircleList"/>
    <dgm:cxn modelId="{463F5800-4B0F-4D41-9352-28494998376F}" type="presParOf" srcId="{A9CC3FCD-E7D8-4C54-A978-E32A13B6B406}" destId="{A5AA0FAB-E6E9-4421-9EA9-0E8F7EF08D3B}" srcOrd="2" destOrd="0" presId="urn:microsoft.com/office/officeart/2008/layout/VerticalCircleList"/>
    <dgm:cxn modelId="{616DAA1F-7F63-4D6E-92C9-BBD166E6BAAF}" type="presParOf" srcId="{A5AA0FAB-E6E9-4421-9EA9-0E8F7EF08D3B}" destId="{049DCDCF-7209-40AB-A565-C61960117F4B}" srcOrd="0" destOrd="0" presId="urn:microsoft.com/office/officeart/2008/layout/VerticalCircleList"/>
    <dgm:cxn modelId="{54E27405-5E0C-4827-99DC-CB88E8611787}" type="presParOf" srcId="{A5AA0FAB-E6E9-4421-9EA9-0E8F7EF08D3B}" destId="{C588616F-04A8-47FC-9A0F-2625F725A2FE}" srcOrd="1" destOrd="0" presId="urn:microsoft.com/office/officeart/2008/layout/VerticalCircleList"/>
    <dgm:cxn modelId="{FFBADB6F-9CD4-4BE9-AC66-61479D5DFB77}" type="presParOf" srcId="{A5AA0FAB-E6E9-4421-9EA9-0E8F7EF08D3B}" destId="{B3F88393-2C12-4512-8F59-07B462827907}" srcOrd="2" destOrd="0" presId="urn:microsoft.com/office/officeart/2008/layout/VerticalCircleList"/>
    <dgm:cxn modelId="{0D1B0E85-BAAA-4011-ABDD-6E0360ADD63A}" type="presParOf" srcId="{A5AA0FAB-E6E9-4421-9EA9-0E8F7EF08D3B}" destId="{7D507637-AFC2-4588-A78F-800B9297CF6E}" srcOrd="3" destOrd="0" presId="urn:microsoft.com/office/officeart/2008/layout/VerticalCircleList"/>
    <dgm:cxn modelId="{38FBD7A5-C836-4314-A1DE-8CE3C4E27EBD}" type="presParOf" srcId="{7D507637-AFC2-4588-A78F-800B9297CF6E}" destId="{61E297A8-03F3-4478-930A-3D704E530259}" srcOrd="0" destOrd="0" presId="urn:microsoft.com/office/officeart/2008/layout/VerticalCircleList"/>
    <dgm:cxn modelId="{0F294841-6994-4A2A-AC51-44504C7AB302}" type="presParOf" srcId="{7D507637-AFC2-4588-A78F-800B9297CF6E}" destId="{FCA71A7B-0723-435E-95E6-88DBA5D710ED}" srcOrd="1" destOrd="0" presId="urn:microsoft.com/office/officeart/2008/layout/VerticalCircleList"/>
    <dgm:cxn modelId="{09DC15FF-2025-4AE9-BC98-CA80DA5FCCD3}" type="presParOf" srcId="{7D507637-AFC2-4588-A78F-800B9297CF6E}" destId="{F713A045-A2EF-446E-A00E-139AF870942F}"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F9224F-E790-4624-9CFA-B0AA895FA266}" type="doc">
      <dgm:prSet loTypeId="urn:microsoft.com/office/officeart/2005/8/layout/hList7" loCatId="list" qsTypeId="urn:microsoft.com/office/officeart/2005/8/quickstyle/simple1" qsCatId="simple" csTypeId="urn:microsoft.com/office/officeart/2005/8/colors/accent1_2" csCatId="accent1" phldr="1"/>
      <dgm:spPr/>
    </dgm:pt>
    <dgm:pt modelId="{5B4A4210-3812-4307-810E-F7A8FB2429C1}">
      <dgm:prSet phldrT="[Texto]"/>
      <dgm:spPr/>
      <dgm:t>
        <a:bodyPr/>
        <a:lstStyle/>
        <a:p>
          <a:r>
            <a:rPr lang="en-US" dirty="0" err="1" smtClean="0"/>
            <a:t>Menor</a:t>
          </a:r>
          <a:r>
            <a:rPr lang="en-US" dirty="0" smtClean="0"/>
            <a:t> </a:t>
          </a:r>
          <a:r>
            <a:rPr lang="en-US" dirty="0" err="1" smtClean="0"/>
            <a:t>monto</a:t>
          </a:r>
          <a:r>
            <a:rPr lang="en-US" dirty="0" smtClean="0"/>
            <a:t> de </a:t>
          </a:r>
          <a:r>
            <a:rPr lang="en-US" dirty="0" err="1" smtClean="0"/>
            <a:t>pagos</a:t>
          </a:r>
          <a:r>
            <a:rPr lang="en-US" dirty="0" smtClean="0"/>
            <a:t> </a:t>
          </a:r>
          <a:r>
            <a:rPr lang="en-US" dirty="0" err="1" smtClean="0"/>
            <a:t>contributivos</a:t>
          </a:r>
          <a:endParaRPr lang="en-US" dirty="0"/>
        </a:p>
      </dgm:t>
    </dgm:pt>
    <dgm:pt modelId="{68BD037A-9CC5-41FA-80A2-350CDCA98433}" type="parTrans" cxnId="{8BC391B0-454F-45C0-B8AF-9E9ED0F605A9}">
      <dgm:prSet/>
      <dgm:spPr/>
      <dgm:t>
        <a:bodyPr/>
        <a:lstStyle/>
        <a:p>
          <a:endParaRPr lang="en-US"/>
        </a:p>
      </dgm:t>
    </dgm:pt>
    <dgm:pt modelId="{82F563B3-E3C1-47C5-A144-3B225EBCDB05}" type="sibTrans" cxnId="{8BC391B0-454F-45C0-B8AF-9E9ED0F605A9}">
      <dgm:prSet/>
      <dgm:spPr/>
      <dgm:t>
        <a:bodyPr/>
        <a:lstStyle/>
        <a:p>
          <a:endParaRPr lang="en-US"/>
        </a:p>
      </dgm:t>
    </dgm:pt>
    <dgm:pt modelId="{1C23348D-72AE-4FB7-8300-10BEC897E5C7}">
      <dgm:prSet phldrT="[Texto]"/>
      <dgm:spPr>
        <a:solidFill>
          <a:schemeClr val="accent5">
            <a:lumMod val="40000"/>
            <a:lumOff val="60000"/>
          </a:schemeClr>
        </a:solidFill>
      </dgm:spPr>
      <dgm:t>
        <a:bodyPr/>
        <a:lstStyle/>
        <a:p>
          <a:r>
            <a:rPr lang="en-US" dirty="0" err="1" smtClean="0">
              <a:solidFill>
                <a:schemeClr val="accent5">
                  <a:lumMod val="75000"/>
                </a:schemeClr>
              </a:solidFill>
            </a:rPr>
            <a:t>Menor</a:t>
          </a:r>
          <a:r>
            <a:rPr lang="en-US" dirty="0" smtClean="0">
              <a:solidFill>
                <a:schemeClr val="accent5">
                  <a:lumMod val="75000"/>
                </a:schemeClr>
              </a:solidFill>
            </a:rPr>
            <a:t> </a:t>
          </a:r>
          <a:r>
            <a:rPr lang="en-US" dirty="0" err="1" smtClean="0">
              <a:solidFill>
                <a:schemeClr val="accent5">
                  <a:lumMod val="75000"/>
                </a:schemeClr>
              </a:solidFill>
            </a:rPr>
            <a:t>duplicidad</a:t>
          </a:r>
          <a:r>
            <a:rPr lang="en-US" dirty="0" smtClean="0">
              <a:solidFill>
                <a:schemeClr val="accent5">
                  <a:lumMod val="75000"/>
                </a:schemeClr>
              </a:solidFill>
            </a:rPr>
            <a:t> de </a:t>
          </a:r>
          <a:r>
            <a:rPr lang="en-US" dirty="0" err="1" smtClean="0">
              <a:solidFill>
                <a:schemeClr val="accent5">
                  <a:lumMod val="75000"/>
                </a:schemeClr>
              </a:solidFill>
            </a:rPr>
            <a:t>impuestos</a:t>
          </a:r>
          <a:endParaRPr lang="en-US" dirty="0">
            <a:solidFill>
              <a:schemeClr val="accent5">
                <a:lumMod val="75000"/>
              </a:schemeClr>
            </a:solidFill>
          </a:endParaRPr>
        </a:p>
      </dgm:t>
    </dgm:pt>
    <dgm:pt modelId="{B90D7957-6E77-4610-BA06-576B9B808118}" type="parTrans" cxnId="{E1BA5E8A-8A26-432F-97F0-B45196121F07}">
      <dgm:prSet/>
      <dgm:spPr/>
      <dgm:t>
        <a:bodyPr/>
        <a:lstStyle/>
        <a:p>
          <a:endParaRPr lang="en-US"/>
        </a:p>
      </dgm:t>
    </dgm:pt>
    <dgm:pt modelId="{AC72A87A-1D6C-4565-8F79-87C3269ADC9D}" type="sibTrans" cxnId="{E1BA5E8A-8A26-432F-97F0-B45196121F07}">
      <dgm:prSet/>
      <dgm:spPr/>
      <dgm:t>
        <a:bodyPr/>
        <a:lstStyle/>
        <a:p>
          <a:endParaRPr lang="en-US"/>
        </a:p>
      </dgm:t>
    </dgm:pt>
    <dgm:pt modelId="{F94F1F0D-B338-446E-8168-4ED5C0BEAD01}">
      <dgm:prSet phldrT="[Texto]"/>
      <dgm:spPr>
        <a:solidFill>
          <a:schemeClr val="accent5"/>
        </a:solidFill>
      </dgm:spPr>
      <dgm:t>
        <a:bodyPr/>
        <a:lstStyle/>
        <a:p>
          <a:r>
            <a:rPr lang="en-US" dirty="0" smtClean="0"/>
            <a:t>Mayor </a:t>
          </a:r>
          <a:r>
            <a:rPr lang="en-US" dirty="0" err="1" smtClean="0"/>
            <a:t>simpleza</a:t>
          </a:r>
          <a:endParaRPr lang="en-US" dirty="0"/>
        </a:p>
      </dgm:t>
    </dgm:pt>
    <dgm:pt modelId="{1DA9BC80-2FE5-4C43-9A23-B9FF6025911B}" type="parTrans" cxnId="{D4FF375C-C5AF-47A5-99EB-089E7BD7EFA2}">
      <dgm:prSet/>
      <dgm:spPr/>
      <dgm:t>
        <a:bodyPr/>
        <a:lstStyle/>
        <a:p>
          <a:endParaRPr lang="en-US"/>
        </a:p>
      </dgm:t>
    </dgm:pt>
    <dgm:pt modelId="{2EFF62E5-0B96-45BB-93EF-D5E600D9275A}" type="sibTrans" cxnId="{D4FF375C-C5AF-47A5-99EB-089E7BD7EFA2}">
      <dgm:prSet/>
      <dgm:spPr/>
      <dgm:t>
        <a:bodyPr/>
        <a:lstStyle/>
        <a:p>
          <a:endParaRPr lang="en-US"/>
        </a:p>
      </dgm:t>
    </dgm:pt>
    <dgm:pt modelId="{6A967303-AE7F-460C-B20A-A00570C25ED9}" type="pres">
      <dgm:prSet presAssocID="{2CF9224F-E790-4624-9CFA-B0AA895FA266}" presName="Name0" presStyleCnt="0">
        <dgm:presLayoutVars>
          <dgm:dir/>
          <dgm:resizeHandles val="exact"/>
        </dgm:presLayoutVars>
      </dgm:prSet>
      <dgm:spPr/>
    </dgm:pt>
    <dgm:pt modelId="{F39D0170-1723-41E1-9E03-44CD821CB3C5}" type="pres">
      <dgm:prSet presAssocID="{2CF9224F-E790-4624-9CFA-B0AA895FA266}" presName="fgShape" presStyleLbl="fgShp" presStyleIdx="0" presStyleCnt="1"/>
      <dgm:spPr/>
    </dgm:pt>
    <dgm:pt modelId="{43C142C6-B2FA-4FB6-8CE2-9B63AE9C6878}" type="pres">
      <dgm:prSet presAssocID="{2CF9224F-E790-4624-9CFA-B0AA895FA266}" presName="linComp" presStyleCnt="0"/>
      <dgm:spPr/>
    </dgm:pt>
    <dgm:pt modelId="{4FBE2CDD-B760-445D-8C3D-5715E015910F}" type="pres">
      <dgm:prSet presAssocID="{5B4A4210-3812-4307-810E-F7A8FB2429C1}" presName="compNode" presStyleCnt="0"/>
      <dgm:spPr/>
    </dgm:pt>
    <dgm:pt modelId="{76380C5D-E349-4E5E-B40F-2807AD3BF7F5}" type="pres">
      <dgm:prSet presAssocID="{5B4A4210-3812-4307-810E-F7A8FB2429C1}" presName="bkgdShape" presStyleLbl="node1" presStyleIdx="0" presStyleCnt="3"/>
      <dgm:spPr/>
      <dgm:t>
        <a:bodyPr/>
        <a:lstStyle/>
        <a:p>
          <a:endParaRPr lang="en-US"/>
        </a:p>
      </dgm:t>
    </dgm:pt>
    <dgm:pt modelId="{F5B6CF3B-032D-4C01-92F3-C96C984E0130}" type="pres">
      <dgm:prSet presAssocID="{5B4A4210-3812-4307-810E-F7A8FB2429C1}" presName="nodeTx" presStyleLbl="node1" presStyleIdx="0" presStyleCnt="3">
        <dgm:presLayoutVars>
          <dgm:bulletEnabled val="1"/>
        </dgm:presLayoutVars>
      </dgm:prSet>
      <dgm:spPr/>
      <dgm:t>
        <a:bodyPr/>
        <a:lstStyle/>
        <a:p>
          <a:endParaRPr lang="en-US"/>
        </a:p>
      </dgm:t>
    </dgm:pt>
    <dgm:pt modelId="{671923F9-4C98-494D-9D69-6F0558B8DC9E}" type="pres">
      <dgm:prSet presAssocID="{5B4A4210-3812-4307-810E-F7A8FB2429C1}" presName="invisiNode" presStyleLbl="node1" presStyleIdx="0" presStyleCnt="3"/>
      <dgm:spPr/>
    </dgm:pt>
    <dgm:pt modelId="{05F387DD-7DC8-4DA6-8A0E-7CDA4A2B5872}" type="pres">
      <dgm:prSet presAssocID="{5B4A4210-3812-4307-810E-F7A8FB2429C1}" presName="imagNode" presStyleLbl="fgImgPlace1" presStyleIdx="0" presStyleCnt="3"/>
      <dgm:spPr/>
    </dgm:pt>
    <dgm:pt modelId="{2649B8A7-99F8-4AA5-A070-AE2A97600D2C}" type="pres">
      <dgm:prSet presAssocID="{82F563B3-E3C1-47C5-A144-3B225EBCDB05}" presName="sibTrans" presStyleLbl="sibTrans2D1" presStyleIdx="0" presStyleCnt="0"/>
      <dgm:spPr/>
      <dgm:t>
        <a:bodyPr/>
        <a:lstStyle/>
        <a:p>
          <a:endParaRPr lang="en-US"/>
        </a:p>
      </dgm:t>
    </dgm:pt>
    <dgm:pt modelId="{1662FECF-CAA6-4B11-B18E-ADEB55F23CC4}" type="pres">
      <dgm:prSet presAssocID="{1C23348D-72AE-4FB7-8300-10BEC897E5C7}" presName="compNode" presStyleCnt="0"/>
      <dgm:spPr/>
    </dgm:pt>
    <dgm:pt modelId="{A4CDE91A-BE91-4A08-97C7-98146B7A44EB}" type="pres">
      <dgm:prSet presAssocID="{1C23348D-72AE-4FB7-8300-10BEC897E5C7}" presName="bkgdShape" presStyleLbl="node1" presStyleIdx="1" presStyleCnt="3" custLinFactNeighborX="0" custLinFactNeighborY="-1776"/>
      <dgm:spPr/>
      <dgm:t>
        <a:bodyPr/>
        <a:lstStyle/>
        <a:p>
          <a:endParaRPr lang="en-US"/>
        </a:p>
      </dgm:t>
    </dgm:pt>
    <dgm:pt modelId="{E32037C3-2629-4A8F-9A65-7A61296C81D4}" type="pres">
      <dgm:prSet presAssocID="{1C23348D-72AE-4FB7-8300-10BEC897E5C7}" presName="nodeTx" presStyleLbl="node1" presStyleIdx="1" presStyleCnt="3">
        <dgm:presLayoutVars>
          <dgm:bulletEnabled val="1"/>
        </dgm:presLayoutVars>
      </dgm:prSet>
      <dgm:spPr/>
      <dgm:t>
        <a:bodyPr/>
        <a:lstStyle/>
        <a:p>
          <a:endParaRPr lang="en-US"/>
        </a:p>
      </dgm:t>
    </dgm:pt>
    <dgm:pt modelId="{52AD6F8F-B5A0-4A3A-A65D-8C96D1D6BA74}" type="pres">
      <dgm:prSet presAssocID="{1C23348D-72AE-4FB7-8300-10BEC897E5C7}" presName="invisiNode" presStyleLbl="node1" presStyleIdx="1" presStyleCnt="3"/>
      <dgm:spPr/>
    </dgm:pt>
    <dgm:pt modelId="{B74A64AA-3E08-4444-98BA-60C76E17B6E2}" type="pres">
      <dgm:prSet presAssocID="{1C23348D-72AE-4FB7-8300-10BEC897E5C7}" presName="imagNode" presStyleLbl="fgImgPlace1" presStyleIdx="1" presStyleCnt="3"/>
      <dgm:spPr/>
    </dgm:pt>
    <dgm:pt modelId="{4EB98766-4735-4110-822F-EE00FCFD1059}" type="pres">
      <dgm:prSet presAssocID="{AC72A87A-1D6C-4565-8F79-87C3269ADC9D}" presName="sibTrans" presStyleLbl="sibTrans2D1" presStyleIdx="0" presStyleCnt="0"/>
      <dgm:spPr/>
      <dgm:t>
        <a:bodyPr/>
        <a:lstStyle/>
        <a:p>
          <a:endParaRPr lang="en-US"/>
        </a:p>
      </dgm:t>
    </dgm:pt>
    <dgm:pt modelId="{0E1CDB5F-BC10-4923-9824-1DF0CE847F54}" type="pres">
      <dgm:prSet presAssocID="{F94F1F0D-B338-446E-8168-4ED5C0BEAD01}" presName="compNode" presStyleCnt="0"/>
      <dgm:spPr/>
    </dgm:pt>
    <dgm:pt modelId="{33F922F5-5EBB-4550-B176-A28BA735663F}" type="pres">
      <dgm:prSet presAssocID="{F94F1F0D-B338-446E-8168-4ED5C0BEAD01}" presName="bkgdShape" presStyleLbl="node1" presStyleIdx="2" presStyleCnt="3"/>
      <dgm:spPr/>
      <dgm:t>
        <a:bodyPr/>
        <a:lstStyle/>
        <a:p>
          <a:endParaRPr lang="en-US"/>
        </a:p>
      </dgm:t>
    </dgm:pt>
    <dgm:pt modelId="{285EA56F-C1CE-45D7-BC6A-ED59A5125001}" type="pres">
      <dgm:prSet presAssocID="{F94F1F0D-B338-446E-8168-4ED5C0BEAD01}" presName="nodeTx" presStyleLbl="node1" presStyleIdx="2" presStyleCnt="3">
        <dgm:presLayoutVars>
          <dgm:bulletEnabled val="1"/>
        </dgm:presLayoutVars>
      </dgm:prSet>
      <dgm:spPr/>
      <dgm:t>
        <a:bodyPr/>
        <a:lstStyle/>
        <a:p>
          <a:endParaRPr lang="en-US"/>
        </a:p>
      </dgm:t>
    </dgm:pt>
    <dgm:pt modelId="{9E1A7A1A-C115-4057-A936-D13BB5D35950}" type="pres">
      <dgm:prSet presAssocID="{F94F1F0D-B338-446E-8168-4ED5C0BEAD01}" presName="invisiNode" presStyleLbl="node1" presStyleIdx="2" presStyleCnt="3"/>
      <dgm:spPr/>
    </dgm:pt>
    <dgm:pt modelId="{953B2ACA-F70B-4078-8795-CD10BE65091A}" type="pres">
      <dgm:prSet presAssocID="{F94F1F0D-B338-446E-8168-4ED5C0BEAD01}" presName="imagNode" presStyleLbl="fgImgPlace1" presStyleIdx="2" presStyleCnt="3"/>
      <dgm:spPr/>
    </dgm:pt>
  </dgm:ptLst>
  <dgm:cxnLst>
    <dgm:cxn modelId="{DD3F2CBA-8C5F-4F7D-939A-9A4FC742FE1D}" type="presOf" srcId="{F94F1F0D-B338-446E-8168-4ED5C0BEAD01}" destId="{285EA56F-C1CE-45D7-BC6A-ED59A5125001}" srcOrd="1" destOrd="0" presId="urn:microsoft.com/office/officeart/2005/8/layout/hList7"/>
    <dgm:cxn modelId="{EA644DFC-AF96-4246-8344-4244747222E5}" type="presOf" srcId="{82F563B3-E3C1-47C5-A144-3B225EBCDB05}" destId="{2649B8A7-99F8-4AA5-A070-AE2A97600D2C}" srcOrd="0" destOrd="0" presId="urn:microsoft.com/office/officeart/2005/8/layout/hList7"/>
    <dgm:cxn modelId="{41FFF5FB-A5B7-4122-A1BB-B3ADF4ECE8C4}" type="presOf" srcId="{5B4A4210-3812-4307-810E-F7A8FB2429C1}" destId="{76380C5D-E349-4E5E-B40F-2807AD3BF7F5}" srcOrd="0" destOrd="0" presId="urn:microsoft.com/office/officeart/2005/8/layout/hList7"/>
    <dgm:cxn modelId="{AFC26DA1-A442-44E0-B023-E466593E8585}" type="presOf" srcId="{F94F1F0D-B338-446E-8168-4ED5C0BEAD01}" destId="{33F922F5-5EBB-4550-B176-A28BA735663F}" srcOrd="0" destOrd="0" presId="urn:microsoft.com/office/officeart/2005/8/layout/hList7"/>
    <dgm:cxn modelId="{E1BA5E8A-8A26-432F-97F0-B45196121F07}" srcId="{2CF9224F-E790-4624-9CFA-B0AA895FA266}" destId="{1C23348D-72AE-4FB7-8300-10BEC897E5C7}" srcOrd="1" destOrd="0" parTransId="{B90D7957-6E77-4610-BA06-576B9B808118}" sibTransId="{AC72A87A-1D6C-4565-8F79-87C3269ADC9D}"/>
    <dgm:cxn modelId="{FC55A000-E47D-4DD4-AF52-DD5B52DD997B}" type="presOf" srcId="{5B4A4210-3812-4307-810E-F7A8FB2429C1}" destId="{F5B6CF3B-032D-4C01-92F3-C96C984E0130}" srcOrd="1" destOrd="0" presId="urn:microsoft.com/office/officeart/2005/8/layout/hList7"/>
    <dgm:cxn modelId="{8BC391B0-454F-45C0-B8AF-9E9ED0F605A9}" srcId="{2CF9224F-E790-4624-9CFA-B0AA895FA266}" destId="{5B4A4210-3812-4307-810E-F7A8FB2429C1}" srcOrd="0" destOrd="0" parTransId="{68BD037A-9CC5-41FA-80A2-350CDCA98433}" sibTransId="{82F563B3-E3C1-47C5-A144-3B225EBCDB05}"/>
    <dgm:cxn modelId="{6D7D252C-02EA-4827-8ED8-F245447DAA0A}" type="presOf" srcId="{1C23348D-72AE-4FB7-8300-10BEC897E5C7}" destId="{E32037C3-2629-4A8F-9A65-7A61296C81D4}" srcOrd="1" destOrd="0" presId="urn:microsoft.com/office/officeart/2005/8/layout/hList7"/>
    <dgm:cxn modelId="{D7E3953F-5E37-46F5-84FB-13969C0B7490}" type="presOf" srcId="{2CF9224F-E790-4624-9CFA-B0AA895FA266}" destId="{6A967303-AE7F-460C-B20A-A00570C25ED9}" srcOrd="0" destOrd="0" presId="urn:microsoft.com/office/officeart/2005/8/layout/hList7"/>
    <dgm:cxn modelId="{7D7B6361-DC5B-4DD1-AD43-1B656B3AB2BB}" type="presOf" srcId="{AC72A87A-1D6C-4565-8F79-87C3269ADC9D}" destId="{4EB98766-4735-4110-822F-EE00FCFD1059}" srcOrd="0" destOrd="0" presId="urn:microsoft.com/office/officeart/2005/8/layout/hList7"/>
    <dgm:cxn modelId="{D4FF375C-C5AF-47A5-99EB-089E7BD7EFA2}" srcId="{2CF9224F-E790-4624-9CFA-B0AA895FA266}" destId="{F94F1F0D-B338-446E-8168-4ED5C0BEAD01}" srcOrd="2" destOrd="0" parTransId="{1DA9BC80-2FE5-4C43-9A23-B9FF6025911B}" sibTransId="{2EFF62E5-0B96-45BB-93EF-D5E600D9275A}"/>
    <dgm:cxn modelId="{A04300ED-8D6D-4886-959D-9FE09089F09D}" type="presOf" srcId="{1C23348D-72AE-4FB7-8300-10BEC897E5C7}" destId="{A4CDE91A-BE91-4A08-97C7-98146B7A44EB}" srcOrd="0" destOrd="0" presId="urn:microsoft.com/office/officeart/2005/8/layout/hList7"/>
    <dgm:cxn modelId="{C091872B-23C2-4FD6-A610-AA3541A19020}" type="presParOf" srcId="{6A967303-AE7F-460C-B20A-A00570C25ED9}" destId="{F39D0170-1723-41E1-9E03-44CD821CB3C5}" srcOrd="0" destOrd="0" presId="urn:microsoft.com/office/officeart/2005/8/layout/hList7"/>
    <dgm:cxn modelId="{2DEBAF64-5221-4500-900F-482C7556F0D2}" type="presParOf" srcId="{6A967303-AE7F-460C-B20A-A00570C25ED9}" destId="{43C142C6-B2FA-4FB6-8CE2-9B63AE9C6878}" srcOrd="1" destOrd="0" presId="urn:microsoft.com/office/officeart/2005/8/layout/hList7"/>
    <dgm:cxn modelId="{6F2FD294-7E85-4709-B511-225CF309CC4D}" type="presParOf" srcId="{43C142C6-B2FA-4FB6-8CE2-9B63AE9C6878}" destId="{4FBE2CDD-B760-445D-8C3D-5715E015910F}" srcOrd="0" destOrd="0" presId="urn:microsoft.com/office/officeart/2005/8/layout/hList7"/>
    <dgm:cxn modelId="{6B25C432-4D38-4E6C-8F0C-D5C831E24878}" type="presParOf" srcId="{4FBE2CDD-B760-445D-8C3D-5715E015910F}" destId="{76380C5D-E349-4E5E-B40F-2807AD3BF7F5}" srcOrd="0" destOrd="0" presId="urn:microsoft.com/office/officeart/2005/8/layout/hList7"/>
    <dgm:cxn modelId="{029C2C68-EBE4-402D-B925-167B2FC65744}" type="presParOf" srcId="{4FBE2CDD-B760-445D-8C3D-5715E015910F}" destId="{F5B6CF3B-032D-4C01-92F3-C96C984E0130}" srcOrd="1" destOrd="0" presId="urn:microsoft.com/office/officeart/2005/8/layout/hList7"/>
    <dgm:cxn modelId="{7ED7309A-841D-483D-A3D8-FA404B73E148}" type="presParOf" srcId="{4FBE2CDD-B760-445D-8C3D-5715E015910F}" destId="{671923F9-4C98-494D-9D69-6F0558B8DC9E}" srcOrd="2" destOrd="0" presId="urn:microsoft.com/office/officeart/2005/8/layout/hList7"/>
    <dgm:cxn modelId="{DDDCC0A8-9C4B-4D4B-9E7C-8CFA29B9B0D7}" type="presParOf" srcId="{4FBE2CDD-B760-445D-8C3D-5715E015910F}" destId="{05F387DD-7DC8-4DA6-8A0E-7CDA4A2B5872}" srcOrd="3" destOrd="0" presId="urn:microsoft.com/office/officeart/2005/8/layout/hList7"/>
    <dgm:cxn modelId="{8BDAAB95-D3B9-4F89-B268-674A951C9F89}" type="presParOf" srcId="{43C142C6-B2FA-4FB6-8CE2-9B63AE9C6878}" destId="{2649B8A7-99F8-4AA5-A070-AE2A97600D2C}" srcOrd="1" destOrd="0" presId="urn:microsoft.com/office/officeart/2005/8/layout/hList7"/>
    <dgm:cxn modelId="{C632CC44-5B62-41C9-9A11-65BB9AC2817E}" type="presParOf" srcId="{43C142C6-B2FA-4FB6-8CE2-9B63AE9C6878}" destId="{1662FECF-CAA6-4B11-B18E-ADEB55F23CC4}" srcOrd="2" destOrd="0" presId="urn:microsoft.com/office/officeart/2005/8/layout/hList7"/>
    <dgm:cxn modelId="{DECD8323-47D5-4C32-97FA-945F2E461551}" type="presParOf" srcId="{1662FECF-CAA6-4B11-B18E-ADEB55F23CC4}" destId="{A4CDE91A-BE91-4A08-97C7-98146B7A44EB}" srcOrd="0" destOrd="0" presId="urn:microsoft.com/office/officeart/2005/8/layout/hList7"/>
    <dgm:cxn modelId="{6C5C6FA2-0C0E-4637-BFEE-E99785460503}" type="presParOf" srcId="{1662FECF-CAA6-4B11-B18E-ADEB55F23CC4}" destId="{E32037C3-2629-4A8F-9A65-7A61296C81D4}" srcOrd="1" destOrd="0" presId="urn:microsoft.com/office/officeart/2005/8/layout/hList7"/>
    <dgm:cxn modelId="{A4869B41-6023-48DA-804F-B848CCB45ADA}" type="presParOf" srcId="{1662FECF-CAA6-4B11-B18E-ADEB55F23CC4}" destId="{52AD6F8F-B5A0-4A3A-A65D-8C96D1D6BA74}" srcOrd="2" destOrd="0" presId="urn:microsoft.com/office/officeart/2005/8/layout/hList7"/>
    <dgm:cxn modelId="{DA9E3D22-6268-4B4B-AA3F-0C87FE36DCB1}" type="presParOf" srcId="{1662FECF-CAA6-4B11-B18E-ADEB55F23CC4}" destId="{B74A64AA-3E08-4444-98BA-60C76E17B6E2}" srcOrd="3" destOrd="0" presId="urn:microsoft.com/office/officeart/2005/8/layout/hList7"/>
    <dgm:cxn modelId="{2CCEEA45-0908-43F6-BF46-C4B7C6EE5307}" type="presParOf" srcId="{43C142C6-B2FA-4FB6-8CE2-9B63AE9C6878}" destId="{4EB98766-4735-4110-822F-EE00FCFD1059}" srcOrd="3" destOrd="0" presId="urn:microsoft.com/office/officeart/2005/8/layout/hList7"/>
    <dgm:cxn modelId="{8850565A-E443-44BB-AAA0-3973B2F1123A}" type="presParOf" srcId="{43C142C6-B2FA-4FB6-8CE2-9B63AE9C6878}" destId="{0E1CDB5F-BC10-4923-9824-1DF0CE847F54}" srcOrd="4" destOrd="0" presId="urn:microsoft.com/office/officeart/2005/8/layout/hList7"/>
    <dgm:cxn modelId="{2F8896D3-50A4-4B24-B7C7-7489D237DA07}" type="presParOf" srcId="{0E1CDB5F-BC10-4923-9824-1DF0CE847F54}" destId="{33F922F5-5EBB-4550-B176-A28BA735663F}" srcOrd="0" destOrd="0" presId="urn:microsoft.com/office/officeart/2005/8/layout/hList7"/>
    <dgm:cxn modelId="{DDB9DFD5-5A32-475B-B6D2-B55DCE1E2211}" type="presParOf" srcId="{0E1CDB5F-BC10-4923-9824-1DF0CE847F54}" destId="{285EA56F-C1CE-45D7-BC6A-ED59A5125001}" srcOrd="1" destOrd="0" presId="urn:microsoft.com/office/officeart/2005/8/layout/hList7"/>
    <dgm:cxn modelId="{5C3C5E91-B867-4629-9576-CBC8BC5D3DAA}" type="presParOf" srcId="{0E1CDB5F-BC10-4923-9824-1DF0CE847F54}" destId="{9E1A7A1A-C115-4057-A936-D13BB5D35950}" srcOrd="2" destOrd="0" presId="urn:microsoft.com/office/officeart/2005/8/layout/hList7"/>
    <dgm:cxn modelId="{3AFCBF5D-19ED-466D-BCD7-7D35804FFDC5}" type="presParOf" srcId="{0E1CDB5F-BC10-4923-9824-1DF0CE847F54}" destId="{953B2ACA-F70B-4078-8795-CD10BE65091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916536-0353-454B-944D-85D81CE86CA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8F71A64-999A-4CDA-9B08-E459B7D040A4}">
      <dgm:prSet phldrT="[Texto]"/>
      <dgm:spPr/>
      <dgm:t>
        <a:bodyPr/>
        <a:lstStyle/>
        <a:p>
          <a:r>
            <a:rPr lang="en-US" dirty="0" smtClean="0"/>
            <a:t>PwC (2014)</a:t>
          </a:r>
          <a:endParaRPr lang="en-US" dirty="0"/>
        </a:p>
      </dgm:t>
    </dgm:pt>
    <dgm:pt modelId="{6C802A53-646C-484F-8183-1AD9D3192613}" type="parTrans" cxnId="{FB1700A3-875A-42F8-B98F-DF19AA912C48}">
      <dgm:prSet/>
      <dgm:spPr/>
      <dgm:t>
        <a:bodyPr/>
        <a:lstStyle/>
        <a:p>
          <a:endParaRPr lang="en-US"/>
        </a:p>
      </dgm:t>
    </dgm:pt>
    <dgm:pt modelId="{906D6EBC-9279-49E4-9117-EA23CDAA8AE4}" type="sibTrans" cxnId="{FB1700A3-875A-42F8-B98F-DF19AA912C48}">
      <dgm:prSet/>
      <dgm:spPr/>
      <dgm:t>
        <a:bodyPr/>
        <a:lstStyle/>
        <a:p>
          <a:endParaRPr lang="en-US"/>
        </a:p>
      </dgm:t>
    </dgm:pt>
    <dgm:pt modelId="{C96ACD0E-B866-4184-8357-C0AA603AE138}">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s-PR" sz="2000" dirty="0" smtClean="0">
              <a:latin typeface="Times New Roman" panose="02020603050405020304" pitchFamily="18" charset="0"/>
              <a:cs typeface="Times New Roman" panose="02020603050405020304" pitchFamily="18" charset="0"/>
            </a:rPr>
            <a:t>“</a:t>
          </a:r>
          <a:r>
            <a:rPr lang="es-PR" sz="2000" dirty="0" err="1" smtClean="0">
              <a:latin typeface="Times New Roman" panose="02020603050405020304" pitchFamily="18" charset="0"/>
              <a:cs typeface="Times New Roman" panose="02020603050405020304" pitchFamily="18" charset="0"/>
            </a:rPr>
            <a:t>user-friendliness</a:t>
          </a:r>
          <a:r>
            <a:rPr lang="es-PR" sz="2000" dirty="0" smtClean="0">
              <a:latin typeface="Times New Roman" panose="02020603050405020304" pitchFamily="18" charset="0"/>
              <a:cs typeface="Times New Roman" panose="02020603050405020304" pitchFamily="18" charset="0"/>
            </a:rPr>
            <a:t>” como factor </a:t>
          </a:r>
          <a:r>
            <a:rPr lang="es-PR" sz="2000" dirty="0" err="1" smtClean="0">
              <a:latin typeface="Times New Roman" panose="02020603050405020304" pitchFamily="18" charset="0"/>
              <a:cs typeface="Times New Roman" panose="02020603050405020304" pitchFamily="18" charset="0"/>
            </a:rPr>
            <a:t>desicivo</a:t>
          </a:r>
          <a:r>
            <a:rPr lang="es-PR" sz="2000" dirty="0" smtClean="0">
              <a:latin typeface="Times New Roman" panose="02020603050405020304" pitchFamily="18" charset="0"/>
              <a:cs typeface="Times New Roman" panose="02020603050405020304" pitchFamily="18" charset="0"/>
            </a:rPr>
            <a:t> en la eficiencia de los sistemas de información</a:t>
          </a:r>
          <a:endParaRPr lang="en-US" sz="2000" dirty="0"/>
        </a:p>
      </dgm:t>
    </dgm:pt>
    <dgm:pt modelId="{B0E4E687-F65F-4624-ADA0-1A02DEBDC23B}" type="parTrans" cxnId="{C28FE1A9-D522-4ED3-B09F-967BF67EAD4D}">
      <dgm:prSet/>
      <dgm:spPr/>
      <dgm:t>
        <a:bodyPr/>
        <a:lstStyle/>
        <a:p>
          <a:endParaRPr lang="en-US"/>
        </a:p>
      </dgm:t>
    </dgm:pt>
    <dgm:pt modelId="{09177902-0FB5-4B16-849D-555757E782DA}" type="sibTrans" cxnId="{C28FE1A9-D522-4ED3-B09F-967BF67EAD4D}">
      <dgm:prSet/>
      <dgm:spPr/>
      <dgm:t>
        <a:bodyPr/>
        <a:lstStyle/>
        <a:p>
          <a:endParaRPr lang="en-US"/>
        </a:p>
      </dgm:t>
    </dgm:pt>
    <dgm:pt modelId="{28C0739A-C52A-42C1-AF44-3790423EF6AA}">
      <dgm:prSet phldrT="[Texto]"/>
      <dgm:spPr/>
      <dgm:t>
        <a:bodyPr/>
        <a:lstStyle/>
        <a:p>
          <a:r>
            <a:rPr lang="es-PR" dirty="0" err="1" smtClean="0">
              <a:latin typeface="Times New Roman" panose="02020603050405020304" pitchFamily="18" charset="0"/>
              <a:cs typeface="Times New Roman" panose="02020603050405020304" pitchFamily="18" charset="0"/>
            </a:rPr>
            <a:t>Dečman</a:t>
          </a:r>
          <a:r>
            <a:rPr lang="es-PR" dirty="0" smtClean="0">
              <a:latin typeface="Times New Roman" panose="02020603050405020304" pitchFamily="18" charset="0"/>
              <a:cs typeface="Times New Roman" panose="02020603050405020304" pitchFamily="18" charset="0"/>
            </a:rPr>
            <a:t> &amp; </a:t>
          </a:r>
          <a:r>
            <a:rPr lang="es-PR" dirty="0" err="1" smtClean="0">
              <a:latin typeface="Times New Roman" panose="02020603050405020304" pitchFamily="18" charset="0"/>
              <a:cs typeface="Times New Roman" panose="02020603050405020304" pitchFamily="18" charset="0"/>
            </a:rPr>
            <a:t>Klun</a:t>
          </a:r>
          <a:r>
            <a:rPr lang="es-PR" dirty="0" smtClean="0">
              <a:latin typeface="Times New Roman" panose="02020603050405020304" pitchFamily="18" charset="0"/>
              <a:cs typeface="Times New Roman" panose="02020603050405020304" pitchFamily="18" charset="0"/>
            </a:rPr>
            <a:t> (2015)</a:t>
          </a:r>
          <a:endParaRPr lang="en-US" dirty="0"/>
        </a:p>
      </dgm:t>
    </dgm:pt>
    <dgm:pt modelId="{7AC915FC-24DC-4425-9DE9-5953F2B426B8}" type="parTrans" cxnId="{49F5BB6C-46ED-4EF1-8060-054F21DE4586}">
      <dgm:prSet/>
      <dgm:spPr/>
      <dgm:t>
        <a:bodyPr/>
        <a:lstStyle/>
        <a:p>
          <a:endParaRPr lang="en-US"/>
        </a:p>
      </dgm:t>
    </dgm:pt>
    <dgm:pt modelId="{1D1DEB3C-1AD1-4210-8249-85B76EB56652}" type="sibTrans" cxnId="{49F5BB6C-46ED-4EF1-8060-054F21DE4586}">
      <dgm:prSet/>
      <dgm:spPr/>
      <dgm:t>
        <a:bodyPr/>
        <a:lstStyle/>
        <a:p>
          <a:endParaRPr lang="en-US"/>
        </a:p>
      </dgm:t>
    </dgm:pt>
    <dgm:pt modelId="{1599F0E5-3E72-40E7-A3CF-7A8171B994A0}">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PR" sz="1800" dirty="0" smtClean="0">
              <a:latin typeface="Times New Roman" panose="02020603050405020304" pitchFamily="18" charset="0"/>
              <a:cs typeface="Times New Roman" panose="02020603050405020304" pitchFamily="18" charset="0"/>
            </a:rPr>
            <a:t>Sistemas de información gubernamentales aumentan la velocidad y eficiencia</a:t>
          </a:r>
          <a:endParaRPr lang="en-US" sz="1800" dirty="0"/>
        </a:p>
      </dgm:t>
    </dgm:pt>
    <dgm:pt modelId="{2EDC0141-2A8A-496B-8E8E-FAB861176BDC}" type="parTrans" cxnId="{A0009CD8-04C0-419A-A576-67F99091B444}">
      <dgm:prSet/>
      <dgm:spPr/>
      <dgm:t>
        <a:bodyPr/>
        <a:lstStyle/>
        <a:p>
          <a:endParaRPr lang="en-US"/>
        </a:p>
      </dgm:t>
    </dgm:pt>
    <dgm:pt modelId="{7F38C493-2CAF-44B0-A8C3-86F5C46A487D}" type="sibTrans" cxnId="{A0009CD8-04C0-419A-A576-67F99091B444}">
      <dgm:prSet/>
      <dgm:spPr/>
      <dgm:t>
        <a:bodyPr/>
        <a:lstStyle/>
        <a:p>
          <a:endParaRPr lang="en-US"/>
        </a:p>
      </dgm:t>
    </dgm:pt>
    <dgm:pt modelId="{0F3049DE-ACD7-4001-A290-390878D815DC}">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PR" sz="1800" dirty="0" smtClean="0">
              <a:latin typeface="Times New Roman" panose="02020603050405020304" pitchFamily="18" charset="0"/>
              <a:cs typeface="Times New Roman" panose="02020603050405020304" pitchFamily="18" charset="0"/>
            </a:rPr>
            <a:t>Enfatizan protagonismo del “</a:t>
          </a:r>
          <a:r>
            <a:rPr lang="es-PR" sz="1800" dirty="0" err="1" smtClean="0">
              <a:latin typeface="Times New Roman" panose="02020603050405020304" pitchFamily="18" charset="0"/>
              <a:cs typeface="Times New Roman" panose="02020603050405020304" pitchFamily="18" charset="0"/>
            </a:rPr>
            <a:t>user-friendliness</a:t>
          </a:r>
          <a:r>
            <a:rPr lang="es-PR" sz="1800" dirty="0" smtClean="0">
              <a:latin typeface="Times New Roman" panose="02020603050405020304" pitchFamily="18" charset="0"/>
              <a:cs typeface="Times New Roman" panose="02020603050405020304" pitchFamily="18" charset="0"/>
            </a:rPr>
            <a:t>”</a:t>
          </a:r>
          <a:endParaRPr lang="en-US" sz="1800" dirty="0"/>
        </a:p>
      </dgm:t>
    </dgm:pt>
    <dgm:pt modelId="{9D55FBFE-6259-4E18-8202-E128A085645E}" type="parTrans" cxnId="{92B06ECF-F82F-48A5-9452-DEE840347F56}">
      <dgm:prSet/>
      <dgm:spPr/>
      <dgm:t>
        <a:bodyPr/>
        <a:lstStyle/>
        <a:p>
          <a:endParaRPr lang="en-US"/>
        </a:p>
      </dgm:t>
    </dgm:pt>
    <dgm:pt modelId="{ED2D88A4-7A25-4B74-9CA1-016D94D9122A}" type="sibTrans" cxnId="{92B06ECF-F82F-48A5-9452-DEE840347F56}">
      <dgm:prSet/>
      <dgm:spPr/>
      <dgm:t>
        <a:bodyPr/>
        <a:lstStyle/>
        <a:p>
          <a:endParaRPr lang="en-US"/>
        </a:p>
      </dgm:t>
    </dgm:pt>
    <dgm:pt modelId="{A8CABC71-D329-42CE-8DB3-50D69A9ED12C}">
      <dgm:prSet phldrT="[Texto]" custT="1">
        <dgm:style>
          <a:lnRef idx="0">
            <a:schemeClr val="accent5"/>
          </a:lnRef>
          <a:fillRef idx="3">
            <a:schemeClr val="accent5"/>
          </a:fillRef>
          <a:effectRef idx="3">
            <a:schemeClr val="accent5"/>
          </a:effectRef>
          <a:fontRef idx="minor">
            <a:schemeClr val="lt1"/>
          </a:fontRef>
        </dgm:style>
      </dgm:prSet>
      <dgm:spPr/>
      <dgm:t>
        <a:bodyPr/>
        <a:lstStyle/>
        <a:p>
          <a:endParaRPr lang="en-US" sz="2000" dirty="0"/>
        </a:p>
      </dgm:t>
    </dgm:pt>
    <dgm:pt modelId="{EA3287CD-3AA9-4F39-8468-47C9CB294150}" type="parTrans" cxnId="{AAB043E8-A80A-4957-900D-0B12F39D98B4}">
      <dgm:prSet/>
      <dgm:spPr/>
      <dgm:t>
        <a:bodyPr/>
        <a:lstStyle/>
        <a:p>
          <a:endParaRPr lang="en-US"/>
        </a:p>
      </dgm:t>
    </dgm:pt>
    <dgm:pt modelId="{E734EA81-C962-4089-BABC-8398D6DF254C}" type="sibTrans" cxnId="{AAB043E8-A80A-4957-900D-0B12F39D98B4}">
      <dgm:prSet/>
      <dgm:spPr/>
      <dgm:t>
        <a:bodyPr/>
        <a:lstStyle/>
        <a:p>
          <a:endParaRPr lang="en-US"/>
        </a:p>
      </dgm:t>
    </dgm:pt>
    <dgm:pt modelId="{33600CF1-6835-4437-BD73-7B119D2A4A74}" type="pres">
      <dgm:prSet presAssocID="{B1916536-0353-454B-944D-85D81CE86CAB}" presName="linearFlow" presStyleCnt="0">
        <dgm:presLayoutVars>
          <dgm:dir/>
          <dgm:animLvl val="lvl"/>
          <dgm:resizeHandles/>
        </dgm:presLayoutVars>
      </dgm:prSet>
      <dgm:spPr/>
      <dgm:t>
        <a:bodyPr/>
        <a:lstStyle/>
        <a:p>
          <a:endParaRPr lang="en-US"/>
        </a:p>
      </dgm:t>
    </dgm:pt>
    <dgm:pt modelId="{95FF7A28-6CF3-457D-A5DA-129EE4551487}" type="pres">
      <dgm:prSet presAssocID="{F8F71A64-999A-4CDA-9B08-E459B7D040A4}" presName="compositeNode" presStyleCnt="0">
        <dgm:presLayoutVars>
          <dgm:bulletEnabled val="1"/>
        </dgm:presLayoutVars>
      </dgm:prSet>
      <dgm:spPr/>
    </dgm:pt>
    <dgm:pt modelId="{BD8B53F1-56B1-406B-ABF7-8C811928961B}" type="pres">
      <dgm:prSet presAssocID="{F8F71A64-999A-4CDA-9B08-E459B7D040A4}" presName="image" presStyleLbl="fgImgPlace1" presStyleIdx="0" presStyleCnt="2"/>
      <dgm:spPr/>
    </dgm:pt>
    <dgm:pt modelId="{B6FE6B97-CEB9-46E1-B69B-FE054300923B}" type="pres">
      <dgm:prSet presAssocID="{F8F71A64-999A-4CDA-9B08-E459B7D040A4}" presName="childNode" presStyleLbl="node1" presStyleIdx="0" presStyleCnt="2">
        <dgm:presLayoutVars>
          <dgm:bulletEnabled val="1"/>
        </dgm:presLayoutVars>
      </dgm:prSet>
      <dgm:spPr/>
      <dgm:t>
        <a:bodyPr/>
        <a:lstStyle/>
        <a:p>
          <a:endParaRPr lang="en-US"/>
        </a:p>
      </dgm:t>
    </dgm:pt>
    <dgm:pt modelId="{27A9AC98-05E4-4F4C-81B8-F3192F2AE237}" type="pres">
      <dgm:prSet presAssocID="{F8F71A64-999A-4CDA-9B08-E459B7D040A4}" presName="parentNode" presStyleLbl="revTx" presStyleIdx="0" presStyleCnt="2" custLinFactNeighborX="-7358" custLinFactNeighborY="6441">
        <dgm:presLayoutVars>
          <dgm:chMax val="0"/>
          <dgm:bulletEnabled val="1"/>
        </dgm:presLayoutVars>
      </dgm:prSet>
      <dgm:spPr/>
      <dgm:t>
        <a:bodyPr/>
        <a:lstStyle/>
        <a:p>
          <a:endParaRPr lang="en-US"/>
        </a:p>
      </dgm:t>
    </dgm:pt>
    <dgm:pt modelId="{4ADAF919-3AE0-4433-8C67-FB5EC2CC2D52}" type="pres">
      <dgm:prSet presAssocID="{906D6EBC-9279-49E4-9117-EA23CDAA8AE4}" presName="sibTrans" presStyleCnt="0"/>
      <dgm:spPr/>
    </dgm:pt>
    <dgm:pt modelId="{27A997B6-045C-4081-9BFA-016084E47190}" type="pres">
      <dgm:prSet presAssocID="{28C0739A-C52A-42C1-AF44-3790423EF6AA}" presName="compositeNode" presStyleCnt="0">
        <dgm:presLayoutVars>
          <dgm:bulletEnabled val="1"/>
        </dgm:presLayoutVars>
      </dgm:prSet>
      <dgm:spPr/>
    </dgm:pt>
    <dgm:pt modelId="{A7474384-00F0-4075-AA35-9C1A6107BCF5}" type="pres">
      <dgm:prSet presAssocID="{28C0739A-C52A-42C1-AF44-3790423EF6AA}" presName="image" presStyleLbl="fgImgPlace1" presStyleIdx="1" presStyleCnt="2"/>
      <dgm:spPr/>
    </dgm:pt>
    <dgm:pt modelId="{A876A16C-1782-4306-87D7-DA9D23AB31AB}" type="pres">
      <dgm:prSet presAssocID="{28C0739A-C52A-42C1-AF44-3790423EF6AA}" presName="childNode" presStyleLbl="node1" presStyleIdx="1" presStyleCnt="2">
        <dgm:presLayoutVars>
          <dgm:bulletEnabled val="1"/>
        </dgm:presLayoutVars>
      </dgm:prSet>
      <dgm:spPr/>
      <dgm:t>
        <a:bodyPr/>
        <a:lstStyle/>
        <a:p>
          <a:endParaRPr lang="en-US"/>
        </a:p>
      </dgm:t>
    </dgm:pt>
    <dgm:pt modelId="{8AAD1E61-110F-4657-ADD7-839E38137A31}" type="pres">
      <dgm:prSet presAssocID="{28C0739A-C52A-42C1-AF44-3790423EF6AA}" presName="parentNode" presStyleLbl="revTx" presStyleIdx="1" presStyleCnt="2">
        <dgm:presLayoutVars>
          <dgm:chMax val="0"/>
          <dgm:bulletEnabled val="1"/>
        </dgm:presLayoutVars>
      </dgm:prSet>
      <dgm:spPr/>
      <dgm:t>
        <a:bodyPr/>
        <a:lstStyle/>
        <a:p>
          <a:endParaRPr lang="en-US"/>
        </a:p>
      </dgm:t>
    </dgm:pt>
  </dgm:ptLst>
  <dgm:cxnLst>
    <dgm:cxn modelId="{A0009CD8-04C0-419A-A576-67F99091B444}" srcId="{28C0739A-C52A-42C1-AF44-3790423EF6AA}" destId="{1599F0E5-3E72-40E7-A3CF-7A8171B994A0}" srcOrd="0" destOrd="0" parTransId="{2EDC0141-2A8A-496B-8E8E-FAB861176BDC}" sibTransId="{7F38C493-2CAF-44B0-A8C3-86F5C46A487D}"/>
    <dgm:cxn modelId="{49F5BB6C-46ED-4EF1-8060-054F21DE4586}" srcId="{B1916536-0353-454B-944D-85D81CE86CAB}" destId="{28C0739A-C52A-42C1-AF44-3790423EF6AA}" srcOrd="1" destOrd="0" parTransId="{7AC915FC-24DC-4425-9DE9-5953F2B426B8}" sibTransId="{1D1DEB3C-1AD1-4210-8249-85B76EB56652}"/>
    <dgm:cxn modelId="{AAB043E8-A80A-4957-900D-0B12F39D98B4}" srcId="{F8F71A64-999A-4CDA-9B08-E459B7D040A4}" destId="{A8CABC71-D329-42CE-8DB3-50D69A9ED12C}" srcOrd="0" destOrd="0" parTransId="{EA3287CD-3AA9-4F39-8468-47C9CB294150}" sibTransId="{E734EA81-C962-4089-BABC-8398D6DF254C}"/>
    <dgm:cxn modelId="{FB1700A3-875A-42F8-B98F-DF19AA912C48}" srcId="{B1916536-0353-454B-944D-85D81CE86CAB}" destId="{F8F71A64-999A-4CDA-9B08-E459B7D040A4}" srcOrd="0" destOrd="0" parTransId="{6C802A53-646C-484F-8183-1AD9D3192613}" sibTransId="{906D6EBC-9279-49E4-9117-EA23CDAA8AE4}"/>
    <dgm:cxn modelId="{AD99BD84-60CD-4086-AC74-039E42FECB0B}" type="presOf" srcId="{F8F71A64-999A-4CDA-9B08-E459B7D040A4}" destId="{27A9AC98-05E4-4F4C-81B8-F3192F2AE237}" srcOrd="0" destOrd="0" presId="urn:microsoft.com/office/officeart/2005/8/layout/hList2"/>
    <dgm:cxn modelId="{BC1FBD8C-55EA-4799-9C5C-57DCF196DF3E}" type="presOf" srcId="{1599F0E5-3E72-40E7-A3CF-7A8171B994A0}" destId="{A876A16C-1782-4306-87D7-DA9D23AB31AB}" srcOrd="0" destOrd="0" presId="urn:microsoft.com/office/officeart/2005/8/layout/hList2"/>
    <dgm:cxn modelId="{8AF35A1E-6588-4139-A524-6ECEC96D9643}" type="presOf" srcId="{C96ACD0E-B866-4184-8357-C0AA603AE138}" destId="{B6FE6B97-CEB9-46E1-B69B-FE054300923B}" srcOrd="0" destOrd="1" presId="urn:microsoft.com/office/officeart/2005/8/layout/hList2"/>
    <dgm:cxn modelId="{C28FE1A9-D522-4ED3-B09F-967BF67EAD4D}" srcId="{F8F71A64-999A-4CDA-9B08-E459B7D040A4}" destId="{C96ACD0E-B866-4184-8357-C0AA603AE138}" srcOrd="1" destOrd="0" parTransId="{B0E4E687-F65F-4624-ADA0-1A02DEBDC23B}" sibTransId="{09177902-0FB5-4B16-849D-555757E782DA}"/>
    <dgm:cxn modelId="{D5E60CC2-9390-411B-977F-8227CF917A6D}" type="presOf" srcId="{A8CABC71-D329-42CE-8DB3-50D69A9ED12C}" destId="{B6FE6B97-CEB9-46E1-B69B-FE054300923B}" srcOrd="0" destOrd="0" presId="urn:microsoft.com/office/officeart/2005/8/layout/hList2"/>
    <dgm:cxn modelId="{046C0BD7-935E-4705-A424-98BAB7A23A5E}" type="presOf" srcId="{0F3049DE-ACD7-4001-A290-390878D815DC}" destId="{A876A16C-1782-4306-87D7-DA9D23AB31AB}" srcOrd="0" destOrd="1" presId="urn:microsoft.com/office/officeart/2005/8/layout/hList2"/>
    <dgm:cxn modelId="{92B06ECF-F82F-48A5-9452-DEE840347F56}" srcId="{28C0739A-C52A-42C1-AF44-3790423EF6AA}" destId="{0F3049DE-ACD7-4001-A290-390878D815DC}" srcOrd="1" destOrd="0" parTransId="{9D55FBFE-6259-4E18-8202-E128A085645E}" sibTransId="{ED2D88A4-7A25-4B74-9CA1-016D94D9122A}"/>
    <dgm:cxn modelId="{0E18C616-EC89-4DA2-9E69-E9E753CFA388}" type="presOf" srcId="{28C0739A-C52A-42C1-AF44-3790423EF6AA}" destId="{8AAD1E61-110F-4657-ADD7-839E38137A31}" srcOrd="0" destOrd="0" presId="urn:microsoft.com/office/officeart/2005/8/layout/hList2"/>
    <dgm:cxn modelId="{636CCA75-6B4E-4363-80A2-ECB7B5D8601C}" type="presOf" srcId="{B1916536-0353-454B-944D-85D81CE86CAB}" destId="{33600CF1-6835-4437-BD73-7B119D2A4A74}" srcOrd="0" destOrd="0" presId="urn:microsoft.com/office/officeart/2005/8/layout/hList2"/>
    <dgm:cxn modelId="{F73D8DE2-0F68-412A-B59D-52B67711AF0C}" type="presParOf" srcId="{33600CF1-6835-4437-BD73-7B119D2A4A74}" destId="{95FF7A28-6CF3-457D-A5DA-129EE4551487}" srcOrd="0" destOrd="0" presId="urn:microsoft.com/office/officeart/2005/8/layout/hList2"/>
    <dgm:cxn modelId="{C1DE9541-B405-49E6-86D1-93A2B9320ECD}" type="presParOf" srcId="{95FF7A28-6CF3-457D-A5DA-129EE4551487}" destId="{BD8B53F1-56B1-406B-ABF7-8C811928961B}" srcOrd="0" destOrd="0" presId="urn:microsoft.com/office/officeart/2005/8/layout/hList2"/>
    <dgm:cxn modelId="{7A0083A0-9E0C-4045-AC93-2A63685B4613}" type="presParOf" srcId="{95FF7A28-6CF3-457D-A5DA-129EE4551487}" destId="{B6FE6B97-CEB9-46E1-B69B-FE054300923B}" srcOrd="1" destOrd="0" presId="urn:microsoft.com/office/officeart/2005/8/layout/hList2"/>
    <dgm:cxn modelId="{80CE2BC7-B3D2-49C1-9D36-2086850F4847}" type="presParOf" srcId="{95FF7A28-6CF3-457D-A5DA-129EE4551487}" destId="{27A9AC98-05E4-4F4C-81B8-F3192F2AE237}" srcOrd="2" destOrd="0" presId="urn:microsoft.com/office/officeart/2005/8/layout/hList2"/>
    <dgm:cxn modelId="{B0C870D4-44DE-4DD5-9889-9C2F4A2CEC1C}" type="presParOf" srcId="{33600CF1-6835-4437-BD73-7B119D2A4A74}" destId="{4ADAF919-3AE0-4433-8C67-FB5EC2CC2D52}" srcOrd="1" destOrd="0" presId="urn:microsoft.com/office/officeart/2005/8/layout/hList2"/>
    <dgm:cxn modelId="{CAF7E28F-36D3-4893-8853-82AD2615E6CA}" type="presParOf" srcId="{33600CF1-6835-4437-BD73-7B119D2A4A74}" destId="{27A997B6-045C-4081-9BFA-016084E47190}" srcOrd="2" destOrd="0" presId="urn:microsoft.com/office/officeart/2005/8/layout/hList2"/>
    <dgm:cxn modelId="{0147263C-7964-4680-83DC-BDB028863D6D}" type="presParOf" srcId="{27A997B6-045C-4081-9BFA-016084E47190}" destId="{A7474384-00F0-4075-AA35-9C1A6107BCF5}" srcOrd="0" destOrd="0" presId="urn:microsoft.com/office/officeart/2005/8/layout/hList2"/>
    <dgm:cxn modelId="{CF0C72EF-4811-4D99-8816-7EAB5A5C0322}" type="presParOf" srcId="{27A997B6-045C-4081-9BFA-016084E47190}" destId="{A876A16C-1782-4306-87D7-DA9D23AB31AB}" srcOrd="1" destOrd="0" presId="urn:microsoft.com/office/officeart/2005/8/layout/hList2"/>
    <dgm:cxn modelId="{2E8D78CE-737F-4483-9969-C067D44DE4D9}" type="presParOf" srcId="{27A997B6-045C-4081-9BFA-016084E47190}" destId="{8AAD1E61-110F-4657-ADD7-839E38137A31}"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8E3EF-CA7D-41AD-B1E8-6DFF6F5B47C8}">
      <dsp:nvSpPr>
        <dsp:cNvPr id="0" name=""/>
        <dsp:cNvSpPr/>
      </dsp:nvSpPr>
      <dsp:spPr>
        <a:xfrm>
          <a:off x="-3823978" y="-398058"/>
          <a:ext cx="4557687" cy="4557687"/>
        </a:xfrm>
        <a:prstGeom prst="blockArc">
          <a:avLst>
            <a:gd name="adj1" fmla="val 18900000"/>
            <a:gd name="adj2" fmla="val 2700000"/>
            <a:gd name="adj3" fmla="val 474"/>
          </a:avLst>
        </a:prstGeom>
        <a:noFill/>
        <a:ln w="19050"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02617B-5304-417B-A615-ED257CCC2304}">
      <dsp:nvSpPr>
        <dsp:cNvPr id="0" name=""/>
        <dsp:cNvSpPr/>
      </dsp:nvSpPr>
      <dsp:spPr>
        <a:xfrm>
          <a:off x="471828" y="338310"/>
          <a:ext cx="5119864" cy="676620"/>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067" tIns="48260" rIns="48260" bIns="48260" numCol="1" spcCol="1270" anchor="ctr" anchorCtr="0">
          <a:noAutofit/>
        </a:bodyPr>
        <a:lstStyle/>
        <a:p>
          <a:pPr lvl="0" algn="l" defTabSz="844550">
            <a:lnSpc>
              <a:spcPct val="90000"/>
            </a:lnSpc>
            <a:spcBef>
              <a:spcPct val="0"/>
            </a:spcBef>
            <a:spcAft>
              <a:spcPct val="35000"/>
            </a:spcAft>
          </a:pPr>
          <a:r>
            <a:rPr lang="es-PR" sz="1900" kern="1200" dirty="0" smtClean="0"/>
            <a:t>Identificar los factores que contribuyen a un sistema de captación contributiva eficiente.</a:t>
          </a:r>
        </a:p>
      </dsp:txBody>
      <dsp:txXfrm>
        <a:off x="471828" y="338310"/>
        <a:ext cx="5119864" cy="676620"/>
      </dsp:txXfrm>
    </dsp:sp>
    <dsp:sp modelId="{D1611C90-B2B8-42F1-B11E-8A637357BEEA}">
      <dsp:nvSpPr>
        <dsp:cNvPr id="0" name=""/>
        <dsp:cNvSpPr/>
      </dsp:nvSpPr>
      <dsp:spPr>
        <a:xfrm>
          <a:off x="48941" y="253732"/>
          <a:ext cx="845775" cy="845775"/>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D968A72-2121-4B69-A23F-92201152E590}">
      <dsp:nvSpPr>
        <dsp:cNvPr id="0" name=""/>
        <dsp:cNvSpPr/>
      </dsp:nvSpPr>
      <dsp:spPr>
        <a:xfrm>
          <a:off x="717780" y="1353240"/>
          <a:ext cx="4873913" cy="676620"/>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067" tIns="48260" rIns="48260" bIns="48260" numCol="1" spcCol="1270" anchor="ctr" anchorCtr="0">
          <a:noAutofit/>
        </a:bodyPr>
        <a:lstStyle/>
        <a:p>
          <a:pPr lvl="0" algn="l" defTabSz="844550">
            <a:lnSpc>
              <a:spcPct val="90000"/>
            </a:lnSpc>
            <a:spcBef>
              <a:spcPct val="0"/>
            </a:spcBef>
            <a:spcAft>
              <a:spcPct val="35000"/>
            </a:spcAft>
          </a:pPr>
          <a:r>
            <a:rPr lang="es-PR" sz="1900" kern="1200" dirty="0" smtClean="0"/>
            <a:t>Verificar las iniciativas que han generado éxito en otros países</a:t>
          </a:r>
          <a:endParaRPr lang="en-US" sz="1900" kern="1200" dirty="0"/>
        </a:p>
      </dsp:txBody>
      <dsp:txXfrm>
        <a:off x="717780" y="1353240"/>
        <a:ext cx="4873913" cy="676620"/>
      </dsp:txXfrm>
    </dsp:sp>
    <dsp:sp modelId="{F4AA2DA7-5EC8-436A-A073-841F5A79E011}">
      <dsp:nvSpPr>
        <dsp:cNvPr id="0" name=""/>
        <dsp:cNvSpPr/>
      </dsp:nvSpPr>
      <dsp:spPr>
        <a:xfrm>
          <a:off x="294892" y="1268662"/>
          <a:ext cx="845775" cy="845775"/>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5D96067-E975-44EA-9F0C-ABC5E51710FC}">
      <dsp:nvSpPr>
        <dsp:cNvPr id="0" name=""/>
        <dsp:cNvSpPr/>
      </dsp:nvSpPr>
      <dsp:spPr>
        <a:xfrm>
          <a:off x="471828" y="2368170"/>
          <a:ext cx="5119864" cy="676620"/>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067" tIns="48260" rIns="48260" bIns="48260" numCol="1" spcCol="1270" anchor="ctr" anchorCtr="0">
          <a:noAutofit/>
        </a:bodyPr>
        <a:lstStyle/>
        <a:p>
          <a:pPr lvl="0" algn="l" defTabSz="844550">
            <a:lnSpc>
              <a:spcPct val="90000"/>
            </a:lnSpc>
            <a:spcBef>
              <a:spcPct val="0"/>
            </a:spcBef>
            <a:spcAft>
              <a:spcPct val="35000"/>
            </a:spcAft>
          </a:pPr>
          <a:r>
            <a:rPr lang="es-PR" sz="1900" kern="1200" dirty="0" smtClean="0"/>
            <a:t>Analizar diversas propuestas para expandir la captación contributiva</a:t>
          </a:r>
          <a:endParaRPr lang="en-US" sz="1900" kern="1200" dirty="0"/>
        </a:p>
      </dsp:txBody>
      <dsp:txXfrm>
        <a:off x="471828" y="2368170"/>
        <a:ext cx="5119864" cy="676620"/>
      </dsp:txXfrm>
    </dsp:sp>
    <dsp:sp modelId="{B244F9C7-D080-4CAA-843A-1FD7FEC4D13E}">
      <dsp:nvSpPr>
        <dsp:cNvPr id="0" name=""/>
        <dsp:cNvSpPr/>
      </dsp:nvSpPr>
      <dsp:spPr>
        <a:xfrm>
          <a:off x="48941" y="2283593"/>
          <a:ext cx="845775" cy="845775"/>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ADBC8-AE33-4FA2-A2D2-03759C6E4D17}">
      <dsp:nvSpPr>
        <dsp:cNvPr id="0" name=""/>
        <dsp:cNvSpPr/>
      </dsp:nvSpPr>
      <dsp:spPr>
        <a:xfrm>
          <a:off x="0" y="5704"/>
          <a:ext cx="582015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76E6B-C890-4F49-A2FE-EDDE684B3D9B}">
      <dsp:nvSpPr>
        <dsp:cNvPr id="0" name=""/>
        <dsp:cNvSpPr/>
      </dsp:nvSpPr>
      <dsp:spPr>
        <a:xfrm>
          <a:off x="0" y="157782"/>
          <a:ext cx="1047169" cy="366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FF00"/>
              </a:solidFill>
              <a:effectLst>
                <a:outerShdw blurRad="38100" dist="38100" dir="2700000" algn="tl">
                  <a:srgbClr val="000000">
                    <a:alpha val="43137"/>
                  </a:srgbClr>
                </a:outerShdw>
              </a:effectLst>
            </a:rPr>
            <a:t>“Tax Morale”</a:t>
          </a:r>
          <a:endParaRPr lang="en-US" sz="2000" kern="1200" dirty="0">
            <a:solidFill>
              <a:srgbClr val="FFFF00"/>
            </a:solidFill>
            <a:effectLst>
              <a:outerShdw blurRad="38100" dist="38100" dir="2700000" algn="tl">
                <a:srgbClr val="000000">
                  <a:alpha val="43137"/>
                </a:srgbClr>
              </a:outerShdw>
            </a:effectLst>
          </a:endParaRPr>
        </a:p>
      </dsp:txBody>
      <dsp:txXfrm>
        <a:off x="0" y="157782"/>
        <a:ext cx="1047169" cy="3664988"/>
      </dsp:txXfrm>
    </dsp:sp>
    <dsp:sp modelId="{804DBC53-BC7F-4531-817D-E57CED13FBE5}">
      <dsp:nvSpPr>
        <dsp:cNvPr id="0" name=""/>
        <dsp:cNvSpPr/>
      </dsp:nvSpPr>
      <dsp:spPr>
        <a:xfrm>
          <a:off x="2165666" y="0"/>
          <a:ext cx="2969428" cy="175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55625">
            <a:lnSpc>
              <a:spcPct val="90000"/>
            </a:lnSpc>
            <a:spcBef>
              <a:spcPct val="0"/>
            </a:spcBef>
            <a:spcAft>
              <a:spcPct val="35000"/>
            </a:spcAft>
          </a:pPr>
          <a:r>
            <a:rPr lang="es-PR" sz="1250" b="1" kern="1200" dirty="0" smtClean="0">
              <a:latin typeface="Times New Roman" panose="02020603050405020304" pitchFamily="18" charset="0"/>
              <a:cs typeface="Times New Roman" panose="02020603050405020304" pitchFamily="18" charset="0"/>
            </a:rPr>
            <a:t>Erzo, </a:t>
          </a:r>
          <a:r>
            <a:rPr lang="es-PR" sz="1250" b="1" kern="1200" dirty="0" err="1" smtClean="0">
              <a:latin typeface="Times New Roman" panose="02020603050405020304" pitchFamily="18" charset="0"/>
              <a:cs typeface="Times New Roman" panose="02020603050405020304" pitchFamily="18" charset="0"/>
            </a:rPr>
            <a:t>Singhal</a:t>
          </a:r>
          <a:r>
            <a:rPr lang="es-PR" sz="1250" b="1" kern="1200" dirty="0" smtClean="0">
              <a:latin typeface="Times New Roman" panose="02020603050405020304" pitchFamily="18" charset="0"/>
              <a:cs typeface="Times New Roman" panose="02020603050405020304" pitchFamily="18" charset="0"/>
            </a:rPr>
            <a:t>, &amp; </a:t>
          </a:r>
          <a:r>
            <a:rPr lang="es-PR" sz="1250" b="1" kern="1200" dirty="0" err="1" smtClean="0">
              <a:latin typeface="Times New Roman" panose="02020603050405020304" pitchFamily="18" charset="0"/>
              <a:cs typeface="Times New Roman" panose="02020603050405020304" pitchFamily="18" charset="0"/>
            </a:rPr>
            <a:t>Singhal</a:t>
          </a:r>
          <a:r>
            <a:rPr lang="es-PR" sz="1250" b="1" kern="1200" dirty="0" smtClean="0">
              <a:latin typeface="Times New Roman" panose="02020603050405020304" pitchFamily="18" charset="0"/>
              <a:cs typeface="Times New Roman" panose="02020603050405020304" pitchFamily="18" charset="0"/>
            </a:rPr>
            <a:t> (2014)</a:t>
          </a:r>
        </a:p>
        <a:p>
          <a:pPr lvl="0" algn="l" defTabSz="555625">
            <a:lnSpc>
              <a:spcPct val="90000"/>
            </a:lnSpc>
            <a:spcBef>
              <a:spcPct val="0"/>
            </a:spcBef>
            <a:spcAft>
              <a:spcPct val="35000"/>
            </a:spcAft>
          </a:pPr>
          <a:r>
            <a:rPr lang="es-PR" sz="1250" kern="1200" dirty="0" smtClean="0">
              <a:latin typeface="Times New Roman" panose="02020603050405020304" pitchFamily="18" charset="0"/>
              <a:cs typeface="Times New Roman" panose="02020603050405020304" pitchFamily="18" charset="0"/>
            </a:rPr>
            <a:t>Importancia del “</a:t>
          </a:r>
          <a:r>
            <a:rPr lang="es-PR" sz="1250" kern="1200" dirty="0" err="1" smtClean="0">
              <a:latin typeface="Times New Roman" panose="02020603050405020304" pitchFamily="18" charset="0"/>
              <a:cs typeface="Times New Roman" panose="02020603050405020304" pitchFamily="18" charset="0"/>
            </a:rPr>
            <a:t>Tax</a:t>
          </a:r>
          <a:r>
            <a:rPr lang="es-PR" sz="1250" kern="1200" dirty="0" smtClean="0">
              <a:latin typeface="Times New Roman" panose="02020603050405020304" pitchFamily="18" charset="0"/>
              <a:cs typeface="Times New Roman" panose="02020603050405020304" pitchFamily="18" charset="0"/>
            </a:rPr>
            <a:t> </a:t>
          </a:r>
          <a:r>
            <a:rPr lang="es-PR" sz="1250" kern="1200" dirty="0" err="1" smtClean="0">
              <a:latin typeface="Times New Roman" panose="02020603050405020304" pitchFamily="18" charset="0"/>
              <a:cs typeface="Times New Roman" panose="02020603050405020304" pitchFamily="18" charset="0"/>
            </a:rPr>
            <a:t>Morale</a:t>
          </a:r>
          <a:r>
            <a:rPr lang="es-PR" sz="1250" kern="1200" dirty="0" smtClean="0">
              <a:latin typeface="Times New Roman" panose="02020603050405020304" pitchFamily="18" charset="0"/>
              <a:cs typeface="Times New Roman" panose="02020603050405020304" pitchFamily="18" charset="0"/>
            </a:rPr>
            <a:t>” en la rendición contributiva</a:t>
          </a:r>
        </a:p>
        <a:p>
          <a:pPr lvl="0" algn="l" defTabSz="555625">
            <a:lnSpc>
              <a:spcPct val="90000"/>
            </a:lnSpc>
            <a:spcBef>
              <a:spcPct val="0"/>
            </a:spcBef>
            <a:spcAft>
              <a:spcPct val="35000"/>
            </a:spcAft>
          </a:pPr>
          <a:r>
            <a:rPr lang="es-PR" sz="1250" kern="1200" dirty="0" smtClean="0">
              <a:latin typeface="Times New Roman" panose="02020603050405020304" pitchFamily="18" charset="0"/>
              <a:cs typeface="Times New Roman" panose="02020603050405020304" pitchFamily="18" charset="0"/>
            </a:rPr>
            <a:t>percepción ciudadana sobre los servicios públicos recibidos</a:t>
          </a:r>
        </a:p>
        <a:p>
          <a:pPr lvl="0" algn="l" defTabSz="555625">
            <a:lnSpc>
              <a:spcPct val="90000"/>
            </a:lnSpc>
            <a:spcBef>
              <a:spcPct val="0"/>
            </a:spcBef>
            <a:spcAft>
              <a:spcPct val="35000"/>
            </a:spcAft>
          </a:pPr>
          <a:r>
            <a:rPr lang="es-PR" sz="1250" kern="1200" dirty="0" smtClean="0">
              <a:latin typeface="Times New Roman" panose="02020603050405020304" pitchFamily="18" charset="0"/>
              <a:cs typeface="Times New Roman" panose="02020603050405020304" pitchFamily="18" charset="0"/>
            </a:rPr>
            <a:t>percepción ciudadana sobre la frecuencia de la evasión contributiva entre la ciudadanía</a:t>
          </a:r>
        </a:p>
        <a:p>
          <a:pPr lvl="0" algn="l" defTabSz="555625">
            <a:lnSpc>
              <a:spcPct val="90000"/>
            </a:lnSpc>
            <a:spcBef>
              <a:spcPct val="0"/>
            </a:spcBef>
            <a:spcAft>
              <a:spcPct val="35000"/>
            </a:spcAft>
          </a:pPr>
          <a:r>
            <a:rPr lang="es-PR" sz="1250" kern="1200" dirty="0" smtClean="0">
              <a:latin typeface="Times New Roman" panose="02020603050405020304" pitchFamily="18" charset="0"/>
              <a:cs typeface="Times New Roman" panose="02020603050405020304" pitchFamily="18" charset="0"/>
            </a:rPr>
            <a:t>percepción de probabilidad de detección</a:t>
          </a:r>
          <a:endParaRPr lang="en-US" sz="1250" kern="1200" dirty="0"/>
        </a:p>
      </dsp:txBody>
      <dsp:txXfrm>
        <a:off x="2165666" y="0"/>
        <a:ext cx="2969428" cy="1750995"/>
      </dsp:txXfrm>
    </dsp:sp>
    <dsp:sp modelId="{36D95D5E-4DA4-425E-A0B6-79D5DD120BD3}">
      <dsp:nvSpPr>
        <dsp:cNvPr id="0" name=""/>
        <dsp:cNvSpPr/>
      </dsp:nvSpPr>
      <dsp:spPr>
        <a:xfrm>
          <a:off x="2557997" y="1829961"/>
          <a:ext cx="1484594"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C4F23D-DA55-413D-96C7-66D41D851AC9}">
      <dsp:nvSpPr>
        <dsp:cNvPr id="0" name=""/>
        <dsp:cNvSpPr/>
      </dsp:nvSpPr>
      <dsp:spPr>
        <a:xfrm>
          <a:off x="2223123" y="1834181"/>
          <a:ext cx="3597032" cy="998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PR" sz="1200" b="1" kern="1200" dirty="0" err="1" smtClean="0">
              <a:latin typeface="Times New Roman" panose="02020603050405020304" pitchFamily="18" charset="0"/>
              <a:cs typeface="Times New Roman" panose="02020603050405020304" pitchFamily="18" charset="0"/>
            </a:rPr>
            <a:t>Torgler</a:t>
          </a:r>
          <a:r>
            <a:rPr lang="es-PR" sz="1200" b="1" kern="1200" dirty="0" smtClean="0">
              <a:latin typeface="Times New Roman" panose="02020603050405020304" pitchFamily="18" charset="0"/>
              <a:cs typeface="Times New Roman" panose="02020603050405020304" pitchFamily="18" charset="0"/>
            </a:rPr>
            <a:t> (2005)</a:t>
          </a:r>
        </a:p>
        <a:p>
          <a:pPr lvl="0" algn="l" defTabSz="533400">
            <a:lnSpc>
              <a:spcPct val="90000"/>
            </a:lnSpc>
            <a:spcBef>
              <a:spcPct val="0"/>
            </a:spcBef>
            <a:spcAft>
              <a:spcPct val="35000"/>
            </a:spcAft>
          </a:pPr>
          <a:r>
            <a:rPr lang="es-PR" sz="1200" kern="1200" dirty="0" smtClean="0">
              <a:latin typeface="Times New Roman" panose="02020603050405020304" pitchFamily="18" charset="0"/>
              <a:cs typeface="Times New Roman" panose="02020603050405020304" pitchFamily="18" charset="0"/>
            </a:rPr>
            <a:t>Bajos reportes de “</a:t>
          </a:r>
          <a:r>
            <a:rPr lang="es-PR" sz="1200" kern="1200" dirty="0" err="1" smtClean="0">
              <a:latin typeface="Times New Roman" panose="02020603050405020304" pitchFamily="18" charset="0"/>
              <a:cs typeface="Times New Roman" panose="02020603050405020304" pitchFamily="18" charset="0"/>
            </a:rPr>
            <a:t>tax</a:t>
          </a:r>
          <a:r>
            <a:rPr lang="es-PR" sz="1200" kern="1200" dirty="0" smtClean="0">
              <a:latin typeface="Times New Roman" panose="02020603050405020304" pitchFamily="18" charset="0"/>
              <a:cs typeface="Times New Roman" panose="02020603050405020304" pitchFamily="18" charset="0"/>
            </a:rPr>
            <a:t> </a:t>
          </a:r>
          <a:r>
            <a:rPr lang="es-PR" sz="1200" kern="1200" dirty="0" err="1" smtClean="0">
              <a:latin typeface="Times New Roman" panose="02020603050405020304" pitchFamily="18" charset="0"/>
              <a:cs typeface="Times New Roman" panose="02020603050405020304" pitchFamily="18" charset="0"/>
            </a:rPr>
            <a:t>morale</a:t>
          </a:r>
          <a:r>
            <a:rPr lang="es-PR" sz="1200" kern="1200" dirty="0" smtClean="0">
              <a:latin typeface="Times New Roman" panose="02020603050405020304" pitchFamily="18" charset="0"/>
              <a:cs typeface="Times New Roman" panose="02020603050405020304" pitchFamily="18" charset="0"/>
            </a:rPr>
            <a:t>”, alta economía subterránea.</a:t>
          </a:r>
        </a:p>
        <a:p>
          <a:pPr lvl="0" algn="l" defTabSz="533400">
            <a:lnSpc>
              <a:spcPct val="90000"/>
            </a:lnSpc>
            <a:spcBef>
              <a:spcPct val="0"/>
            </a:spcBef>
            <a:spcAft>
              <a:spcPct val="35000"/>
            </a:spcAft>
          </a:pPr>
          <a:r>
            <a:rPr lang="es-PR" sz="1200" kern="1200" dirty="0" smtClean="0">
              <a:latin typeface="Times New Roman" panose="02020603050405020304" pitchFamily="18" charset="0"/>
              <a:cs typeface="Times New Roman" panose="02020603050405020304" pitchFamily="18" charset="0"/>
            </a:rPr>
            <a:t>Alta percepción de evasión contributiva, y bajo “</a:t>
          </a:r>
          <a:r>
            <a:rPr lang="es-PR" sz="1200" kern="1200" dirty="0" err="1" smtClean="0">
              <a:latin typeface="Times New Roman" panose="02020603050405020304" pitchFamily="18" charset="0"/>
              <a:cs typeface="Times New Roman" panose="02020603050405020304" pitchFamily="18" charset="0"/>
            </a:rPr>
            <a:t>tax</a:t>
          </a:r>
          <a:r>
            <a:rPr lang="es-PR" sz="1200" kern="1200" dirty="0" smtClean="0">
              <a:latin typeface="Times New Roman" panose="02020603050405020304" pitchFamily="18" charset="0"/>
              <a:cs typeface="Times New Roman" panose="02020603050405020304" pitchFamily="18" charset="0"/>
            </a:rPr>
            <a:t> </a:t>
          </a:r>
          <a:r>
            <a:rPr lang="es-PR" sz="1200" kern="1200" dirty="0" err="1" smtClean="0">
              <a:latin typeface="Times New Roman" panose="02020603050405020304" pitchFamily="18" charset="0"/>
              <a:cs typeface="Times New Roman" panose="02020603050405020304" pitchFamily="18" charset="0"/>
            </a:rPr>
            <a:t>morale</a:t>
          </a:r>
          <a:r>
            <a:rPr lang="es-PR" sz="1200" kern="1200" dirty="0" smtClean="0">
              <a:latin typeface="Times New Roman" panose="02020603050405020304" pitchFamily="18" charset="0"/>
              <a:cs typeface="Times New Roman" panose="02020603050405020304" pitchFamily="18" charset="0"/>
            </a:rPr>
            <a:t>”.</a:t>
          </a:r>
        </a:p>
        <a:p>
          <a:pPr lvl="0" algn="l" defTabSz="533400">
            <a:lnSpc>
              <a:spcPct val="90000"/>
            </a:lnSpc>
            <a:spcBef>
              <a:spcPct val="0"/>
            </a:spcBef>
            <a:spcAft>
              <a:spcPct val="35000"/>
            </a:spcAft>
          </a:pPr>
          <a:r>
            <a:rPr lang="es-PR" sz="1200" kern="1200" dirty="0" smtClean="0">
              <a:latin typeface="Times New Roman" panose="02020603050405020304" pitchFamily="18" charset="0"/>
              <a:cs typeface="Times New Roman" panose="02020603050405020304" pitchFamily="18" charset="0"/>
            </a:rPr>
            <a:t>Razones que impulsan la evasión contributiva: </a:t>
          </a:r>
        </a:p>
        <a:p>
          <a:pPr lvl="0" algn="l" defTabSz="533400">
            <a:lnSpc>
              <a:spcPct val="90000"/>
            </a:lnSpc>
            <a:spcBef>
              <a:spcPct val="0"/>
            </a:spcBef>
            <a:spcAft>
              <a:spcPct val="35000"/>
            </a:spcAft>
          </a:pPr>
          <a:r>
            <a:rPr lang="es-PR" sz="1200" kern="1200" dirty="0" smtClean="0">
              <a:latin typeface="Times New Roman" panose="02020603050405020304" pitchFamily="18" charset="0"/>
              <a:cs typeface="Times New Roman" panose="02020603050405020304" pitchFamily="18" charset="0"/>
            </a:rPr>
            <a:t>Carga contributiva</a:t>
          </a:r>
        </a:p>
        <a:p>
          <a:pPr lvl="0" algn="l" defTabSz="533400">
            <a:lnSpc>
              <a:spcPct val="90000"/>
            </a:lnSpc>
            <a:spcBef>
              <a:spcPct val="0"/>
            </a:spcBef>
            <a:spcAft>
              <a:spcPct val="35000"/>
            </a:spcAft>
          </a:pPr>
          <a:r>
            <a:rPr lang="es-PR" sz="1200" kern="1200" dirty="0" smtClean="0">
              <a:latin typeface="Times New Roman" panose="02020603050405020304" pitchFamily="18" charset="0"/>
              <a:cs typeface="Times New Roman" panose="02020603050405020304" pitchFamily="18" charset="0"/>
            </a:rPr>
            <a:t>Falta de honestidad –la creencia de que otros obedecen la ley- </a:t>
          </a:r>
        </a:p>
        <a:p>
          <a:pPr lvl="0" algn="l" defTabSz="533400">
            <a:lnSpc>
              <a:spcPct val="90000"/>
            </a:lnSpc>
            <a:spcBef>
              <a:spcPct val="0"/>
            </a:spcBef>
            <a:spcAft>
              <a:spcPct val="35000"/>
            </a:spcAft>
          </a:pPr>
          <a:r>
            <a:rPr lang="es-PR" sz="1200" kern="1200" dirty="0" smtClean="0">
              <a:latin typeface="Times New Roman" panose="02020603050405020304" pitchFamily="18" charset="0"/>
              <a:cs typeface="Times New Roman" panose="02020603050405020304" pitchFamily="18" charset="0"/>
            </a:rPr>
            <a:t>Corrupción –confianza en el presidente y oficiales-.</a:t>
          </a:r>
          <a:endParaRPr lang="en-US" sz="1200" kern="1200" dirty="0"/>
        </a:p>
      </dsp:txBody>
      <dsp:txXfrm>
        <a:off x="2223123" y="1834181"/>
        <a:ext cx="3597032" cy="998067"/>
      </dsp:txXfrm>
    </dsp:sp>
    <dsp:sp modelId="{6769C329-FB88-41FF-8A32-AAEBD64EA42C}">
      <dsp:nvSpPr>
        <dsp:cNvPr id="0" name=""/>
        <dsp:cNvSpPr/>
      </dsp:nvSpPr>
      <dsp:spPr>
        <a:xfrm>
          <a:off x="4699875" y="1931799"/>
          <a:ext cx="714461" cy="851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endParaRPr lang="en-US" sz="3900" kern="1200"/>
        </a:p>
      </dsp:txBody>
      <dsp:txXfrm>
        <a:off x="4699875" y="1931799"/>
        <a:ext cx="714461" cy="851750"/>
      </dsp:txXfrm>
    </dsp:sp>
    <dsp:sp modelId="{012DCF62-34B1-41FF-8439-1F44876684CF}">
      <dsp:nvSpPr>
        <dsp:cNvPr id="0" name=""/>
        <dsp:cNvSpPr/>
      </dsp:nvSpPr>
      <dsp:spPr>
        <a:xfrm flipH="1" flipV="1">
          <a:off x="4672038" y="2783550"/>
          <a:ext cx="14553" cy="4572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659F6A-12CD-4C97-A924-3ED2CA671077}">
      <dsp:nvSpPr>
        <dsp:cNvPr id="0" name=""/>
        <dsp:cNvSpPr/>
      </dsp:nvSpPr>
      <dsp:spPr>
        <a:xfrm>
          <a:off x="3957385" y="3903745"/>
          <a:ext cx="714461" cy="851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endParaRPr lang="en-US" sz="3900" kern="1200"/>
        </a:p>
      </dsp:txBody>
      <dsp:txXfrm>
        <a:off x="3957385" y="3903745"/>
        <a:ext cx="714461" cy="851750"/>
      </dsp:txXfrm>
    </dsp:sp>
    <dsp:sp modelId="{B05290DC-E457-43E3-B409-D0EB24CDC57F}">
      <dsp:nvSpPr>
        <dsp:cNvPr id="0" name=""/>
        <dsp:cNvSpPr/>
      </dsp:nvSpPr>
      <dsp:spPr>
        <a:xfrm>
          <a:off x="2737068" y="3881045"/>
          <a:ext cx="1484594"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127B1-5C52-4B3D-B1F9-A8A23049E75B}">
      <dsp:nvSpPr>
        <dsp:cNvPr id="0" name=""/>
        <dsp:cNvSpPr/>
      </dsp:nvSpPr>
      <dsp:spPr>
        <a:xfrm>
          <a:off x="165632" y="3817353"/>
          <a:ext cx="4738856" cy="812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PR" sz="1500" b="1" kern="1200" dirty="0" err="1" smtClean="0">
              <a:latin typeface="Times New Roman" panose="02020603050405020304" pitchFamily="18" charset="0"/>
              <a:cs typeface="Times New Roman" panose="02020603050405020304" pitchFamily="18" charset="0"/>
            </a:rPr>
            <a:t>Flaviano</a:t>
          </a:r>
          <a:r>
            <a:rPr lang="es-PR" sz="1500" b="1" kern="1200" dirty="0" smtClean="0">
              <a:latin typeface="Times New Roman" panose="02020603050405020304" pitchFamily="18" charset="0"/>
              <a:cs typeface="Times New Roman" panose="02020603050405020304" pitchFamily="18" charset="0"/>
            </a:rPr>
            <a:t> </a:t>
          </a:r>
          <a:r>
            <a:rPr lang="es-PR" sz="1500" b="1" kern="1200" dirty="0" err="1" smtClean="0">
              <a:latin typeface="Times New Roman" panose="02020603050405020304" pitchFamily="18" charset="0"/>
              <a:cs typeface="Times New Roman" panose="02020603050405020304" pitchFamily="18" charset="0"/>
            </a:rPr>
            <a:t>Russo</a:t>
          </a:r>
          <a:r>
            <a:rPr lang="es-PR" sz="1500" b="1" kern="1200" dirty="0" smtClean="0">
              <a:latin typeface="Times New Roman" panose="02020603050405020304" pitchFamily="18" charset="0"/>
              <a:cs typeface="Times New Roman" panose="02020603050405020304" pitchFamily="18" charset="0"/>
            </a:rPr>
            <a:t> (2013)</a:t>
          </a:r>
        </a:p>
        <a:p>
          <a:pPr lvl="0" algn="l" defTabSz="666750">
            <a:lnSpc>
              <a:spcPct val="90000"/>
            </a:lnSpc>
            <a:spcBef>
              <a:spcPct val="0"/>
            </a:spcBef>
            <a:spcAft>
              <a:spcPct val="35000"/>
            </a:spcAft>
          </a:pPr>
          <a:r>
            <a:rPr lang="es-PR" sz="1500" kern="1200" dirty="0" smtClean="0">
              <a:latin typeface="Times New Roman" panose="02020603050405020304" pitchFamily="18" charset="0"/>
              <a:cs typeface="Times New Roman" panose="02020603050405020304" pitchFamily="18" charset="0"/>
            </a:rPr>
            <a:t>Relación entre “</a:t>
          </a:r>
          <a:r>
            <a:rPr lang="es-PR" sz="1500" kern="1200" dirty="0" err="1" smtClean="0">
              <a:latin typeface="Times New Roman" panose="02020603050405020304" pitchFamily="18" charset="0"/>
              <a:cs typeface="Times New Roman" panose="02020603050405020304" pitchFamily="18" charset="0"/>
            </a:rPr>
            <a:t>tax</a:t>
          </a:r>
          <a:r>
            <a:rPr lang="es-PR" sz="1500" kern="1200" dirty="0" smtClean="0">
              <a:latin typeface="Times New Roman" panose="02020603050405020304" pitchFamily="18" charset="0"/>
              <a:cs typeface="Times New Roman" panose="02020603050405020304" pitchFamily="18" charset="0"/>
            </a:rPr>
            <a:t> </a:t>
          </a:r>
          <a:r>
            <a:rPr lang="es-PR" sz="1500" kern="1200" dirty="0" err="1" smtClean="0">
              <a:latin typeface="Times New Roman" panose="02020603050405020304" pitchFamily="18" charset="0"/>
              <a:cs typeface="Times New Roman" panose="02020603050405020304" pitchFamily="18" charset="0"/>
            </a:rPr>
            <a:t>morale</a:t>
          </a:r>
          <a:r>
            <a:rPr lang="es-PR" sz="1500" kern="1200" dirty="0" smtClean="0">
              <a:latin typeface="Times New Roman" panose="02020603050405020304" pitchFamily="18" charset="0"/>
              <a:cs typeface="Times New Roman" panose="02020603050405020304" pitchFamily="18" charset="0"/>
            </a:rPr>
            <a:t>” y </a:t>
          </a:r>
          <a:r>
            <a:rPr lang="es-PR" sz="1500" kern="1200" dirty="0" err="1" smtClean="0">
              <a:latin typeface="Times New Roman" panose="02020603050405020304" pitchFamily="18" charset="0"/>
              <a:cs typeface="Times New Roman" panose="02020603050405020304" pitchFamily="18" charset="0"/>
            </a:rPr>
            <a:t>disatisfacción</a:t>
          </a:r>
          <a:r>
            <a:rPr lang="es-PR" sz="1500" kern="1200" dirty="0" smtClean="0">
              <a:latin typeface="Times New Roman" panose="02020603050405020304" pitchFamily="18" charset="0"/>
              <a:cs typeface="Times New Roman" panose="02020603050405020304" pitchFamily="18" charset="0"/>
            </a:rPr>
            <a:t> con servicios públicos y desempleo</a:t>
          </a:r>
          <a:endParaRPr lang="en-US" sz="1500" kern="1200" dirty="0"/>
        </a:p>
      </dsp:txBody>
      <dsp:txXfrm>
        <a:off x="165632" y="3817353"/>
        <a:ext cx="4738856" cy="812286"/>
      </dsp:txXfrm>
    </dsp:sp>
    <dsp:sp modelId="{3925045B-C236-4C35-A70D-4BF05E28CD20}">
      <dsp:nvSpPr>
        <dsp:cNvPr id="0" name=""/>
        <dsp:cNvSpPr/>
      </dsp:nvSpPr>
      <dsp:spPr>
        <a:xfrm>
          <a:off x="1350041" y="4609432"/>
          <a:ext cx="1484594"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59C3B-86A2-419B-B330-8815DDA81486}">
      <dsp:nvSpPr>
        <dsp:cNvPr id="0" name=""/>
        <dsp:cNvSpPr/>
      </dsp:nvSpPr>
      <dsp:spPr>
        <a:xfrm>
          <a:off x="0" y="4668407"/>
          <a:ext cx="582015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DA15E-1F38-4985-BBCF-42A15CD1596C}">
      <dsp:nvSpPr>
        <dsp:cNvPr id="0" name=""/>
        <dsp:cNvSpPr/>
      </dsp:nvSpPr>
      <dsp:spPr>
        <a:xfrm>
          <a:off x="0" y="4674111"/>
          <a:ext cx="5820156" cy="75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PR" sz="1400" b="1" kern="1200" dirty="0" err="1" smtClean="0">
              <a:latin typeface="Times New Roman" panose="02020603050405020304" pitchFamily="18" charset="0"/>
              <a:cs typeface="Times New Roman" panose="02020603050405020304" pitchFamily="18" charset="0"/>
            </a:rPr>
            <a:t>Allingham</a:t>
          </a:r>
          <a:r>
            <a:rPr lang="es-PR" sz="1400" b="1" kern="1200" dirty="0" smtClean="0">
              <a:latin typeface="Times New Roman" panose="02020603050405020304" pitchFamily="18" charset="0"/>
              <a:cs typeface="Times New Roman" panose="02020603050405020304" pitchFamily="18" charset="0"/>
            </a:rPr>
            <a:t> &amp; </a:t>
          </a:r>
          <a:r>
            <a:rPr lang="es-PR" sz="1400" b="1" kern="1200" dirty="0" err="1" smtClean="0">
              <a:latin typeface="Times New Roman" panose="02020603050405020304" pitchFamily="18" charset="0"/>
              <a:cs typeface="Times New Roman" panose="02020603050405020304" pitchFamily="18" charset="0"/>
            </a:rPr>
            <a:t>Sandmo</a:t>
          </a:r>
          <a:r>
            <a:rPr lang="es-PR" sz="1400" b="1" kern="1200" dirty="0" smtClean="0">
              <a:latin typeface="Times New Roman" panose="02020603050405020304" pitchFamily="18" charset="0"/>
              <a:cs typeface="Times New Roman" panose="02020603050405020304" pitchFamily="18" charset="0"/>
            </a:rPr>
            <a:t> (1972)</a:t>
          </a:r>
        </a:p>
        <a:p>
          <a:pPr lvl="0" algn="l" defTabSz="622300">
            <a:lnSpc>
              <a:spcPct val="90000"/>
            </a:lnSpc>
            <a:spcBef>
              <a:spcPct val="0"/>
            </a:spcBef>
            <a:spcAft>
              <a:spcPct val="35000"/>
            </a:spcAft>
          </a:pPr>
          <a:r>
            <a:rPr lang="es-PR" sz="1400" kern="1200" dirty="0" smtClean="0">
              <a:latin typeface="Times New Roman" panose="02020603050405020304" pitchFamily="18" charset="0"/>
              <a:cs typeface="Times New Roman" panose="02020603050405020304" pitchFamily="18" charset="0"/>
            </a:rPr>
            <a:t>La evasión contributiva es una variable dependiente solamente de la intensidad de la penalización, tasas impositivas y probabilidad de detección. </a:t>
          </a:r>
          <a:endParaRPr lang="en-US" sz="1200" kern="1200" dirty="0"/>
        </a:p>
      </dsp:txBody>
      <dsp:txXfrm>
        <a:off x="0" y="4674111"/>
        <a:ext cx="5820156" cy="7568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845A9-6B08-486D-A831-21D908E95CE7}">
      <dsp:nvSpPr>
        <dsp:cNvPr id="0" name=""/>
        <dsp:cNvSpPr/>
      </dsp:nvSpPr>
      <dsp:spPr>
        <a:xfrm rot="5400000">
          <a:off x="-364797" y="367983"/>
          <a:ext cx="2431986" cy="1702390"/>
        </a:xfrm>
        <a:prstGeom prst="chevron">
          <a:avLst/>
        </a:prstGeom>
        <a:gradFill rotWithShape="1">
          <a:gsLst>
            <a:gs pos="0">
              <a:schemeClr val="accent1">
                <a:tint val="70000"/>
                <a:lumMod val="110000"/>
              </a:schemeClr>
            </a:gs>
            <a:gs pos="100000">
              <a:schemeClr val="accent1">
                <a:tint val="82000"/>
                <a:alpha val="74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solidFill>
                <a:schemeClr val="accent1">
                  <a:lumMod val="40000"/>
                  <a:lumOff val="60000"/>
                </a:schemeClr>
              </a:solidFill>
            </a:rPr>
            <a:t>.</a:t>
          </a:r>
          <a:endParaRPr lang="en-US" sz="4700" kern="1200" dirty="0">
            <a:solidFill>
              <a:schemeClr val="accent1">
                <a:lumMod val="40000"/>
                <a:lumOff val="60000"/>
              </a:schemeClr>
            </a:solidFill>
          </a:endParaRPr>
        </a:p>
      </dsp:txBody>
      <dsp:txXfrm rot="-5400000">
        <a:off x="1" y="854380"/>
        <a:ext cx="1702390" cy="729596"/>
      </dsp:txXfrm>
    </dsp:sp>
    <dsp:sp modelId="{2B14CD67-4DF9-4B6D-99EB-AA635A760E78}">
      <dsp:nvSpPr>
        <dsp:cNvPr id="0" name=""/>
        <dsp:cNvSpPr/>
      </dsp:nvSpPr>
      <dsp:spPr>
        <a:xfrm rot="5400000">
          <a:off x="5680548" y="-3974972"/>
          <a:ext cx="1580791" cy="9537107"/>
        </a:xfrm>
        <a:prstGeom prst="round2SameRect">
          <a:avLst/>
        </a:prstGeom>
        <a:gradFill rotWithShape="1">
          <a:gsLst>
            <a:gs pos="0">
              <a:schemeClr val="accent4">
                <a:tint val="70000"/>
                <a:lumMod val="110000"/>
              </a:schemeClr>
            </a:gs>
            <a:gs pos="100000">
              <a:schemeClr val="accent4">
                <a:tint val="82000"/>
                <a:alpha val="74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PR" sz="2200" kern="1200" dirty="0" smtClean="0">
              <a:effectLst>
                <a:outerShdw blurRad="38100" dist="38100" dir="2700000" algn="tl">
                  <a:srgbClr val="000000">
                    <a:alpha val="43137"/>
                  </a:srgbClr>
                </a:outerShdw>
              </a:effectLst>
            </a:rPr>
            <a:t>Relación de los indicadores enumerados en la Metodología -(1) Simplicidad (2) Montos de Pagos Contributivos Realizados, (3) Tasas Totales Contributivas y (4) Percepción ciudadana- dentro del nivel de captación contributiva y el impacto de esta captación en los ingresos por impuestos del gobierno.</a:t>
          </a:r>
          <a:r>
            <a:rPr lang="es-PR" sz="2200" kern="1200" dirty="0" smtClean="0"/>
            <a:t> </a:t>
          </a:r>
          <a:endParaRPr lang="en-US" sz="2200" kern="1200" dirty="0"/>
        </a:p>
      </dsp:txBody>
      <dsp:txXfrm rot="-5400000">
        <a:off x="1702390" y="80354"/>
        <a:ext cx="9459939" cy="1426455"/>
      </dsp:txXfrm>
    </dsp:sp>
    <dsp:sp modelId="{2E027A2B-0CC0-42D2-A529-7E31A8BA52E6}">
      <dsp:nvSpPr>
        <dsp:cNvPr id="0" name=""/>
        <dsp:cNvSpPr/>
      </dsp:nvSpPr>
      <dsp:spPr>
        <a:xfrm rot="5400000">
          <a:off x="-364797" y="2515912"/>
          <a:ext cx="2431986" cy="1702390"/>
        </a:xfrm>
        <a:prstGeom prst="chevron">
          <a:avLst/>
        </a:prstGeom>
        <a:gradFill rotWithShape="1">
          <a:gsLst>
            <a:gs pos="0">
              <a:schemeClr val="accent1">
                <a:tint val="70000"/>
                <a:lumMod val="110000"/>
              </a:schemeClr>
            </a:gs>
            <a:gs pos="100000">
              <a:schemeClr val="accent1">
                <a:tint val="82000"/>
                <a:alpha val="74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solidFill>
                <a:schemeClr val="accent1">
                  <a:lumMod val="40000"/>
                  <a:lumOff val="60000"/>
                </a:schemeClr>
              </a:solidFill>
            </a:rPr>
            <a:t>.</a:t>
          </a:r>
          <a:endParaRPr lang="en-US" sz="4700" kern="1200" dirty="0">
            <a:solidFill>
              <a:schemeClr val="accent1">
                <a:lumMod val="40000"/>
                <a:lumOff val="60000"/>
              </a:schemeClr>
            </a:solidFill>
          </a:endParaRPr>
        </a:p>
      </dsp:txBody>
      <dsp:txXfrm rot="-5400000">
        <a:off x="1" y="3002309"/>
        <a:ext cx="1702390" cy="729596"/>
      </dsp:txXfrm>
    </dsp:sp>
    <dsp:sp modelId="{9EE047D9-8992-4CA6-96D8-1660C7C0E529}">
      <dsp:nvSpPr>
        <dsp:cNvPr id="0" name=""/>
        <dsp:cNvSpPr/>
      </dsp:nvSpPr>
      <dsp:spPr>
        <a:xfrm rot="5400000">
          <a:off x="5680548" y="-1827043"/>
          <a:ext cx="1580791" cy="9537107"/>
        </a:xfrm>
        <a:prstGeom prst="round2SameRect">
          <a:avLst/>
        </a:prstGeom>
        <a:gradFill rotWithShape="1">
          <a:gsLst>
            <a:gs pos="0">
              <a:schemeClr val="accent4">
                <a:tint val="70000"/>
                <a:lumMod val="110000"/>
              </a:schemeClr>
            </a:gs>
            <a:gs pos="100000">
              <a:schemeClr val="accent4">
                <a:tint val="82000"/>
                <a:alpha val="74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PR" sz="2200" kern="1200" dirty="0" smtClean="0">
              <a:effectLst>
                <a:outerShdw blurRad="38100" dist="38100" dir="2700000" algn="tl">
                  <a:srgbClr val="000000">
                    <a:alpha val="43137"/>
                  </a:srgbClr>
                </a:outerShdw>
              </a:effectLst>
            </a:rPr>
            <a:t>Evaluación del origen del impacto de los ingresos por impuestos gubernamentales en el Producto Interno Bruto. Objetivo que se espera alcanzar con las regresiones antes mencionadas en el área de Metodología. </a:t>
          </a:r>
          <a:endParaRPr lang="en-US" sz="2200" kern="1200" dirty="0">
            <a:effectLst>
              <a:outerShdw blurRad="38100" dist="38100" dir="2700000" algn="tl">
                <a:srgbClr val="000000">
                  <a:alpha val="43137"/>
                </a:srgbClr>
              </a:outerShdw>
            </a:effectLst>
          </a:endParaRPr>
        </a:p>
      </dsp:txBody>
      <dsp:txXfrm rot="-5400000">
        <a:off x="1702390" y="2228283"/>
        <a:ext cx="9459939" cy="14264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D74C5-1D9D-4573-96F5-F3B4BE08A1C5}">
      <dsp:nvSpPr>
        <dsp:cNvPr id="0" name=""/>
        <dsp:cNvSpPr/>
      </dsp:nvSpPr>
      <dsp:spPr>
        <a:xfrm>
          <a:off x="1185948" y="0"/>
          <a:ext cx="6703984" cy="5011838"/>
        </a:xfrm>
        <a:prstGeom prst="triangle">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28714E-E0DB-4F65-8D46-FDC964A0AE3F}">
      <dsp:nvSpPr>
        <dsp:cNvPr id="0" name=""/>
        <dsp:cNvSpPr/>
      </dsp:nvSpPr>
      <dsp:spPr>
        <a:xfrm>
          <a:off x="4734051" y="503875"/>
          <a:ext cx="3799579" cy="1186396"/>
        </a:xfrm>
        <a:prstGeom prst="round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R" sz="1400" kern="1200" dirty="0" smtClean="0">
              <a:latin typeface="Times New Roman" panose="02020603050405020304" pitchFamily="18" charset="0"/>
              <a:cs typeface="Times New Roman" panose="02020603050405020304" pitchFamily="18" charset="0"/>
            </a:rPr>
            <a:t>El ejemplo más significativo de esto yace en la parte 4 de Percepción ciudadana, específicamente en la de estadísticas en “</a:t>
          </a:r>
          <a:r>
            <a:rPr lang="es-PR" sz="1400" kern="1200" dirty="0" err="1" smtClean="0">
              <a:latin typeface="Times New Roman" panose="02020603050405020304" pitchFamily="18" charset="0"/>
              <a:cs typeface="Times New Roman" panose="02020603050405020304" pitchFamily="18" charset="0"/>
            </a:rPr>
            <a:t>tax</a:t>
          </a:r>
          <a:r>
            <a:rPr lang="es-PR" sz="1400" kern="1200" dirty="0" smtClean="0">
              <a:latin typeface="Times New Roman" panose="02020603050405020304" pitchFamily="18" charset="0"/>
              <a:cs typeface="Times New Roman" panose="02020603050405020304" pitchFamily="18" charset="0"/>
            </a:rPr>
            <a:t> </a:t>
          </a:r>
          <a:r>
            <a:rPr lang="es-PR" sz="1400" kern="1200" dirty="0" err="1" smtClean="0">
              <a:latin typeface="Times New Roman" panose="02020603050405020304" pitchFamily="18" charset="0"/>
              <a:cs typeface="Times New Roman" panose="02020603050405020304" pitchFamily="18" charset="0"/>
            </a:rPr>
            <a:t>morale</a:t>
          </a:r>
          <a:r>
            <a:rPr lang="es-PR" sz="1400" kern="1200" dirty="0" smtClean="0">
              <a:latin typeface="Times New Roman" panose="02020603050405020304" pitchFamily="18" charset="0"/>
              <a:cs typeface="Times New Roman" panose="02020603050405020304" pitchFamily="18" charset="0"/>
            </a:rPr>
            <a:t>” en Puerto Rico.</a:t>
          </a:r>
          <a:endParaRPr lang="en-US" sz="1400" kern="1200" dirty="0">
            <a:latin typeface="Times New Roman" panose="02020603050405020304" pitchFamily="18" charset="0"/>
            <a:cs typeface="Times New Roman" panose="02020603050405020304" pitchFamily="18" charset="0"/>
          </a:endParaRPr>
        </a:p>
      </dsp:txBody>
      <dsp:txXfrm>
        <a:off x="4791966" y="561790"/>
        <a:ext cx="3683749" cy="1070566"/>
      </dsp:txXfrm>
    </dsp:sp>
    <dsp:sp modelId="{77BD5D65-B70F-46A8-BBBD-557D2105EE22}">
      <dsp:nvSpPr>
        <dsp:cNvPr id="0" name=""/>
        <dsp:cNvSpPr/>
      </dsp:nvSpPr>
      <dsp:spPr>
        <a:xfrm>
          <a:off x="4720695" y="1838571"/>
          <a:ext cx="3826292" cy="1186396"/>
        </a:xfrm>
        <a:prstGeom prst="round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R" sz="1200" kern="1200" dirty="0" smtClean="0">
              <a:latin typeface="Times New Roman" panose="02020603050405020304" pitchFamily="18" charset="0"/>
              <a:cs typeface="Times New Roman" panose="02020603050405020304" pitchFamily="18" charset="0"/>
            </a:rPr>
            <a:t>Falta de consistencia por años en las evaluaciones de “</a:t>
          </a:r>
          <a:r>
            <a:rPr lang="es-PR" sz="1200" kern="1200" dirty="0" err="1" smtClean="0">
              <a:latin typeface="Times New Roman" panose="02020603050405020304" pitchFamily="18" charset="0"/>
              <a:cs typeface="Times New Roman" panose="02020603050405020304" pitchFamily="18" charset="0"/>
            </a:rPr>
            <a:t>tax</a:t>
          </a:r>
          <a:r>
            <a:rPr lang="es-PR" sz="1200" kern="1200" dirty="0" smtClean="0">
              <a:latin typeface="Times New Roman" panose="02020603050405020304" pitchFamily="18" charset="0"/>
              <a:cs typeface="Times New Roman" panose="02020603050405020304" pitchFamily="18" charset="0"/>
            </a:rPr>
            <a:t> </a:t>
          </a:r>
          <a:r>
            <a:rPr lang="es-PR" sz="1200" kern="1200" dirty="0" err="1" smtClean="0">
              <a:latin typeface="Times New Roman" panose="02020603050405020304" pitchFamily="18" charset="0"/>
              <a:cs typeface="Times New Roman" panose="02020603050405020304" pitchFamily="18" charset="0"/>
            </a:rPr>
            <a:t>morale</a:t>
          </a:r>
          <a:r>
            <a:rPr lang="es-PR" sz="1200" kern="1200" dirty="0" smtClean="0">
              <a:latin typeface="Times New Roman" panose="02020603050405020304" pitchFamily="18" charset="0"/>
              <a:cs typeface="Times New Roman" panose="02020603050405020304" pitchFamily="18" charset="0"/>
            </a:rPr>
            <a:t>” entre los países estudiados, ya que al no comprender un estudio comparativo de varios años de continuidad se carece de las herramientas necesarias para realizar un contraste entre políticas contributivas y sus efectos en el “</a:t>
          </a:r>
          <a:r>
            <a:rPr lang="es-PR" sz="1200" kern="1200" dirty="0" err="1" smtClean="0">
              <a:latin typeface="Times New Roman" panose="02020603050405020304" pitchFamily="18" charset="0"/>
              <a:cs typeface="Times New Roman" panose="02020603050405020304" pitchFamily="18" charset="0"/>
            </a:rPr>
            <a:t>tax</a:t>
          </a:r>
          <a:r>
            <a:rPr lang="es-PR" sz="1200" kern="1200" dirty="0" smtClean="0">
              <a:latin typeface="Times New Roman" panose="02020603050405020304" pitchFamily="18" charset="0"/>
              <a:cs typeface="Times New Roman" panose="02020603050405020304" pitchFamily="18" charset="0"/>
            </a:rPr>
            <a:t> </a:t>
          </a:r>
          <a:r>
            <a:rPr lang="es-PR" sz="1200" kern="1200" dirty="0" err="1" smtClean="0">
              <a:latin typeface="Times New Roman" panose="02020603050405020304" pitchFamily="18" charset="0"/>
              <a:cs typeface="Times New Roman" panose="02020603050405020304" pitchFamily="18" charset="0"/>
            </a:rPr>
            <a:t>morale</a:t>
          </a:r>
          <a:r>
            <a:rPr lang="en-US" sz="1200" kern="1200" dirty="0" smtClean="0">
              <a:latin typeface="Times New Roman" panose="02020603050405020304" pitchFamily="18" charset="0"/>
              <a:cs typeface="Times New Roman" panose="02020603050405020304" pitchFamily="18" charset="0"/>
            </a:rPr>
            <a:t>”</a:t>
          </a:r>
          <a:r>
            <a:rPr lang="es-PR" sz="1200" kern="1200" dirty="0" smtClean="0">
              <a:latin typeface="Times New Roman" panose="02020603050405020304" pitchFamily="18" charset="0"/>
              <a:cs typeface="Times New Roman" panose="02020603050405020304" pitchFamily="18" charset="0"/>
            </a:rPr>
            <a:t> .</a:t>
          </a:r>
          <a:endParaRPr lang="en-US" sz="1200" kern="1200" dirty="0">
            <a:latin typeface="Times New Roman" panose="02020603050405020304" pitchFamily="18" charset="0"/>
            <a:cs typeface="Times New Roman" panose="02020603050405020304" pitchFamily="18" charset="0"/>
          </a:endParaRPr>
        </a:p>
      </dsp:txBody>
      <dsp:txXfrm>
        <a:off x="4778610" y="1896486"/>
        <a:ext cx="3710462" cy="1070566"/>
      </dsp:txXfrm>
    </dsp:sp>
    <dsp:sp modelId="{FC070B6D-BD9D-4951-B1A0-B109FC30DB34}">
      <dsp:nvSpPr>
        <dsp:cNvPr id="0" name=""/>
        <dsp:cNvSpPr/>
      </dsp:nvSpPr>
      <dsp:spPr>
        <a:xfrm>
          <a:off x="4677090" y="3173266"/>
          <a:ext cx="3913501" cy="1186396"/>
        </a:xfrm>
        <a:prstGeom prst="round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R" sz="1600" kern="1200" dirty="0" smtClean="0"/>
            <a:t>Diferencias entre parámetros de estudio del “</a:t>
          </a:r>
          <a:r>
            <a:rPr lang="es-PR" sz="1600" kern="1200" dirty="0" err="1" smtClean="0"/>
            <a:t>tax</a:t>
          </a:r>
          <a:r>
            <a:rPr lang="es-PR" sz="1600" kern="1200" dirty="0" smtClean="0"/>
            <a:t> </a:t>
          </a:r>
          <a:r>
            <a:rPr lang="es-PR" sz="1600" kern="1200" dirty="0" err="1" smtClean="0"/>
            <a:t>morale</a:t>
          </a:r>
          <a:r>
            <a:rPr lang="es-PR" sz="1600" kern="1200" dirty="0" smtClean="0"/>
            <a:t>” entre países interfieren con la comparación entre resultados.</a:t>
          </a:r>
          <a:endParaRPr lang="en-US" sz="1600" kern="1200" dirty="0"/>
        </a:p>
      </dsp:txBody>
      <dsp:txXfrm>
        <a:off x="4735005" y="3231181"/>
        <a:ext cx="3797671" cy="1070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A27D1-34B6-481D-AD3C-8BE68A475BDE}">
      <dsp:nvSpPr>
        <dsp:cNvPr id="0" name=""/>
        <dsp:cNvSpPr/>
      </dsp:nvSpPr>
      <dsp:spPr>
        <a:xfrm>
          <a:off x="3059" y="1460640"/>
          <a:ext cx="1565188"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s-PR" sz="1800" b="1" kern="1200" dirty="0" smtClean="0"/>
            <a:t>Sistemas Contributivos</a:t>
          </a:r>
          <a:endParaRPr lang="en-US" sz="1800" b="1" kern="1200" dirty="0"/>
        </a:p>
      </dsp:txBody>
      <dsp:txXfrm>
        <a:off x="3059" y="1460640"/>
        <a:ext cx="1565188" cy="601425"/>
      </dsp:txXfrm>
    </dsp:sp>
    <dsp:sp modelId="{EBAF40FD-6C64-41D6-A6E2-17508778B3CC}">
      <dsp:nvSpPr>
        <dsp:cNvPr id="0" name=""/>
        <dsp:cNvSpPr/>
      </dsp:nvSpPr>
      <dsp:spPr>
        <a:xfrm>
          <a:off x="1568248" y="971983"/>
          <a:ext cx="313037" cy="157874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3CB6E-3937-4C7D-A359-D9ECD8B21EC6}">
      <dsp:nvSpPr>
        <dsp:cNvPr id="0" name=""/>
        <dsp:cNvSpPr/>
      </dsp:nvSpPr>
      <dsp:spPr>
        <a:xfrm>
          <a:off x="2006500" y="971983"/>
          <a:ext cx="4257312" cy="1578740"/>
        </a:xfrm>
        <a:prstGeom prst="rect">
          <a:avLst/>
        </a:prstGeom>
        <a:gradFill rotWithShape="1">
          <a:gsLst>
            <a:gs pos="0">
              <a:schemeClr val="accent5">
                <a:tint val="70000"/>
                <a:lumMod val="110000"/>
              </a:schemeClr>
            </a:gs>
            <a:gs pos="100000">
              <a:schemeClr val="accent5">
                <a:tint val="82000"/>
                <a:alpha val="74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PR" sz="1800" kern="1200" dirty="0" smtClean="0"/>
            <a:t>Dinamarca</a:t>
          </a:r>
          <a:endParaRPr lang="en-US" sz="1800" kern="1200" dirty="0"/>
        </a:p>
        <a:p>
          <a:pPr marL="171450" lvl="1" indent="-171450" algn="l" defTabSz="800100">
            <a:lnSpc>
              <a:spcPct val="90000"/>
            </a:lnSpc>
            <a:spcBef>
              <a:spcPct val="0"/>
            </a:spcBef>
            <a:spcAft>
              <a:spcPct val="15000"/>
            </a:spcAft>
            <a:buChar char="••"/>
          </a:pPr>
          <a:r>
            <a:rPr lang="es-PR" sz="1800" kern="1200" dirty="0" smtClean="0"/>
            <a:t>Uruguay</a:t>
          </a:r>
          <a:endParaRPr lang="en-US" sz="1800" kern="1200" dirty="0"/>
        </a:p>
        <a:p>
          <a:pPr marL="171450" lvl="1" indent="-171450" algn="l" defTabSz="800100">
            <a:lnSpc>
              <a:spcPct val="90000"/>
            </a:lnSpc>
            <a:spcBef>
              <a:spcPct val="0"/>
            </a:spcBef>
            <a:spcAft>
              <a:spcPct val="15000"/>
            </a:spcAft>
            <a:buChar char="••"/>
          </a:pPr>
          <a:r>
            <a:rPr lang="es-PR" sz="1800" kern="1200" dirty="0" smtClean="0"/>
            <a:t>Singapur</a:t>
          </a:r>
          <a:endParaRPr lang="en-US" sz="1800" kern="1200" dirty="0"/>
        </a:p>
        <a:p>
          <a:pPr marL="171450" lvl="1" indent="-171450" algn="l" defTabSz="800100">
            <a:lnSpc>
              <a:spcPct val="90000"/>
            </a:lnSpc>
            <a:spcBef>
              <a:spcPct val="0"/>
            </a:spcBef>
            <a:spcAft>
              <a:spcPct val="15000"/>
            </a:spcAft>
            <a:buChar char="••"/>
          </a:pPr>
          <a:r>
            <a:rPr lang="es-PR" sz="1800" kern="1200" dirty="0" smtClean="0"/>
            <a:t>Estados Unidos</a:t>
          </a:r>
          <a:endParaRPr lang="en-US" sz="1800" kern="1200" dirty="0"/>
        </a:p>
        <a:p>
          <a:pPr marL="171450" lvl="1" indent="-171450" algn="l" defTabSz="800100">
            <a:lnSpc>
              <a:spcPct val="90000"/>
            </a:lnSpc>
            <a:spcBef>
              <a:spcPct val="0"/>
            </a:spcBef>
            <a:spcAft>
              <a:spcPct val="15000"/>
            </a:spcAft>
            <a:buChar char="••"/>
          </a:pPr>
          <a:r>
            <a:rPr lang="es-PR" sz="1800" kern="1200" smtClean="0"/>
            <a:t>Puerto Rico</a:t>
          </a:r>
          <a:endParaRPr lang="en-US" sz="1800" kern="1200" dirty="0"/>
        </a:p>
      </dsp:txBody>
      <dsp:txXfrm>
        <a:off x="2006500" y="971983"/>
        <a:ext cx="4257312" cy="1578740"/>
      </dsp:txXfrm>
    </dsp:sp>
    <dsp:sp modelId="{8391A1DA-2767-4741-9E95-A4845A36AA2C}">
      <dsp:nvSpPr>
        <dsp:cNvPr id="0" name=""/>
        <dsp:cNvSpPr/>
      </dsp:nvSpPr>
      <dsp:spPr>
        <a:xfrm>
          <a:off x="3059" y="2953825"/>
          <a:ext cx="1565188"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s-PR" sz="1800" b="1" kern="1200" dirty="0" smtClean="0"/>
            <a:t>Índices comparativos</a:t>
          </a:r>
          <a:endParaRPr lang="en-US" sz="1800" kern="1200" dirty="0"/>
        </a:p>
      </dsp:txBody>
      <dsp:txXfrm>
        <a:off x="3059" y="2953825"/>
        <a:ext cx="1565188" cy="601425"/>
      </dsp:txXfrm>
    </dsp:sp>
    <dsp:sp modelId="{2E0BD47C-429D-460A-A894-55216BF75BA3}">
      <dsp:nvSpPr>
        <dsp:cNvPr id="0" name=""/>
        <dsp:cNvSpPr/>
      </dsp:nvSpPr>
      <dsp:spPr>
        <a:xfrm>
          <a:off x="1568248" y="2615523"/>
          <a:ext cx="313037" cy="1278028"/>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0C947-BD3E-414B-B2CB-566366A6ED5A}">
      <dsp:nvSpPr>
        <dsp:cNvPr id="0" name=""/>
        <dsp:cNvSpPr/>
      </dsp:nvSpPr>
      <dsp:spPr>
        <a:xfrm>
          <a:off x="2006500" y="2615523"/>
          <a:ext cx="4257312" cy="1278028"/>
        </a:xfrm>
        <a:prstGeom prst="rect">
          <a:avLst/>
        </a:prstGeom>
        <a:gradFill rotWithShape="1">
          <a:gsLst>
            <a:gs pos="0">
              <a:schemeClr val="accent5">
                <a:tint val="70000"/>
                <a:lumMod val="110000"/>
              </a:schemeClr>
            </a:gs>
            <a:gs pos="100000">
              <a:schemeClr val="accent5">
                <a:tint val="82000"/>
                <a:alpha val="74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PR" sz="1800" kern="1200" dirty="0" smtClean="0"/>
            <a:t>Simplicidad</a:t>
          </a:r>
          <a:endParaRPr lang="en-US" sz="1800" kern="1200" dirty="0"/>
        </a:p>
        <a:p>
          <a:pPr marL="171450" lvl="1" indent="-171450" algn="l" defTabSz="800100">
            <a:lnSpc>
              <a:spcPct val="90000"/>
            </a:lnSpc>
            <a:spcBef>
              <a:spcPct val="0"/>
            </a:spcBef>
            <a:spcAft>
              <a:spcPct val="15000"/>
            </a:spcAft>
            <a:buChar char="••"/>
          </a:pPr>
          <a:r>
            <a:rPr lang="es-PR" sz="1800" kern="1200" dirty="0" smtClean="0"/>
            <a:t>Montos de Pagos Contributivos Realizados</a:t>
          </a:r>
          <a:endParaRPr lang="en-US" sz="1800" kern="1200" dirty="0"/>
        </a:p>
        <a:p>
          <a:pPr marL="171450" lvl="1" indent="-171450" algn="l" defTabSz="800100">
            <a:lnSpc>
              <a:spcPct val="90000"/>
            </a:lnSpc>
            <a:spcBef>
              <a:spcPct val="0"/>
            </a:spcBef>
            <a:spcAft>
              <a:spcPct val="15000"/>
            </a:spcAft>
            <a:buChar char="••"/>
          </a:pPr>
          <a:r>
            <a:rPr lang="es-PR" sz="1800" kern="1200" dirty="0" smtClean="0"/>
            <a:t>Tasas Totales Contributivas</a:t>
          </a:r>
          <a:endParaRPr lang="en-US" sz="1800" kern="1200" dirty="0"/>
        </a:p>
        <a:p>
          <a:pPr marL="171450" lvl="1" indent="-171450" algn="l" defTabSz="800100">
            <a:lnSpc>
              <a:spcPct val="90000"/>
            </a:lnSpc>
            <a:spcBef>
              <a:spcPct val="0"/>
            </a:spcBef>
            <a:spcAft>
              <a:spcPct val="15000"/>
            </a:spcAft>
            <a:buChar char="••"/>
          </a:pPr>
          <a:r>
            <a:rPr lang="es-PR" sz="1800" kern="1200" dirty="0" smtClean="0"/>
            <a:t>Percepción Ciudadana</a:t>
          </a:r>
          <a:endParaRPr lang="en-US" sz="1800" kern="1200" dirty="0"/>
        </a:p>
      </dsp:txBody>
      <dsp:txXfrm>
        <a:off x="2006500" y="2615523"/>
        <a:ext cx="4257312" cy="1278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6B2EE-865D-44B2-89B2-FAD432C6484E}">
      <dsp:nvSpPr>
        <dsp:cNvPr id="0" name=""/>
        <dsp:cNvSpPr/>
      </dsp:nvSpPr>
      <dsp:spPr>
        <a:xfrm>
          <a:off x="0" y="0"/>
          <a:ext cx="4350328" cy="4350328"/>
        </a:xfrm>
        <a:prstGeom prst="pie">
          <a:avLst>
            <a:gd name="adj1" fmla="val 5400000"/>
            <a:gd name="adj2" fmla="val 1620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2484A27-B6F4-4A2F-9055-8F6A77F0F6F7}">
      <dsp:nvSpPr>
        <dsp:cNvPr id="0" name=""/>
        <dsp:cNvSpPr/>
      </dsp:nvSpPr>
      <dsp:spPr>
        <a:xfrm>
          <a:off x="2175164" y="0"/>
          <a:ext cx="8497208" cy="435032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2175164" y="0"/>
        <a:ext cx="4248604" cy="1305101"/>
      </dsp:txXfrm>
    </dsp:sp>
    <dsp:sp modelId="{4B4EA4AB-7F09-446E-9312-3ACD5EF1CFAF}">
      <dsp:nvSpPr>
        <dsp:cNvPr id="0" name=""/>
        <dsp:cNvSpPr/>
      </dsp:nvSpPr>
      <dsp:spPr>
        <a:xfrm>
          <a:off x="761308" y="1305101"/>
          <a:ext cx="2827710" cy="2827710"/>
        </a:xfrm>
        <a:prstGeom prst="pie">
          <a:avLst>
            <a:gd name="adj1" fmla="val 5400000"/>
            <a:gd name="adj2" fmla="val 16200000"/>
          </a:avLst>
        </a:prstGeom>
        <a:solidFill>
          <a:schemeClr val="accent5">
            <a:hueOff val="-2582238"/>
            <a:satOff val="-14111"/>
            <a:lumOff val="-245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2C51C08-4117-4BD7-8CFB-DA6E4C18D1F9}">
      <dsp:nvSpPr>
        <dsp:cNvPr id="0" name=""/>
        <dsp:cNvSpPr/>
      </dsp:nvSpPr>
      <dsp:spPr>
        <a:xfrm>
          <a:off x="2175164" y="1263533"/>
          <a:ext cx="8497208" cy="282771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2175164" y="1263533"/>
        <a:ext cx="4248604" cy="1305096"/>
      </dsp:txXfrm>
    </dsp:sp>
    <dsp:sp modelId="{BBCEC060-06C9-403E-92F4-98A6C2F7CB75}">
      <dsp:nvSpPr>
        <dsp:cNvPr id="0" name=""/>
        <dsp:cNvSpPr/>
      </dsp:nvSpPr>
      <dsp:spPr>
        <a:xfrm>
          <a:off x="1476793" y="2564650"/>
          <a:ext cx="1305097" cy="1305097"/>
        </a:xfrm>
        <a:prstGeom prst="pie">
          <a:avLst>
            <a:gd name="adj1" fmla="val 5400000"/>
            <a:gd name="adj2" fmla="val 16200000"/>
          </a:avLst>
        </a:prstGeom>
        <a:solidFill>
          <a:schemeClr val="accent5">
            <a:hueOff val="-5164477"/>
            <a:satOff val="-28223"/>
            <a:lumOff val="-490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7D5EA8D-083B-4716-8135-E59C8E8CB7CB}">
      <dsp:nvSpPr>
        <dsp:cNvPr id="0" name=""/>
        <dsp:cNvSpPr/>
      </dsp:nvSpPr>
      <dsp:spPr>
        <a:xfrm>
          <a:off x="2129364" y="2559808"/>
          <a:ext cx="8497208" cy="13050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2129364" y="2559808"/>
        <a:ext cx="4248604" cy="1305097"/>
      </dsp:txXfrm>
    </dsp:sp>
    <dsp:sp modelId="{383C6D77-2C08-4473-B83F-F7B02E61DDCE}">
      <dsp:nvSpPr>
        <dsp:cNvPr id="0" name=""/>
        <dsp:cNvSpPr/>
      </dsp:nvSpPr>
      <dsp:spPr>
        <a:xfrm>
          <a:off x="6423768" y="0"/>
          <a:ext cx="4248604" cy="1305101"/>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PR" sz="1600" b="1" u="sng" kern="1200" dirty="0" smtClean="0"/>
            <a:t>Variable dependiente</a:t>
          </a:r>
          <a:r>
            <a:rPr lang="es-PR" sz="1600" u="sng" kern="1200" dirty="0" smtClean="0"/>
            <a:t>:</a:t>
          </a:r>
          <a:r>
            <a:rPr lang="es-PR" sz="1600" kern="1200" dirty="0" smtClean="0"/>
            <a:t> (1) Ingresos por impuestos en proporción al PIB</a:t>
          </a:r>
          <a:endParaRPr lang="en-US" sz="1600" kern="1200" dirty="0"/>
        </a:p>
        <a:p>
          <a:pPr marL="171450" lvl="1" indent="-171450" algn="l" defTabSz="711200">
            <a:lnSpc>
              <a:spcPct val="90000"/>
            </a:lnSpc>
            <a:spcBef>
              <a:spcPct val="0"/>
            </a:spcBef>
            <a:spcAft>
              <a:spcPct val="15000"/>
            </a:spcAft>
            <a:buChar char="••"/>
          </a:pPr>
          <a:r>
            <a:rPr lang="es-PR" sz="1600" b="1" u="sng" kern="1200" dirty="0" smtClean="0"/>
            <a:t>Variable independiente</a:t>
          </a:r>
          <a:r>
            <a:rPr lang="es-PR" sz="1600" u="sng" kern="1200" dirty="0" smtClean="0"/>
            <a:t>:</a:t>
          </a:r>
          <a:r>
            <a:rPr lang="es-PR" sz="1600" kern="1200" dirty="0" smtClean="0"/>
            <a:t> (1) Crecimiento del PIB</a:t>
          </a:r>
          <a:endParaRPr lang="en-US" sz="1600" kern="1200" dirty="0"/>
        </a:p>
      </dsp:txBody>
      <dsp:txXfrm>
        <a:off x="6423768" y="0"/>
        <a:ext cx="4248604" cy="1305101"/>
      </dsp:txXfrm>
    </dsp:sp>
    <dsp:sp modelId="{62D06CE4-13A1-4265-B762-C6CC95B74FFD}">
      <dsp:nvSpPr>
        <dsp:cNvPr id="0" name=""/>
        <dsp:cNvSpPr/>
      </dsp:nvSpPr>
      <dsp:spPr>
        <a:xfrm>
          <a:off x="6423768" y="1305101"/>
          <a:ext cx="4248604" cy="1305096"/>
        </a:xfrm>
        <a:prstGeom prst="rect">
          <a:avLst/>
        </a:prstGeom>
        <a:noFill/>
        <a:ln w="19050" cap="rnd" cmpd="sng" algn="ctr">
          <a:noFill/>
          <a:prstDash val="solid"/>
        </a:ln>
        <a:effectLst/>
        <a:scene3d>
          <a:camera prst="orthographicFront">
            <a:rot lat="0" lon="0" rev="0"/>
          </a:camera>
          <a:lightRig rig="contrasting" dir="t">
            <a:rot lat="0" lon="0" rev="1200000"/>
          </a:lightRig>
        </a:scene3d>
        <a:sp3d/>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PR" sz="1600" b="1" u="sng" kern="1200" dirty="0" smtClean="0"/>
            <a:t>Variables dependiente</a:t>
          </a:r>
          <a:r>
            <a:rPr lang="es-PR" sz="1600" kern="1200" dirty="0" smtClean="0"/>
            <a:t>: (1) Crecimiento del PIB </a:t>
          </a:r>
          <a:endParaRPr lang="en-US" sz="1600" kern="1200" dirty="0"/>
        </a:p>
        <a:p>
          <a:pPr marL="171450" lvl="1" indent="-171450" algn="l" defTabSz="711200">
            <a:lnSpc>
              <a:spcPct val="90000"/>
            </a:lnSpc>
            <a:spcBef>
              <a:spcPct val="0"/>
            </a:spcBef>
            <a:spcAft>
              <a:spcPct val="15000"/>
            </a:spcAft>
            <a:buChar char="••"/>
          </a:pPr>
          <a:r>
            <a:rPr lang="es-PR" sz="1600" b="1" u="sng" kern="1200" dirty="0" smtClean="0"/>
            <a:t>Variables independientes</a:t>
          </a:r>
          <a:r>
            <a:rPr lang="es-PR" sz="1600" kern="1200" dirty="0" smtClean="0"/>
            <a:t>: (1) Coeficiente </a:t>
          </a:r>
          <a:r>
            <a:rPr lang="es-PR" sz="1600" kern="1200" dirty="0" err="1" smtClean="0"/>
            <a:t>gini</a:t>
          </a:r>
          <a:r>
            <a:rPr lang="es-PR" sz="1600" kern="1200" dirty="0" smtClean="0"/>
            <a:t>, (2) Puntuación mundial de facilidad para hacer negocios, (3) Tasas contributivas promedio</a:t>
          </a:r>
          <a:endParaRPr lang="en-US" sz="1600" kern="1200" dirty="0"/>
        </a:p>
      </dsp:txBody>
      <dsp:txXfrm>
        <a:off x="6423768" y="1305101"/>
        <a:ext cx="4248604" cy="1305096"/>
      </dsp:txXfrm>
    </dsp:sp>
    <dsp:sp modelId="{4CDDEA09-1CB7-429B-90F3-5C55FF4BEE75}">
      <dsp:nvSpPr>
        <dsp:cNvPr id="0" name=""/>
        <dsp:cNvSpPr/>
      </dsp:nvSpPr>
      <dsp:spPr>
        <a:xfrm>
          <a:off x="6423768" y="2610198"/>
          <a:ext cx="4248604" cy="130509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PR" sz="1600" b="1" u="sng" kern="1200" dirty="0" smtClean="0"/>
            <a:t>Variables dependiente</a:t>
          </a:r>
          <a:r>
            <a:rPr lang="es-PR" sz="1600" kern="1200" dirty="0" smtClean="0"/>
            <a:t>: (1) Ingresos por impuestos en proporción al PIB</a:t>
          </a:r>
          <a:endParaRPr lang="en-US" sz="1600" kern="1200" dirty="0"/>
        </a:p>
        <a:p>
          <a:pPr marL="171450" lvl="1" indent="-171450" algn="l" defTabSz="711200">
            <a:lnSpc>
              <a:spcPct val="90000"/>
            </a:lnSpc>
            <a:spcBef>
              <a:spcPct val="0"/>
            </a:spcBef>
            <a:spcAft>
              <a:spcPct val="15000"/>
            </a:spcAft>
            <a:buChar char="••"/>
          </a:pPr>
          <a:r>
            <a:rPr lang="es-PR" sz="1600" b="1" u="sng" kern="1200" dirty="0" smtClean="0"/>
            <a:t>Variables independientes</a:t>
          </a:r>
          <a:r>
            <a:rPr lang="es-PR" sz="1600" kern="1200" dirty="0" smtClean="0"/>
            <a:t>: (1) Coeficiente </a:t>
          </a:r>
          <a:r>
            <a:rPr lang="es-PR" sz="1600" kern="1200" dirty="0" err="1" smtClean="0"/>
            <a:t>gini</a:t>
          </a:r>
          <a:r>
            <a:rPr lang="es-PR" sz="1600" kern="1200" dirty="0" smtClean="0"/>
            <a:t>, (2) Puntuación mundial de facilidad para hacer negocios, (3) Tasas contributivas promedio</a:t>
          </a:r>
          <a:endParaRPr lang="en-US" sz="1600" kern="1200" dirty="0"/>
        </a:p>
      </dsp:txBody>
      <dsp:txXfrm>
        <a:off x="6423768" y="2610198"/>
        <a:ext cx="4248604" cy="1305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31C5A-6D07-44B7-AFFF-F1430A46E488}">
      <dsp:nvSpPr>
        <dsp:cNvPr id="0" name=""/>
        <dsp:cNvSpPr/>
      </dsp:nvSpPr>
      <dsp:spPr>
        <a:xfrm>
          <a:off x="0" y="0"/>
          <a:ext cx="5735952" cy="1284006"/>
        </a:xfrm>
        <a:prstGeom prst="roundRect">
          <a:avLst>
            <a:gd name="adj" fmla="val 1000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PR" sz="2600" kern="1200" dirty="0" err="1" smtClean="0"/>
            <a:t>Partlow</a:t>
          </a:r>
          <a:r>
            <a:rPr lang="es-PR" sz="2600" kern="1200" dirty="0" smtClean="0"/>
            <a:t> ( 2013)</a:t>
          </a:r>
          <a:endParaRPr lang="en-US" sz="2600" kern="1200" dirty="0"/>
        </a:p>
        <a:p>
          <a:pPr marL="228600" lvl="1" indent="-228600" algn="l" defTabSz="889000">
            <a:lnSpc>
              <a:spcPct val="90000"/>
            </a:lnSpc>
            <a:spcBef>
              <a:spcPct val="0"/>
            </a:spcBef>
            <a:spcAft>
              <a:spcPct val="15000"/>
            </a:spcAft>
            <a:buChar char="••"/>
          </a:pPr>
          <a:r>
            <a:rPr lang="es-PR" sz="2000" kern="1200" dirty="0" smtClean="0"/>
            <a:t>Un sistema simple es injusto y regresivo</a:t>
          </a:r>
          <a:endParaRPr lang="en-US" sz="2000" kern="1200" dirty="0"/>
        </a:p>
      </dsp:txBody>
      <dsp:txXfrm>
        <a:off x="1275590" y="0"/>
        <a:ext cx="4460361" cy="1284006"/>
      </dsp:txXfrm>
    </dsp:sp>
    <dsp:sp modelId="{2DD71567-4C0C-434D-B235-B6A2F94D180F}">
      <dsp:nvSpPr>
        <dsp:cNvPr id="0" name=""/>
        <dsp:cNvSpPr/>
      </dsp:nvSpPr>
      <dsp:spPr>
        <a:xfrm>
          <a:off x="99066" y="155734"/>
          <a:ext cx="1147190" cy="1027204"/>
        </a:xfrm>
        <a:prstGeom prst="roundRect">
          <a:avLst>
            <a:gd name="adj" fmla="val 10000"/>
          </a:avLst>
        </a:prstGeom>
        <a:gradFill rotWithShape="0">
          <a:gsLst>
            <a:gs pos="0">
              <a:schemeClr val="accent5">
                <a:tint val="50000"/>
                <a:hueOff val="0"/>
                <a:satOff val="0"/>
                <a:lumOff val="0"/>
                <a:alphaOff val="0"/>
                <a:tint val="98000"/>
                <a:lumMod val="100000"/>
              </a:schemeClr>
            </a:gs>
            <a:gs pos="100000">
              <a:schemeClr val="accent5">
                <a:tint val="5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31C5A-6D07-44B7-AFFF-F1430A46E488}">
      <dsp:nvSpPr>
        <dsp:cNvPr id="0" name=""/>
        <dsp:cNvSpPr/>
      </dsp:nvSpPr>
      <dsp:spPr>
        <a:xfrm>
          <a:off x="0" y="9863"/>
          <a:ext cx="5735951" cy="1174180"/>
        </a:xfrm>
        <a:prstGeom prst="roundRect">
          <a:avLst>
            <a:gd name="adj" fmla="val 1000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PR" sz="2000" kern="1200" dirty="0" smtClean="0"/>
            <a:t>Erzo, </a:t>
          </a:r>
          <a:r>
            <a:rPr lang="es-PR" sz="2000" kern="1200" dirty="0" err="1" smtClean="0"/>
            <a:t>Singhal</a:t>
          </a:r>
          <a:r>
            <a:rPr lang="es-PR" sz="2000" kern="1200" dirty="0" smtClean="0"/>
            <a:t>, &amp; </a:t>
          </a:r>
          <a:r>
            <a:rPr lang="es-PR" sz="2000" kern="1200" dirty="0" err="1" smtClean="0"/>
            <a:t>Singhal</a:t>
          </a:r>
          <a:r>
            <a:rPr lang="es-PR" sz="2000" kern="1200" dirty="0" smtClean="0"/>
            <a:t> (2014)</a:t>
          </a:r>
          <a:endParaRPr lang="en-US" sz="2000" kern="1200" dirty="0"/>
        </a:p>
        <a:p>
          <a:pPr marL="171450" lvl="1" indent="-171450" algn="l" defTabSz="711200">
            <a:lnSpc>
              <a:spcPct val="90000"/>
            </a:lnSpc>
            <a:spcBef>
              <a:spcPct val="0"/>
            </a:spcBef>
            <a:spcAft>
              <a:spcPct val="15000"/>
            </a:spcAft>
            <a:buChar char="••"/>
          </a:pPr>
          <a:r>
            <a:rPr lang="es-PR" sz="1600" kern="1200" dirty="0" smtClean="0"/>
            <a:t>Mayor complejidad, mayores los costos de recursos de operación del sistema contributivo</a:t>
          </a:r>
          <a:endParaRPr lang="en-US" sz="1600" kern="1200" dirty="0"/>
        </a:p>
      </dsp:txBody>
      <dsp:txXfrm>
        <a:off x="1264608" y="9863"/>
        <a:ext cx="4471342" cy="1174180"/>
      </dsp:txXfrm>
    </dsp:sp>
    <dsp:sp modelId="{2DD71567-4C0C-434D-B235-B6A2F94D180F}">
      <dsp:nvSpPr>
        <dsp:cNvPr id="0" name=""/>
        <dsp:cNvSpPr/>
      </dsp:nvSpPr>
      <dsp:spPr>
        <a:xfrm>
          <a:off x="88084" y="142414"/>
          <a:ext cx="1147190" cy="939344"/>
        </a:xfrm>
        <a:prstGeom prst="roundRect">
          <a:avLst>
            <a:gd name="adj" fmla="val 10000"/>
          </a:avLst>
        </a:prstGeom>
        <a:gradFill rotWithShape="0">
          <a:gsLst>
            <a:gs pos="0">
              <a:schemeClr val="accent5">
                <a:tint val="50000"/>
                <a:hueOff val="0"/>
                <a:satOff val="0"/>
                <a:lumOff val="0"/>
                <a:alphaOff val="0"/>
                <a:tint val="98000"/>
                <a:lumMod val="100000"/>
              </a:schemeClr>
            </a:gs>
            <a:gs pos="100000">
              <a:schemeClr val="accent5">
                <a:tint val="5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F412DCC-EA81-403A-9BB3-71DBA501877A}">
      <dsp:nvSpPr>
        <dsp:cNvPr id="0" name=""/>
        <dsp:cNvSpPr/>
      </dsp:nvSpPr>
      <dsp:spPr>
        <a:xfrm>
          <a:off x="0" y="1291599"/>
          <a:ext cx="5735951" cy="1174180"/>
        </a:xfrm>
        <a:prstGeom prst="roundRect">
          <a:avLst>
            <a:gd name="adj" fmla="val 10000"/>
          </a:avLst>
        </a:prstGeom>
        <a:gradFill rotWithShape="0">
          <a:gsLst>
            <a:gs pos="0">
              <a:schemeClr val="accent5">
                <a:hueOff val="-2582238"/>
                <a:satOff val="-14111"/>
                <a:lumOff val="-2451"/>
                <a:alphaOff val="0"/>
                <a:tint val="98000"/>
                <a:lumMod val="100000"/>
              </a:schemeClr>
            </a:gs>
            <a:gs pos="100000">
              <a:schemeClr val="accent5">
                <a:hueOff val="-2582238"/>
                <a:satOff val="-14111"/>
                <a:lumOff val="-2451"/>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PR" sz="2000" kern="1200" dirty="0" err="1" smtClean="0"/>
            <a:t>Eckl</a:t>
          </a:r>
          <a:r>
            <a:rPr lang="es-PR" sz="2000" kern="1200" dirty="0" smtClean="0"/>
            <a:t>, Snell, </a:t>
          </a:r>
          <a:r>
            <a:rPr lang="es-PR" sz="2000" kern="1200" dirty="0" err="1" smtClean="0"/>
            <a:t>Mackey</a:t>
          </a:r>
          <a:r>
            <a:rPr lang="es-PR" sz="2000" kern="1200" dirty="0" smtClean="0"/>
            <a:t>, &amp; </a:t>
          </a:r>
          <a:r>
            <a:rPr lang="es-PR" sz="2000" kern="1200" dirty="0" err="1" smtClean="0"/>
            <a:t>Zeli</a:t>
          </a:r>
          <a:r>
            <a:rPr lang="es-PR" sz="2000" kern="1200" dirty="0" smtClean="0"/>
            <a:t> (2007)</a:t>
          </a:r>
          <a:endParaRPr lang="en-US" sz="2000" kern="1200" dirty="0"/>
        </a:p>
        <a:p>
          <a:pPr marL="171450" lvl="1" indent="-171450" algn="l" defTabSz="711200">
            <a:lnSpc>
              <a:spcPct val="90000"/>
            </a:lnSpc>
            <a:spcBef>
              <a:spcPct val="0"/>
            </a:spcBef>
            <a:spcAft>
              <a:spcPct val="15000"/>
            </a:spcAft>
            <a:buChar char="••"/>
          </a:pPr>
          <a:r>
            <a:rPr lang="es-PR" sz="1600" kern="1200" dirty="0" smtClean="0"/>
            <a:t>Un sistema contributivo efectivo minimiza la regresividad</a:t>
          </a:r>
          <a:endParaRPr lang="en-US" sz="1600" kern="1200" dirty="0"/>
        </a:p>
      </dsp:txBody>
      <dsp:txXfrm>
        <a:off x="1264608" y="1291599"/>
        <a:ext cx="4471342" cy="1174180"/>
      </dsp:txXfrm>
    </dsp:sp>
    <dsp:sp modelId="{50A7D42F-71FF-42CC-A21B-5F21967F38FA}">
      <dsp:nvSpPr>
        <dsp:cNvPr id="0" name=""/>
        <dsp:cNvSpPr/>
      </dsp:nvSpPr>
      <dsp:spPr>
        <a:xfrm>
          <a:off x="117418" y="1409017"/>
          <a:ext cx="1147190" cy="939344"/>
        </a:xfrm>
        <a:prstGeom prst="roundRect">
          <a:avLst>
            <a:gd name="adj" fmla="val 10000"/>
          </a:avLst>
        </a:prstGeom>
        <a:gradFill rotWithShape="0">
          <a:gsLst>
            <a:gs pos="0">
              <a:schemeClr val="accent5">
                <a:tint val="50000"/>
                <a:hueOff val="-2342583"/>
                <a:satOff val="-14930"/>
                <a:lumOff val="-1242"/>
                <a:alphaOff val="0"/>
                <a:tint val="98000"/>
                <a:lumMod val="100000"/>
              </a:schemeClr>
            </a:gs>
            <a:gs pos="100000">
              <a:schemeClr val="accent5">
                <a:tint val="50000"/>
                <a:hueOff val="-2342583"/>
                <a:satOff val="-14930"/>
                <a:lumOff val="-1242"/>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254C127-D0CE-489B-A91D-F35451C38C61}">
      <dsp:nvSpPr>
        <dsp:cNvPr id="0" name=""/>
        <dsp:cNvSpPr/>
      </dsp:nvSpPr>
      <dsp:spPr>
        <a:xfrm>
          <a:off x="0" y="2583198"/>
          <a:ext cx="5735951" cy="1174180"/>
        </a:xfrm>
        <a:prstGeom prst="roundRect">
          <a:avLst>
            <a:gd name="adj" fmla="val 10000"/>
          </a:avLst>
        </a:prstGeom>
        <a:gradFill rotWithShape="0">
          <a:gsLst>
            <a:gs pos="0">
              <a:schemeClr val="accent5">
                <a:hueOff val="-5164477"/>
                <a:satOff val="-28223"/>
                <a:lumOff val="-4902"/>
                <a:alphaOff val="0"/>
                <a:tint val="98000"/>
                <a:lumMod val="100000"/>
              </a:schemeClr>
            </a:gs>
            <a:gs pos="100000">
              <a:schemeClr val="accent5">
                <a:hueOff val="-5164477"/>
                <a:satOff val="-28223"/>
                <a:lumOff val="-4902"/>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PR" sz="2000" kern="1200" dirty="0" err="1" smtClean="0"/>
            <a:t>PwC</a:t>
          </a:r>
          <a:r>
            <a:rPr lang="es-PR" sz="2000" kern="1200" dirty="0" smtClean="0"/>
            <a:t> (2014)</a:t>
          </a:r>
          <a:endParaRPr lang="en-US" sz="2000" kern="1200" dirty="0"/>
        </a:p>
        <a:p>
          <a:pPr marL="171450" lvl="1" indent="-171450" algn="l" defTabSz="711200">
            <a:lnSpc>
              <a:spcPct val="90000"/>
            </a:lnSpc>
            <a:spcBef>
              <a:spcPct val="0"/>
            </a:spcBef>
            <a:spcAft>
              <a:spcPct val="15000"/>
            </a:spcAft>
            <a:buChar char="••"/>
          </a:pPr>
          <a:r>
            <a:rPr lang="es-PR" sz="1600" kern="1200" dirty="0" smtClean="0"/>
            <a:t>Mayor complejidad, mayor tiempo dedicado a la rendición contributiva, lo cual, disminuye su eficiencia y captación</a:t>
          </a:r>
          <a:r>
            <a:rPr lang="es-PR" sz="1200" kern="1200" dirty="0" smtClean="0"/>
            <a:t>.</a:t>
          </a:r>
          <a:endParaRPr lang="en-US" sz="1200" kern="1200" dirty="0"/>
        </a:p>
      </dsp:txBody>
      <dsp:txXfrm>
        <a:off x="1264608" y="2583198"/>
        <a:ext cx="4471342" cy="1174180"/>
      </dsp:txXfrm>
    </dsp:sp>
    <dsp:sp modelId="{CF584875-D04D-43FF-B55A-F83BCC898E5D}">
      <dsp:nvSpPr>
        <dsp:cNvPr id="0" name=""/>
        <dsp:cNvSpPr/>
      </dsp:nvSpPr>
      <dsp:spPr>
        <a:xfrm>
          <a:off x="117418" y="2700616"/>
          <a:ext cx="1147190" cy="939344"/>
        </a:xfrm>
        <a:prstGeom prst="roundRect">
          <a:avLst>
            <a:gd name="adj" fmla="val 10000"/>
          </a:avLst>
        </a:prstGeom>
        <a:gradFill rotWithShape="0">
          <a:gsLst>
            <a:gs pos="0">
              <a:schemeClr val="accent5">
                <a:tint val="50000"/>
                <a:hueOff val="-4685165"/>
                <a:satOff val="-29860"/>
                <a:lumOff val="-2485"/>
                <a:alphaOff val="0"/>
                <a:tint val="98000"/>
                <a:lumMod val="100000"/>
              </a:schemeClr>
            </a:gs>
            <a:gs pos="100000">
              <a:schemeClr val="accent5">
                <a:tint val="50000"/>
                <a:hueOff val="-4685165"/>
                <a:satOff val="-29860"/>
                <a:lumOff val="-2485"/>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31C5A-6D07-44B7-AFFF-F1430A46E488}">
      <dsp:nvSpPr>
        <dsp:cNvPr id="0" name=""/>
        <dsp:cNvSpPr/>
      </dsp:nvSpPr>
      <dsp:spPr>
        <a:xfrm>
          <a:off x="0" y="0"/>
          <a:ext cx="5817269" cy="1064105"/>
        </a:xfrm>
        <a:prstGeom prst="roundRect">
          <a:avLst>
            <a:gd name="adj" fmla="val 1000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R" sz="1800" kern="1200" dirty="0" err="1" smtClean="0"/>
            <a:t>Mankiw</a:t>
          </a:r>
          <a:r>
            <a:rPr lang="es-PR" sz="1800" kern="1200" dirty="0" smtClean="0"/>
            <a:t>, </a:t>
          </a:r>
          <a:r>
            <a:rPr lang="es-PR" sz="1800" kern="1200" dirty="0" err="1" smtClean="0"/>
            <a:t>Weinzierl</a:t>
          </a:r>
          <a:r>
            <a:rPr lang="es-PR" sz="1800" kern="1200" dirty="0" smtClean="0"/>
            <a:t>, &amp; Yagan; </a:t>
          </a:r>
          <a:r>
            <a:rPr lang="es-PR" sz="1800" kern="1200" dirty="0" err="1" smtClean="0"/>
            <a:t>Laffer</a:t>
          </a:r>
          <a:r>
            <a:rPr lang="es-PR" sz="1800" kern="1200" dirty="0" smtClean="0"/>
            <a:t>, </a:t>
          </a:r>
          <a:r>
            <a:rPr lang="es-PR" sz="1800" kern="1200" dirty="0" err="1" smtClean="0"/>
            <a:t>Winegarden</a:t>
          </a:r>
          <a:r>
            <a:rPr lang="es-PR" sz="1800" kern="1200" dirty="0" smtClean="0"/>
            <a:t> &amp; </a:t>
          </a:r>
          <a:r>
            <a:rPr lang="es-PR" sz="1800" kern="1200" dirty="0" err="1" smtClean="0"/>
            <a:t>Childs</a:t>
          </a:r>
          <a:r>
            <a:rPr lang="es-PR" sz="1800" kern="1200" dirty="0" smtClean="0"/>
            <a:t> (2014)</a:t>
          </a:r>
          <a:endParaRPr lang="en-US" sz="1800" kern="1200" dirty="0"/>
        </a:p>
        <a:p>
          <a:pPr marL="114300" lvl="1" indent="-114300" algn="l" defTabSz="533400">
            <a:lnSpc>
              <a:spcPct val="90000"/>
            </a:lnSpc>
            <a:spcBef>
              <a:spcPct val="0"/>
            </a:spcBef>
            <a:spcAft>
              <a:spcPct val="15000"/>
            </a:spcAft>
            <a:buChar char="••"/>
          </a:pPr>
          <a:r>
            <a:rPr lang="es-PR" sz="1200" kern="1200" dirty="0" smtClean="0"/>
            <a:t>Mayor complejidad, menos captación (por evasión), aumento de la economía subterránea y disminución de la base contributiva.</a:t>
          </a:r>
          <a:endParaRPr lang="en-US" sz="1200" kern="1200" dirty="0"/>
        </a:p>
      </dsp:txBody>
      <dsp:txXfrm>
        <a:off x="1347915" y="0"/>
        <a:ext cx="4469353" cy="1064105"/>
      </dsp:txXfrm>
    </dsp:sp>
    <dsp:sp modelId="{2DD71567-4C0C-434D-B235-B6A2F94D180F}">
      <dsp:nvSpPr>
        <dsp:cNvPr id="0" name=""/>
        <dsp:cNvSpPr/>
      </dsp:nvSpPr>
      <dsp:spPr>
        <a:xfrm>
          <a:off x="154712" y="295056"/>
          <a:ext cx="1163453" cy="552529"/>
        </a:xfrm>
        <a:prstGeom prst="roundRect">
          <a:avLst>
            <a:gd name="adj" fmla="val 10000"/>
          </a:avLst>
        </a:prstGeom>
        <a:gradFill rotWithShape="0">
          <a:gsLst>
            <a:gs pos="0">
              <a:schemeClr val="accent5">
                <a:tint val="50000"/>
                <a:hueOff val="0"/>
                <a:satOff val="0"/>
                <a:lumOff val="0"/>
                <a:alphaOff val="0"/>
                <a:tint val="98000"/>
                <a:lumMod val="100000"/>
              </a:schemeClr>
            </a:gs>
            <a:gs pos="100000">
              <a:schemeClr val="accent5">
                <a:tint val="5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F412DCC-EA81-403A-9BB3-71DBA501877A}">
      <dsp:nvSpPr>
        <dsp:cNvPr id="0" name=""/>
        <dsp:cNvSpPr/>
      </dsp:nvSpPr>
      <dsp:spPr>
        <a:xfrm>
          <a:off x="0" y="1248567"/>
          <a:ext cx="5817269" cy="2389777"/>
        </a:xfrm>
        <a:prstGeom prst="roundRect">
          <a:avLst>
            <a:gd name="adj" fmla="val 10000"/>
          </a:avLst>
        </a:prstGeom>
        <a:gradFill rotWithShape="0">
          <a:gsLst>
            <a:gs pos="0">
              <a:schemeClr val="accent5">
                <a:hueOff val="-2582238"/>
                <a:satOff val="-14111"/>
                <a:lumOff val="-2451"/>
                <a:alphaOff val="0"/>
                <a:tint val="98000"/>
                <a:lumMod val="100000"/>
              </a:schemeClr>
            </a:gs>
            <a:gs pos="100000">
              <a:schemeClr val="accent5">
                <a:hueOff val="-2582238"/>
                <a:satOff val="-14111"/>
                <a:lumOff val="-2451"/>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PR" sz="2000" kern="1200" dirty="0" err="1" smtClean="0"/>
            <a:t>Slemrod</a:t>
          </a:r>
          <a:r>
            <a:rPr lang="es-PR" sz="2000" kern="1200" dirty="0" smtClean="0"/>
            <a:t> J. (2007); </a:t>
          </a:r>
          <a:r>
            <a:rPr lang="es-PR" sz="2000" kern="1200" dirty="0" err="1" smtClean="0"/>
            <a:t>Partanon</a:t>
          </a:r>
          <a:r>
            <a:rPr lang="es-PR" sz="2000" kern="1200" dirty="0" smtClean="0"/>
            <a:t>, </a:t>
          </a:r>
          <a:r>
            <a:rPr lang="es-PR" sz="2000" kern="1200" dirty="0" err="1" smtClean="0"/>
            <a:t>Anu</a:t>
          </a:r>
          <a:r>
            <a:rPr lang="es-PR" sz="2000" kern="1200" dirty="0" smtClean="0"/>
            <a:t>(2016)</a:t>
          </a:r>
          <a:endParaRPr lang="en-US" sz="2000" kern="1200" dirty="0"/>
        </a:p>
        <a:p>
          <a:pPr marL="114300" lvl="1" indent="-114300" algn="l" defTabSz="622300">
            <a:lnSpc>
              <a:spcPct val="90000"/>
            </a:lnSpc>
            <a:spcBef>
              <a:spcPct val="0"/>
            </a:spcBef>
            <a:spcAft>
              <a:spcPct val="15000"/>
            </a:spcAft>
            <a:buChar char="••"/>
          </a:pPr>
          <a:r>
            <a:rPr lang="es-PR" sz="1400" kern="1200" dirty="0" smtClean="0"/>
            <a:t>Relación entre evasión e ingresos causado por la complejidad</a:t>
          </a:r>
          <a:endParaRPr lang="en-US" sz="1400" kern="1200" dirty="0"/>
        </a:p>
        <a:p>
          <a:pPr marL="228600" lvl="2" indent="-114300" algn="l" defTabSz="622300">
            <a:lnSpc>
              <a:spcPct val="90000"/>
            </a:lnSpc>
            <a:spcBef>
              <a:spcPct val="0"/>
            </a:spcBef>
            <a:spcAft>
              <a:spcPct val="15000"/>
            </a:spcAft>
            <a:buChar char="••"/>
          </a:pPr>
          <a:r>
            <a:rPr lang="en-US" sz="1400" kern="1200" dirty="0" smtClean="0"/>
            <a:t>	</a:t>
          </a:r>
          <a:r>
            <a:rPr lang="es-PR" sz="1400" kern="1200" dirty="0" smtClean="0"/>
            <a:t>Individuos con ingresos altos al igual que las grandes 	compañías evitan cumplir con sus responsabilidades 	contributivas a través de herramientas legales </a:t>
          </a:r>
          <a:endParaRPr lang="en-US" sz="1400" kern="1200" dirty="0"/>
        </a:p>
        <a:p>
          <a:pPr marL="342900" lvl="3" indent="-114300" algn="l" defTabSz="622300">
            <a:lnSpc>
              <a:spcPct val="90000"/>
            </a:lnSpc>
            <a:spcBef>
              <a:spcPct val="0"/>
            </a:spcBef>
            <a:spcAft>
              <a:spcPct val="15000"/>
            </a:spcAft>
            <a:buChar char="••"/>
          </a:pPr>
          <a:r>
            <a:rPr lang="es-PR" sz="1400" kern="1200" dirty="0" smtClean="0"/>
            <a:t>	Ingresos bajos atentan evadir impuestos de formas más 	directas y detectables</a:t>
          </a:r>
        </a:p>
      </dsp:txBody>
      <dsp:txXfrm>
        <a:off x="1347915" y="1248567"/>
        <a:ext cx="4469353" cy="2389777"/>
      </dsp:txXfrm>
    </dsp:sp>
    <dsp:sp modelId="{50A7D42F-71FF-42CC-A21B-5F21967F38FA}">
      <dsp:nvSpPr>
        <dsp:cNvPr id="0" name=""/>
        <dsp:cNvSpPr/>
      </dsp:nvSpPr>
      <dsp:spPr>
        <a:xfrm>
          <a:off x="184461" y="1705608"/>
          <a:ext cx="1163453" cy="1475695"/>
        </a:xfrm>
        <a:prstGeom prst="roundRect">
          <a:avLst>
            <a:gd name="adj" fmla="val 10000"/>
          </a:avLst>
        </a:prstGeom>
        <a:gradFill rotWithShape="0">
          <a:gsLst>
            <a:gs pos="0">
              <a:schemeClr val="accent5">
                <a:tint val="50000"/>
                <a:hueOff val="-2342583"/>
                <a:satOff val="-14930"/>
                <a:lumOff val="-1242"/>
                <a:alphaOff val="0"/>
                <a:tint val="98000"/>
                <a:lumMod val="100000"/>
              </a:schemeClr>
            </a:gs>
            <a:gs pos="100000">
              <a:schemeClr val="accent5">
                <a:tint val="50000"/>
                <a:hueOff val="-2342583"/>
                <a:satOff val="-14930"/>
                <a:lumOff val="-1242"/>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B5AAE4A-60A0-4C9A-8F3E-BC2D03539485}">
      <dsp:nvSpPr>
        <dsp:cNvPr id="0" name=""/>
        <dsp:cNvSpPr/>
      </dsp:nvSpPr>
      <dsp:spPr>
        <a:xfrm>
          <a:off x="0" y="3822806"/>
          <a:ext cx="5817269" cy="1844619"/>
        </a:xfrm>
        <a:prstGeom prst="roundRect">
          <a:avLst>
            <a:gd name="adj" fmla="val 10000"/>
          </a:avLst>
        </a:prstGeom>
        <a:gradFill rotWithShape="0">
          <a:gsLst>
            <a:gs pos="0">
              <a:schemeClr val="accent5">
                <a:hueOff val="-5164477"/>
                <a:satOff val="-28223"/>
                <a:lumOff val="-4902"/>
                <a:alphaOff val="0"/>
                <a:tint val="98000"/>
                <a:lumMod val="100000"/>
              </a:schemeClr>
            </a:gs>
            <a:gs pos="100000">
              <a:schemeClr val="accent5">
                <a:hueOff val="-5164477"/>
                <a:satOff val="-28223"/>
                <a:lumOff val="-4902"/>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PR" sz="2400" kern="1200" dirty="0" err="1" smtClean="0"/>
            <a:t>Slemrod</a:t>
          </a:r>
          <a:r>
            <a:rPr lang="es-PR" sz="2400" kern="1200" dirty="0" smtClean="0"/>
            <a:t> J. , </a:t>
          </a:r>
          <a:r>
            <a:rPr lang="es-PR" sz="2400" kern="1200" dirty="0" err="1" smtClean="0"/>
            <a:t>Optimal</a:t>
          </a:r>
          <a:r>
            <a:rPr lang="es-PR" sz="2400" kern="1200" dirty="0" smtClean="0"/>
            <a:t> </a:t>
          </a:r>
          <a:r>
            <a:rPr lang="es-PR" sz="2400" kern="1200" dirty="0" err="1" smtClean="0"/>
            <a:t>Taxation</a:t>
          </a:r>
          <a:r>
            <a:rPr lang="es-PR" sz="2400" kern="1200" dirty="0" smtClean="0"/>
            <a:t> and </a:t>
          </a:r>
          <a:r>
            <a:rPr lang="es-PR" sz="2400" kern="1200" dirty="0" err="1" smtClean="0"/>
            <a:t>Optimal</a:t>
          </a:r>
          <a:r>
            <a:rPr lang="es-PR" sz="2400" kern="1200" dirty="0" smtClean="0"/>
            <a:t> </a:t>
          </a:r>
          <a:r>
            <a:rPr lang="es-PR" sz="2400" kern="1200" dirty="0" err="1" smtClean="0"/>
            <a:t>Tax</a:t>
          </a:r>
          <a:r>
            <a:rPr lang="es-PR" sz="2400" kern="1200" dirty="0" smtClean="0"/>
            <a:t> </a:t>
          </a:r>
          <a:r>
            <a:rPr lang="es-PR" sz="2400" kern="1200" dirty="0" err="1" smtClean="0"/>
            <a:t>Systems</a:t>
          </a:r>
          <a:r>
            <a:rPr lang="es-PR" sz="2400" kern="1200" dirty="0" smtClean="0"/>
            <a:t> (1989)</a:t>
          </a:r>
          <a:endParaRPr lang="en-US" sz="2400" kern="1200" dirty="0"/>
        </a:p>
        <a:p>
          <a:pPr marL="114300" lvl="1" indent="-114300" algn="l" defTabSz="622300">
            <a:lnSpc>
              <a:spcPct val="90000"/>
            </a:lnSpc>
            <a:spcBef>
              <a:spcPct val="0"/>
            </a:spcBef>
            <a:spcAft>
              <a:spcPct val="15000"/>
            </a:spcAft>
            <a:buChar char="••"/>
          </a:pPr>
          <a:r>
            <a:rPr lang="es-PR" sz="1400" kern="1200" dirty="0" smtClean="0"/>
            <a:t>La tasa marginal de impuestos debería ser de 0% para la </a:t>
          </a:r>
          <a:r>
            <a:rPr lang="es-PR" sz="1400" kern="1200" dirty="0" err="1" smtClean="0"/>
            <a:t>percentila</a:t>
          </a:r>
          <a:r>
            <a:rPr lang="es-PR" sz="1400" kern="1200" dirty="0" smtClean="0"/>
            <a:t> del 1% de los contribuidores.</a:t>
          </a:r>
          <a:endParaRPr lang="en-US" sz="1400" kern="1200" dirty="0"/>
        </a:p>
        <a:p>
          <a:pPr marL="114300" lvl="1" indent="-114300" algn="l" defTabSz="622300">
            <a:lnSpc>
              <a:spcPct val="90000"/>
            </a:lnSpc>
            <a:spcBef>
              <a:spcPct val="0"/>
            </a:spcBef>
            <a:spcAft>
              <a:spcPct val="15000"/>
            </a:spcAft>
            <a:buChar char="••"/>
          </a:pPr>
          <a:r>
            <a:rPr lang="es-PR" sz="1400" kern="1200" dirty="0" smtClean="0"/>
            <a:t>El impuesto al consumo reduce la evasión contributiva</a:t>
          </a:r>
          <a:endParaRPr lang="en-US" sz="1400" kern="1200" dirty="0"/>
        </a:p>
      </dsp:txBody>
      <dsp:txXfrm>
        <a:off x="1347915" y="3822806"/>
        <a:ext cx="4469353" cy="1844619"/>
      </dsp:txXfrm>
    </dsp:sp>
    <dsp:sp modelId="{6BF336E9-CE92-42D4-98F0-DEEBE97FD167}">
      <dsp:nvSpPr>
        <dsp:cNvPr id="0" name=""/>
        <dsp:cNvSpPr/>
      </dsp:nvSpPr>
      <dsp:spPr>
        <a:xfrm>
          <a:off x="184461" y="3924445"/>
          <a:ext cx="1163453" cy="1641342"/>
        </a:xfrm>
        <a:prstGeom prst="roundRect">
          <a:avLst>
            <a:gd name="adj" fmla="val 10000"/>
          </a:avLst>
        </a:prstGeom>
        <a:gradFill rotWithShape="0">
          <a:gsLst>
            <a:gs pos="0">
              <a:schemeClr val="accent5">
                <a:tint val="50000"/>
                <a:hueOff val="-4685165"/>
                <a:satOff val="-29860"/>
                <a:lumOff val="-2485"/>
                <a:alphaOff val="0"/>
                <a:tint val="98000"/>
                <a:lumMod val="100000"/>
              </a:schemeClr>
            </a:gs>
            <a:gs pos="100000">
              <a:schemeClr val="accent5">
                <a:tint val="50000"/>
                <a:hueOff val="-4685165"/>
                <a:satOff val="-29860"/>
                <a:lumOff val="-2485"/>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9E776-8AD7-4CDC-AD1B-4E771999F75F}">
      <dsp:nvSpPr>
        <dsp:cNvPr id="0" name=""/>
        <dsp:cNvSpPr/>
      </dsp:nvSpPr>
      <dsp:spPr>
        <a:xfrm>
          <a:off x="1195092" y="0"/>
          <a:ext cx="3147598" cy="2820096"/>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4E46731-8B9C-45BD-8C56-17DB1631B3C9}">
      <dsp:nvSpPr>
        <dsp:cNvPr id="0" name=""/>
        <dsp:cNvSpPr/>
      </dsp:nvSpPr>
      <dsp:spPr>
        <a:xfrm>
          <a:off x="1561735" y="275317"/>
          <a:ext cx="447338" cy="44733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CA715E-2C7B-455D-A304-8862BFEBE886}">
      <dsp:nvSpPr>
        <dsp:cNvPr id="0" name=""/>
        <dsp:cNvSpPr/>
      </dsp:nvSpPr>
      <dsp:spPr>
        <a:xfrm>
          <a:off x="1785405" y="275317"/>
          <a:ext cx="2392777" cy="44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es-PR" sz="1200" kern="1200" dirty="0" err="1" smtClean="0"/>
            <a:t>Slemrod</a:t>
          </a:r>
          <a:r>
            <a:rPr lang="es-PR" sz="1200" kern="1200" dirty="0" smtClean="0"/>
            <a:t> J. , </a:t>
          </a:r>
          <a:r>
            <a:rPr lang="es-PR" sz="1200" kern="1200" dirty="0" err="1" smtClean="0"/>
            <a:t>Optimal</a:t>
          </a:r>
          <a:r>
            <a:rPr lang="es-PR" sz="1200" kern="1200" dirty="0" smtClean="0"/>
            <a:t> </a:t>
          </a:r>
          <a:r>
            <a:rPr lang="es-PR" sz="1200" kern="1200" dirty="0" err="1" smtClean="0"/>
            <a:t>Taxation</a:t>
          </a:r>
          <a:r>
            <a:rPr lang="es-PR" sz="1200" kern="1200" dirty="0" smtClean="0"/>
            <a:t> and </a:t>
          </a:r>
          <a:r>
            <a:rPr lang="es-PR" sz="1200" kern="1200" dirty="0" err="1" smtClean="0"/>
            <a:t>Optimal</a:t>
          </a:r>
          <a:r>
            <a:rPr lang="es-PR" sz="1200" kern="1200" dirty="0" smtClean="0"/>
            <a:t> </a:t>
          </a:r>
          <a:r>
            <a:rPr lang="es-PR" sz="1200" kern="1200" dirty="0" err="1" smtClean="0"/>
            <a:t>Tax</a:t>
          </a:r>
          <a:r>
            <a:rPr lang="es-PR" sz="1200" kern="1200" dirty="0" smtClean="0"/>
            <a:t> </a:t>
          </a:r>
          <a:r>
            <a:rPr lang="es-PR" sz="1200" kern="1200" dirty="0" err="1" smtClean="0"/>
            <a:t>Systems</a:t>
          </a:r>
          <a:r>
            <a:rPr lang="es-PR" sz="1200" kern="1200" dirty="0" smtClean="0"/>
            <a:t> (1989)</a:t>
          </a:r>
          <a:endParaRPr lang="en-US" sz="1200" kern="1200" dirty="0"/>
        </a:p>
      </dsp:txBody>
      <dsp:txXfrm>
        <a:off x="1785405" y="275317"/>
        <a:ext cx="2392777" cy="447338"/>
      </dsp:txXfrm>
    </dsp:sp>
    <dsp:sp modelId="{CA28EC8A-A438-412E-873C-E7B513F872E2}">
      <dsp:nvSpPr>
        <dsp:cNvPr id="0" name=""/>
        <dsp:cNvSpPr/>
      </dsp:nvSpPr>
      <dsp:spPr>
        <a:xfrm>
          <a:off x="1661842" y="1086791"/>
          <a:ext cx="2392777" cy="22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PR" sz="1400" kern="1200" dirty="0" smtClean="0"/>
            <a:t>Impuestos sobre el consumo ajustado a la elasticidad de la demanda de cada bien.</a:t>
          </a:r>
          <a:endParaRPr lang="en-US" sz="1400" kern="1200" dirty="0"/>
        </a:p>
      </dsp:txBody>
      <dsp:txXfrm>
        <a:off x="1661842" y="1086791"/>
        <a:ext cx="2392777" cy="220998"/>
      </dsp:txXfrm>
    </dsp:sp>
    <dsp:sp modelId="{A3EF8864-1705-481C-AA6D-6996EF64B8E2}">
      <dsp:nvSpPr>
        <dsp:cNvPr id="0" name=""/>
        <dsp:cNvSpPr/>
      </dsp:nvSpPr>
      <dsp:spPr>
        <a:xfrm flipV="1">
          <a:off x="1403838" y="840293"/>
          <a:ext cx="144719" cy="212195"/>
        </a:xfrm>
        <a:prstGeom prst="ellipse">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9D32235-7BC3-486B-B737-5F7CF4AF0011}">
      <dsp:nvSpPr>
        <dsp:cNvPr id="0" name=""/>
        <dsp:cNvSpPr/>
      </dsp:nvSpPr>
      <dsp:spPr>
        <a:xfrm>
          <a:off x="1616187" y="1814728"/>
          <a:ext cx="2392777" cy="15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PR" sz="1400" kern="1200" dirty="0" smtClean="0"/>
            <a:t>Mayores ganancias, mayores impuestos sobre industrias.</a:t>
          </a:r>
          <a:endParaRPr lang="en-US" sz="1400" kern="1200" dirty="0"/>
        </a:p>
      </dsp:txBody>
      <dsp:txXfrm>
        <a:off x="1616187" y="1814728"/>
        <a:ext cx="2392777" cy="157154"/>
      </dsp:txXfrm>
    </dsp:sp>
    <dsp:sp modelId="{049DCDCF-7209-40AB-A565-C61960117F4B}">
      <dsp:nvSpPr>
        <dsp:cNvPr id="0" name=""/>
        <dsp:cNvSpPr/>
      </dsp:nvSpPr>
      <dsp:spPr>
        <a:xfrm>
          <a:off x="1137845" y="2581807"/>
          <a:ext cx="3097869" cy="269615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588616F-04A8-47FC-9A0F-2625F725A2FE}">
      <dsp:nvSpPr>
        <dsp:cNvPr id="0" name=""/>
        <dsp:cNvSpPr/>
      </dsp:nvSpPr>
      <dsp:spPr>
        <a:xfrm>
          <a:off x="1561735" y="2790118"/>
          <a:ext cx="447338" cy="44733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3F88393-2C12-4512-8F59-07B462827907}">
      <dsp:nvSpPr>
        <dsp:cNvPr id="0" name=""/>
        <dsp:cNvSpPr/>
      </dsp:nvSpPr>
      <dsp:spPr>
        <a:xfrm>
          <a:off x="1785405" y="2790118"/>
          <a:ext cx="2392777" cy="44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PR" sz="1400" kern="1200" dirty="0" err="1" smtClean="0"/>
            <a:t>Laffer</a:t>
          </a:r>
          <a:r>
            <a:rPr lang="es-PR" sz="1400" kern="1200" dirty="0" smtClean="0"/>
            <a:t> A. B</a:t>
          </a:r>
          <a:r>
            <a:rPr lang="es-PR" sz="1350" kern="1200" dirty="0" smtClean="0"/>
            <a:t>.</a:t>
          </a:r>
          <a:r>
            <a:rPr lang="es-PR" sz="1200" kern="1200" dirty="0" smtClean="0"/>
            <a:t> </a:t>
          </a:r>
          <a:r>
            <a:rPr lang="es-PR" sz="1400" kern="1200" dirty="0" smtClean="0"/>
            <a:t>(2004)</a:t>
          </a:r>
          <a:endParaRPr lang="en-US" sz="1400" kern="1200" dirty="0"/>
        </a:p>
      </dsp:txBody>
      <dsp:txXfrm>
        <a:off x="1785405" y="2790118"/>
        <a:ext cx="2392777" cy="447338"/>
      </dsp:txXfrm>
    </dsp:sp>
    <dsp:sp modelId="{61E297A8-03F3-4478-930A-3D704E530259}">
      <dsp:nvSpPr>
        <dsp:cNvPr id="0" name=""/>
        <dsp:cNvSpPr/>
      </dsp:nvSpPr>
      <dsp:spPr>
        <a:xfrm>
          <a:off x="2138602" y="3267924"/>
          <a:ext cx="2392777" cy="15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s-PR" sz="1600" kern="1200" dirty="0" smtClean="0"/>
            <a:t>Curva de </a:t>
          </a:r>
          <a:r>
            <a:rPr lang="es-PR" sz="1600" kern="1200" dirty="0" err="1" smtClean="0"/>
            <a:t>Laffer</a:t>
          </a:r>
          <a:endParaRPr lang="en-US" sz="1600" kern="1200" dirty="0"/>
        </a:p>
      </dsp:txBody>
      <dsp:txXfrm>
        <a:off x="2138602" y="3267924"/>
        <a:ext cx="2392777" cy="157154"/>
      </dsp:txXfrm>
    </dsp:sp>
    <dsp:sp modelId="{FCA71A7B-0723-435E-95E6-88DBA5D710ED}">
      <dsp:nvSpPr>
        <dsp:cNvPr id="0" name=""/>
        <dsp:cNvSpPr/>
      </dsp:nvSpPr>
      <dsp:spPr>
        <a:xfrm>
          <a:off x="1810458" y="3289204"/>
          <a:ext cx="163181" cy="182124"/>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713A045-A2EF-446E-A00E-139AF870942F}">
      <dsp:nvSpPr>
        <dsp:cNvPr id="0" name=""/>
        <dsp:cNvSpPr/>
      </dsp:nvSpPr>
      <dsp:spPr>
        <a:xfrm>
          <a:off x="1625304" y="3986538"/>
          <a:ext cx="2392777" cy="21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kern="1200" dirty="0" smtClean="0"/>
            <a:t>	</a:t>
          </a:r>
          <a:r>
            <a:rPr lang="es-PR" sz="1400" kern="1200" dirty="0" smtClean="0"/>
            <a:t>Muestra la relación entre tasas impositivas y captación contributiva. Ilustrando que mientras mayor sea el impuesto sobre una actividad, menos generara esta.</a:t>
          </a:r>
          <a:endParaRPr lang="en-US" sz="1400" kern="1200" dirty="0"/>
        </a:p>
      </dsp:txBody>
      <dsp:txXfrm>
        <a:off x="1625304" y="3986538"/>
        <a:ext cx="2392777" cy="2175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80C5D-E349-4E5E-B40F-2807AD3BF7F5}">
      <dsp:nvSpPr>
        <dsp:cNvPr id="0" name=""/>
        <dsp:cNvSpPr/>
      </dsp:nvSpPr>
      <dsp:spPr>
        <a:xfrm>
          <a:off x="1232" y="0"/>
          <a:ext cx="1918201" cy="33752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err="1" smtClean="0"/>
            <a:t>Menor</a:t>
          </a:r>
          <a:r>
            <a:rPr lang="en-US" sz="2200" kern="1200" dirty="0" smtClean="0"/>
            <a:t> </a:t>
          </a:r>
          <a:r>
            <a:rPr lang="en-US" sz="2200" kern="1200" dirty="0" err="1" smtClean="0"/>
            <a:t>monto</a:t>
          </a:r>
          <a:r>
            <a:rPr lang="en-US" sz="2200" kern="1200" dirty="0" smtClean="0"/>
            <a:t> de </a:t>
          </a:r>
          <a:r>
            <a:rPr lang="en-US" sz="2200" kern="1200" dirty="0" err="1" smtClean="0"/>
            <a:t>pagos</a:t>
          </a:r>
          <a:r>
            <a:rPr lang="en-US" sz="2200" kern="1200" dirty="0" smtClean="0"/>
            <a:t> </a:t>
          </a:r>
          <a:r>
            <a:rPr lang="en-US" sz="2200" kern="1200" dirty="0" err="1" smtClean="0"/>
            <a:t>contributivos</a:t>
          </a:r>
          <a:endParaRPr lang="en-US" sz="2200" kern="1200" dirty="0"/>
        </a:p>
      </dsp:txBody>
      <dsp:txXfrm>
        <a:off x="1232" y="1350118"/>
        <a:ext cx="1918201" cy="1350118"/>
      </dsp:txXfrm>
    </dsp:sp>
    <dsp:sp modelId="{05F387DD-7DC8-4DA6-8A0E-7CDA4A2B5872}">
      <dsp:nvSpPr>
        <dsp:cNvPr id="0" name=""/>
        <dsp:cNvSpPr/>
      </dsp:nvSpPr>
      <dsp:spPr>
        <a:xfrm>
          <a:off x="398346" y="202517"/>
          <a:ext cx="1123973" cy="1123973"/>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DE91A-BE91-4A08-97C7-98146B7A44EB}">
      <dsp:nvSpPr>
        <dsp:cNvPr id="0" name=""/>
        <dsp:cNvSpPr/>
      </dsp:nvSpPr>
      <dsp:spPr>
        <a:xfrm>
          <a:off x="1976979" y="0"/>
          <a:ext cx="1918201" cy="3375296"/>
        </a:xfrm>
        <a:prstGeom prst="roundRect">
          <a:avLst>
            <a:gd name="adj" fmla="val 10000"/>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accent5">
                  <a:lumMod val="75000"/>
                </a:schemeClr>
              </a:solidFill>
            </a:rPr>
            <a:t>Menor</a:t>
          </a:r>
          <a:r>
            <a:rPr lang="en-US" sz="2200" kern="1200" dirty="0" smtClean="0">
              <a:solidFill>
                <a:schemeClr val="accent5">
                  <a:lumMod val="75000"/>
                </a:schemeClr>
              </a:solidFill>
            </a:rPr>
            <a:t> </a:t>
          </a:r>
          <a:r>
            <a:rPr lang="en-US" sz="2200" kern="1200" dirty="0" err="1" smtClean="0">
              <a:solidFill>
                <a:schemeClr val="accent5">
                  <a:lumMod val="75000"/>
                </a:schemeClr>
              </a:solidFill>
            </a:rPr>
            <a:t>duplicidad</a:t>
          </a:r>
          <a:r>
            <a:rPr lang="en-US" sz="2200" kern="1200" dirty="0" smtClean="0">
              <a:solidFill>
                <a:schemeClr val="accent5">
                  <a:lumMod val="75000"/>
                </a:schemeClr>
              </a:solidFill>
            </a:rPr>
            <a:t> de </a:t>
          </a:r>
          <a:r>
            <a:rPr lang="en-US" sz="2200" kern="1200" dirty="0" err="1" smtClean="0">
              <a:solidFill>
                <a:schemeClr val="accent5">
                  <a:lumMod val="75000"/>
                </a:schemeClr>
              </a:solidFill>
            </a:rPr>
            <a:t>impuestos</a:t>
          </a:r>
          <a:endParaRPr lang="en-US" sz="2200" kern="1200" dirty="0">
            <a:solidFill>
              <a:schemeClr val="accent5">
                <a:lumMod val="75000"/>
              </a:schemeClr>
            </a:solidFill>
          </a:endParaRPr>
        </a:p>
      </dsp:txBody>
      <dsp:txXfrm>
        <a:off x="1976979" y="1350118"/>
        <a:ext cx="1918201" cy="1350118"/>
      </dsp:txXfrm>
    </dsp:sp>
    <dsp:sp modelId="{B74A64AA-3E08-4444-98BA-60C76E17B6E2}">
      <dsp:nvSpPr>
        <dsp:cNvPr id="0" name=""/>
        <dsp:cNvSpPr/>
      </dsp:nvSpPr>
      <dsp:spPr>
        <a:xfrm>
          <a:off x="2374093" y="202517"/>
          <a:ext cx="1123973" cy="1123973"/>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F922F5-5EBB-4550-B176-A28BA735663F}">
      <dsp:nvSpPr>
        <dsp:cNvPr id="0" name=""/>
        <dsp:cNvSpPr/>
      </dsp:nvSpPr>
      <dsp:spPr>
        <a:xfrm>
          <a:off x="3952727" y="0"/>
          <a:ext cx="1918201" cy="3375296"/>
        </a:xfrm>
        <a:prstGeom prst="roundRect">
          <a:avLst>
            <a:gd name="adj" fmla="val 10000"/>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Mayor </a:t>
          </a:r>
          <a:r>
            <a:rPr lang="en-US" sz="2200" kern="1200" dirty="0" err="1" smtClean="0"/>
            <a:t>simpleza</a:t>
          </a:r>
          <a:endParaRPr lang="en-US" sz="2200" kern="1200" dirty="0"/>
        </a:p>
      </dsp:txBody>
      <dsp:txXfrm>
        <a:off x="3952727" y="1350118"/>
        <a:ext cx="1918201" cy="1350118"/>
      </dsp:txXfrm>
    </dsp:sp>
    <dsp:sp modelId="{953B2ACA-F70B-4078-8795-CD10BE65091A}">
      <dsp:nvSpPr>
        <dsp:cNvPr id="0" name=""/>
        <dsp:cNvSpPr/>
      </dsp:nvSpPr>
      <dsp:spPr>
        <a:xfrm>
          <a:off x="4349840" y="202517"/>
          <a:ext cx="1123973" cy="1123973"/>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9D0170-1723-41E1-9E03-44CD821CB3C5}">
      <dsp:nvSpPr>
        <dsp:cNvPr id="0" name=""/>
        <dsp:cNvSpPr/>
      </dsp:nvSpPr>
      <dsp:spPr>
        <a:xfrm>
          <a:off x="234886" y="2700236"/>
          <a:ext cx="5402388" cy="506294"/>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9AC98-05E4-4F4C-81B8-F3192F2AE237}">
      <dsp:nvSpPr>
        <dsp:cNvPr id="0" name=""/>
        <dsp:cNvSpPr/>
      </dsp:nvSpPr>
      <dsp:spPr>
        <a:xfrm rot="16200000">
          <a:off x="-1595567" y="2560449"/>
          <a:ext cx="3549274" cy="35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2346" bIns="0" numCol="1" spcCol="1270" anchor="t" anchorCtr="0">
          <a:noAutofit/>
        </a:bodyPr>
        <a:lstStyle/>
        <a:p>
          <a:pPr lvl="0" algn="r" defTabSz="1111250">
            <a:lnSpc>
              <a:spcPct val="90000"/>
            </a:lnSpc>
            <a:spcBef>
              <a:spcPct val="0"/>
            </a:spcBef>
            <a:spcAft>
              <a:spcPct val="35000"/>
            </a:spcAft>
          </a:pPr>
          <a:r>
            <a:rPr lang="en-US" sz="2500" kern="1200" dirty="0" smtClean="0"/>
            <a:t>PwC (2014)</a:t>
          </a:r>
          <a:endParaRPr lang="en-US" sz="2500" kern="1200" dirty="0"/>
        </a:p>
      </dsp:txBody>
      <dsp:txXfrm>
        <a:off x="-1595567" y="2560449"/>
        <a:ext cx="3549274" cy="354156"/>
      </dsp:txXfrm>
    </dsp:sp>
    <dsp:sp modelId="{B6FE6B97-CEB9-46E1-B69B-FE054300923B}">
      <dsp:nvSpPr>
        <dsp:cNvPr id="0" name=""/>
        <dsp:cNvSpPr/>
      </dsp:nvSpPr>
      <dsp:spPr>
        <a:xfrm>
          <a:off x="382206" y="734281"/>
          <a:ext cx="1765017" cy="3549274"/>
        </a:xfrm>
        <a:prstGeom prst="rect">
          <a:avLst/>
        </a:prstGeom>
        <a:gradFill rotWithShape="1">
          <a:gsLst>
            <a:gs pos="0">
              <a:schemeClr val="accent5">
                <a:tint val="98000"/>
                <a:lumMod val="100000"/>
              </a:schemeClr>
            </a:gs>
            <a:gs pos="100000">
              <a:schemeClr val="accent5">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5"/>
        </a:lnRef>
        <a:fillRef idx="3">
          <a:schemeClr val="accent5"/>
        </a:fillRef>
        <a:effectRef idx="3">
          <a:schemeClr val="accent5"/>
        </a:effectRef>
        <a:fontRef idx="minor">
          <a:schemeClr val="lt1"/>
        </a:fontRef>
      </dsp:style>
      <dsp:txBody>
        <a:bodyPr spcFirstLastPara="0" vert="horz" wrap="square" lIns="142240" tIns="312346"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s-PR" sz="2000" kern="1200" dirty="0" smtClean="0">
              <a:latin typeface="Times New Roman" panose="02020603050405020304" pitchFamily="18" charset="0"/>
              <a:cs typeface="Times New Roman" panose="02020603050405020304" pitchFamily="18" charset="0"/>
            </a:rPr>
            <a:t>“</a:t>
          </a:r>
          <a:r>
            <a:rPr lang="es-PR" sz="2000" kern="1200" dirty="0" err="1" smtClean="0">
              <a:latin typeface="Times New Roman" panose="02020603050405020304" pitchFamily="18" charset="0"/>
              <a:cs typeface="Times New Roman" panose="02020603050405020304" pitchFamily="18" charset="0"/>
            </a:rPr>
            <a:t>user-friendliness</a:t>
          </a:r>
          <a:r>
            <a:rPr lang="es-PR" sz="2000" kern="1200" dirty="0" smtClean="0">
              <a:latin typeface="Times New Roman" panose="02020603050405020304" pitchFamily="18" charset="0"/>
              <a:cs typeface="Times New Roman" panose="02020603050405020304" pitchFamily="18" charset="0"/>
            </a:rPr>
            <a:t>” como factor </a:t>
          </a:r>
          <a:r>
            <a:rPr lang="es-PR" sz="2000" kern="1200" dirty="0" err="1" smtClean="0">
              <a:latin typeface="Times New Roman" panose="02020603050405020304" pitchFamily="18" charset="0"/>
              <a:cs typeface="Times New Roman" panose="02020603050405020304" pitchFamily="18" charset="0"/>
            </a:rPr>
            <a:t>desicivo</a:t>
          </a:r>
          <a:r>
            <a:rPr lang="es-PR" sz="2000" kern="1200" dirty="0" smtClean="0">
              <a:latin typeface="Times New Roman" panose="02020603050405020304" pitchFamily="18" charset="0"/>
              <a:cs typeface="Times New Roman" panose="02020603050405020304" pitchFamily="18" charset="0"/>
            </a:rPr>
            <a:t> en la eficiencia de los sistemas de información</a:t>
          </a:r>
          <a:endParaRPr lang="en-US" sz="2000" kern="1200" dirty="0"/>
        </a:p>
      </dsp:txBody>
      <dsp:txXfrm>
        <a:off x="382206" y="734281"/>
        <a:ext cx="1765017" cy="3549274"/>
      </dsp:txXfrm>
    </dsp:sp>
    <dsp:sp modelId="{BD8B53F1-56B1-406B-ABF7-8C811928961B}">
      <dsp:nvSpPr>
        <dsp:cNvPr id="0" name=""/>
        <dsp:cNvSpPr/>
      </dsp:nvSpPr>
      <dsp:spPr>
        <a:xfrm>
          <a:off x="28050" y="266795"/>
          <a:ext cx="708312" cy="708312"/>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D1E61-110F-4657-ADD7-839E38137A31}">
      <dsp:nvSpPr>
        <dsp:cNvPr id="0" name=""/>
        <dsp:cNvSpPr/>
      </dsp:nvSpPr>
      <dsp:spPr>
        <a:xfrm rot="16200000">
          <a:off x="981186" y="2331841"/>
          <a:ext cx="3549274" cy="35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2346" bIns="0" numCol="1" spcCol="1270" anchor="t" anchorCtr="0">
          <a:noAutofit/>
        </a:bodyPr>
        <a:lstStyle/>
        <a:p>
          <a:pPr lvl="0" algn="r" defTabSz="1111250">
            <a:lnSpc>
              <a:spcPct val="90000"/>
            </a:lnSpc>
            <a:spcBef>
              <a:spcPct val="0"/>
            </a:spcBef>
            <a:spcAft>
              <a:spcPct val="35000"/>
            </a:spcAft>
          </a:pPr>
          <a:r>
            <a:rPr lang="es-PR" sz="2500" kern="1200" dirty="0" err="1" smtClean="0">
              <a:latin typeface="Times New Roman" panose="02020603050405020304" pitchFamily="18" charset="0"/>
              <a:cs typeface="Times New Roman" panose="02020603050405020304" pitchFamily="18" charset="0"/>
            </a:rPr>
            <a:t>Dečman</a:t>
          </a:r>
          <a:r>
            <a:rPr lang="es-PR" sz="2500" kern="1200" dirty="0" smtClean="0">
              <a:latin typeface="Times New Roman" panose="02020603050405020304" pitchFamily="18" charset="0"/>
              <a:cs typeface="Times New Roman" panose="02020603050405020304" pitchFamily="18" charset="0"/>
            </a:rPr>
            <a:t> &amp; </a:t>
          </a:r>
          <a:r>
            <a:rPr lang="es-PR" sz="2500" kern="1200" dirty="0" err="1" smtClean="0">
              <a:latin typeface="Times New Roman" panose="02020603050405020304" pitchFamily="18" charset="0"/>
              <a:cs typeface="Times New Roman" panose="02020603050405020304" pitchFamily="18" charset="0"/>
            </a:rPr>
            <a:t>Klun</a:t>
          </a:r>
          <a:r>
            <a:rPr lang="es-PR" sz="2500" kern="1200" dirty="0" smtClean="0">
              <a:latin typeface="Times New Roman" panose="02020603050405020304" pitchFamily="18" charset="0"/>
              <a:cs typeface="Times New Roman" panose="02020603050405020304" pitchFamily="18" charset="0"/>
            </a:rPr>
            <a:t> (2015)</a:t>
          </a:r>
          <a:endParaRPr lang="en-US" sz="2500" kern="1200" dirty="0"/>
        </a:p>
      </dsp:txBody>
      <dsp:txXfrm>
        <a:off x="981186" y="2331841"/>
        <a:ext cx="3549274" cy="354156"/>
      </dsp:txXfrm>
    </dsp:sp>
    <dsp:sp modelId="{A876A16C-1782-4306-87D7-DA9D23AB31AB}">
      <dsp:nvSpPr>
        <dsp:cNvPr id="0" name=""/>
        <dsp:cNvSpPr/>
      </dsp:nvSpPr>
      <dsp:spPr>
        <a:xfrm>
          <a:off x="2932902" y="734281"/>
          <a:ext cx="1765017" cy="3549274"/>
        </a:xfrm>
        <a:prstGeom prst="rect">
          <a:avLst/>
        </a:prstGeom>
        <a:gradFill rotWithShape="1">
          <a:gsLst>
            <a:gs pos="0">
              <a:schemeClr val="accent1">
                <a:tint val="98000"/>
                <a:lumMod val="100000"/>
              </a:schemeClr>
            </a:gs>
            <a:gs pos="100000">
              <a:schemeClr val="accent1">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1"/>
        </a:lnRef>
        <a:fillRef idx="3">
          <a:schemeClr val="accent1"/>
        </a:fillRef>
        <a:effectRef idx="3">
          <a:schemeClr val="accent1"/>
        </a:effectRef>
        <a:fontRef idx="minor">
          <a:schemeClr val="lt1"/>
        </a:fontRef>
      </dsp:style>
      <dsp:txBody>
        <a:bodyPr spcFirstLastPara="0" vert="horz" wrap="square" lIns="128016" tIns="312346" rIns="128016" bIns="128016" numCol="1" spcCol="1270" anchor="t" anchorCtr="0">
          <a:noAutofit/>
        </a:bodyPr>
        <a:lstStyle/>
        <a:p>
          <a:pPr marL="171450" lvl="1" indent="-171450" algn="l" defTabSz="800100">
            <a:lnSpc>
              <a:spcPct val="90000"/>
            </a:lnSpc>
            <a:spcBef>
              <a:spcPct val="0"/>
            </a:spcBef>
            <a:spcAft>
              <a:spcPct val="15000"/>
            </a:spcAft>
            <a:buChar char="••"/>
          </a:pPr>
          <a:r>
            <a:rPr lang="es-PR" sz="1800" kern="1200" dirty="0" smtClean="0">
              <a:latin typeface="Times New Roman" panose="02020603050405020304" pitchFamily="18" charset="0"/>
              <a:cs typeface="Times New Roman" panose="02020603050405020304" pitchFamily="18" charset="0"/>
            </a:rPr>
            <a:t>Sistemas de información gubernamentales aumentan la velocidad y eficiencia</a:t>
          </a:r>
          <a:endParaRPr lang="en-US" sz="1800" kern="1200" dirty="0"/>
        </a:p>
        <a:p>
          <a:pPr marL="171450" lvl="1" indent="-171450" algn="l" defTabSz="800100">
            <a:lnSpc>
              <a:spcPct val="90000"/>
            </a:lnSpc>
            <a:spcBef>
              <a:spcPct val="0"/>
            </a:spcBef>
            <a:spcAft>
              <a:spcPct val="15000"/>
            </a:spcAft>
            <a:buChar char="••"/>
          </a:pPr>
          <a:r>
            <a:rPr lang="es-PR" sz="1800" kern="1200" dirty="0" smtClean="0">
              <a:latin typeface="Times New Roman" panose="02020603050405020304" pitchFamily="18" charset="0"/>
              <a:cs typeface="Times New Roman" panose="02020603050405020304" pitchFamily="18" charset="0"/>
            </a:rPr>
            <a:t>Enfatizan protagonismo del “</a:t>
          </a:r>
          <a:r>
            <a:rPr lang="es-PR" sz="1800" kern="1200" dirty="0" err="1" smtClean="0">
              <a:latin typeface="Times New Roman" panose="02020603050405020304" pitchFamily="18" charset="0"/>
              <a:cs typeface="Times New Roman" panose="02020603050405020304" pitchFamily="18" charset="0"/>
            </a:rPr>
            <a:t>user-friendliness</a:t>
          </a:r>
          <a:r>
            <a:rPr lang="es-PR" sz="1800" kern="1200" dirty="0" smtClean="0">
              <a:latin typeface="Times New Roman" panose="02020603050405020304" pitchFamily="18" charset="0"/>
              <a:cs typeface="Times New Roman" panose="02020603050405020304" pitchFamily="18" charset="0"/>
            </a:rPr>
            <a:t>”</a:t>
          </a:r>
          <a:endParaRPr lang="en-US" sz="1800" kern="1200" dirty="0"/>
        </a:p>
      </dsp:txBody>
      <dsp:txXfrm>
        <a:off x="2932902" y="734281"/>
        <a:ext cx="1765017" cy="3549274"/>
      </dsp:txXfrm>
    </dsp:sp>
    <dsp:sp modelId="{A7474384-00F0-4075-AA35-9C1A6107BCF5}">
      <dsp:nvSpPr>
        <dsp:cNvPr id="0" name=""/>
        <dsp:cNvSpPr/>
      </dsp:nvSpPr>
      <dsp:spPr>
        <a:xfrm>
          <a:off x="2578745" y="266795"/>
          <a:ext cx="708312" cy="708312"/>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diagrams.loki3.com/BracketList">
  <dgm:title val="Lista de corchetes verticales"/>
  <dgm:desc val="Úsela para mostrar bloques agrupados de información. Funciona bien con grandes cantidades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17436243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DC8CC6E-DC2D-4131-B152-A8FB1946C72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88515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420701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387053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70983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53106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284108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295053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333960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81738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C8CC6E-DC2D-4131-B152-A8FB1946C72E}"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259671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DC8CC6E-DC2D-4131-B152-A8FB1946C72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102952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DC8CC6E-DC2D-4131-B152-A8FB1946C72E}"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350030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DC8CC6E-DC2D-4131-B152-A8FB1946C72E}"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79974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DC8CC6E-DC2D-4131-B152-A8FB1946C72E}"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72540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DC8CC6E-DC2D-4131-B152-A8FB1946C72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111279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DC8CC6E-DC2D-4131-B152-A8FB1946C72E}"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EC891-7ED0-4617-B662-D7633D3F8A7D}" type="slidenum">
              <a:rPr lang="en-US" smtClean="0"/>
              <a:t>‹Nº›</a:t>
            </a:fld>
            <a:endParaRPr lang="en-US"/>
          </a:p>
        </p:txBody>
      </p:sp>
    </p:spTree>
    <p:extLst>
      <p:ext uri="{BB962C8B-B14F-4D97-AF65-F5344CB8AC3E}">
        <p14:creationId xmlns:p14="http://schemas.microsoft.com/office/powerpoint/2010/main" val="198342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C8CC6E-DC2D-4131-B152-A8FB1946C72E}" type="datetimeFigureOut">
              <a:rPr lang="en-US" smtClean="0"/>
              <a:t>6/12/2017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5EC891-7ED0-4617-B662-D7633D3F8A7D}" type="slidenum">
              <a:rPr lang="en-US" smtClean="0"/>
              <a:t>‹Nº›</a:t>
            </a:fld>
            <a:endParaRPr lang="en-US"/>
          </a:p>
        </p:txBody>
      </p:sp>
    </p:spTree>
    <p:extLst>
      <p:ext uri="{BB962C8B-B14F-4D97-AF65-F5344CB8AC3E}">
        <p14:creationId xmlns:p14="http://schemas.microsoft.com/office/powerpoint/2010/main" val="268046405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image" Target="../media/image25.jpeg"/><Relationship Id="rId3" Type="http://schemas.openxmlformats.org/officeDocument/2006/relationships/diagramLayout" Target="../diagrams/layout4.xml"/><Relationship Id="rId21" Type="http://schemas.openxmlformats.org/officeDocument/2006/relationships/image" Target="../media/image28.jpg"/><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24.jpeg"/><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image" Target="../media/image27.jpeg"/><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image" Target="../media/image30.jpeg"/><Relationship Id="rId10" Type="http://schemas.openxmlformats.org/officeDocument/2006/relationships/diagramColors" Target="../diagrams/colors5.xml"/><Relationship Id="rId19" Type="http://schemas.openxmlformats.org/officeDocument/2006/relationships/image" Target="../media/image26.jpg"/><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6.jpeg"/><Relationship Id="rId4" Type="http://schemas.openxmlformats.org/officeDocument/2006/relationships/diagramLayout" Target="../diagrams/layout8.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38.jpe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3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hyperlink" Target="http://pr.microjuris.com/ConnectorPanel/ImagenServlet?reference=/images/file/L_72_15.pdf" TargetMode="External"/><Relationship Id="rId2" Type="http://schemas.openxmlformats.org/officeDocument/2006/relationships/hyperlink" Target="http://rec-end.gfrcdn.net/docs/editor/Carta%20y%20anejos%20enviados%20al%20Gobernador%20de%20Puerto%20Rico.pdf" TargetMode="External"/><Relationship Id="rId1" Type="http://schemas.openxmlformats.org/officeDocument/2006/relationships/slideLayout" Target="../slideLayouts/slideLayout2.xml"/><Relationship Id="rId5" Type="http://schemas.openxmlformats.org/officeDocument/2006/relationships/hyperlink" Target="http://www.ncsl.org/research/fiscal-policy/principles-of-a-high-quality-state-revenue-system.aspx" TargetMode="External"/><Relationship Id="rId4" Type="http://schemas.openxmlformats.org/officeDocument/2006/relationships/hyperlink" Target="http://www.smepr.org/clientuploads/JZ%20-%20Presentaciu00F3n%2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traightnorth.com/insights/5-ways-evaluate-quality-your-website-design/" TargetMode="External"/><Relationship Id="rId2" Type="http://schemas.openxmlformats.org/officeDocument/2006/relationships/hyperlink" Target="https://juntasupervision.pr.gov/w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gn.mef.gub.uy/15043/6/areas/acceder-a-todo.html" TargetMode="External"/><Relationship Id="rId2" Type="http://schemas.openxmlformats.org/officeDocument/2006/relationships/hyperlink" Target="http://repository.uwyo.edu/cgi/viewcontent.cgi?article=1048&amp;context=wlr" TargetMode="External"/><Relationship Id="rId1" Type="http://schemas.openxmlformats.org/officeDocument/2006/relationships/slideLayout" Target="../slideLayouts/slideLayout2.xml"/><Relationship Id="rId4" Type="http://schemas.openxmlformats.org/officeDocument/2006/relationships/hyperlink" Target="https://www.treasury.gov/Pages/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image" Target="../media/image9.jp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image" Target="../media/image15.png"/><Relationship Id="rId5" Type="http://schemas.openxmlformats.org/officeDocument/2006/relationships/diagramColors" Target="../diagrams/colors2.xml"/><Relationship Id="rId10" Type="http://schemas.openxmlformats.org/officeDocument/2006/relationships/image" Target="../media/image14.png"/><Relationship Id="rId4" Type="http://schemas.openxmlformats.org/officeDocument/2006/relationships/diagramQuickStyle" Target="../diagrams/quickStyle2.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Layout" Target="../diagrams/layout3.xml"/><Relationship Id="rId7" Type="http://schemas.openxmlformats.org/officeDocument/2006/relationships/image" Target="../media/image16.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ángulo 8"/>
          <p:cNvSpPr/>
          <p:nvPr/>
        </p:nvSpPr>
        <p:spPr>
          <a:xfrm>
            <a:off x="424406" y="5638733"/>
            <a:ext cx="10972799" cy="1323439"/>
          </a:xfrm>
          <a:prstGeom prst="rect">
            <a:avLst/>
          </a:prstGeom>
          <a:noFill/>
        </p:spPr>
        <p:txBody>
          <a:bodyPr wrap="square" lIns="91440" tIns="45720" rIns="91440" bIns="45720">
            <a:spAutoFit/>
          </a:bodyPr>
          <a:lstStyle/>
          <a:p>
            <a:pPr algn="ctr"/>
            <a:r>
              <a:rPr lang="en-US" sz="4000" dirty="0" err="1" smtClean="0">
                <a:ln w="0"/>
                <a:effectLst>
                  <a:outerShdw blurRad="38100" dist="19050" dir="2700000" algn="tl" rotWithShape="0">
                    <a:schemeClr val="dk1">
                      <a:alpha val="40000"/>
                    </a:schemeClr>
                  </a:outerShdw>
                </a:effectLst>
              </a:rPr>
              <a:t>Caracteristicas</a:t>
            </a:r>
            <a:r>
              <a:rPr lang="en-US" sz="4000" dirty="0" smtClean="0">
                <a:ln w="0"/>
                <a:effectLst>
                  <a:outerShdw blurRad="38100" dist="19050" dir="2700000" algn="tl" rotWithShape="0">
                    <a:schemeClr val="dk1">
                      <a:alpha val="40000"/>
                    </a:schemeClr>
                  </a:outerShdw>
                </a:effectLst>
              </a:rPr>
              <a:t> de un </a:t>
            </a:r>
            <a:r>
              <a:rPr lang="en-US" sz="4000" dirty="0" err="1" smtClean="0">
                <a:ln w="0"/>
                <a:effectLst>
                  <a:outerShdw blurRad="38100" dist="19050" dir="2700000" algn="tl" rotWithShape="0">
                    <a:schemeClr val="dk1">
                      <a:alpha val="40000"/>
                    </a:schemeClr>
                  </a:outerShdw>
                </a:effectLst>
              </a:rPr>
              <a:t>sistema</a:t>
            </a:r>
            <a:r>
              <a:rPr lang="en-US" sz="4000" dirty="0" smtClean="0">
                <a:ln w="0"/>
                <a:effectLst>
                  <a:outerShdw blurRad="38100" dist="19050" dir="2700000" algn="tl" rotWithShape="0">
                    <a:schemeClr val="dk1">
                      <a:alpha val="40000"/>
                    </a:schemeClr>
                  </a:outerShdw>
                </a:effectLst>
              </a:rPr>
              <a:t> </a:t>
            </a:r>
            <a:r>
              <a:rPr lang="en-US" sz="4000" dirty="0" err="1" smtClean="0">
                <a:ln w="0"/>
                <a:effectLst>
                  <a:outerShdw blurRad="38100" dist="19050" dir="2700000" algn="tl" rotWithShape="0">
                    <a:schemeClr val="dk1">
                      <a:alpha val="40000"/>
                    </a:schemeClr>
                  </a:outerShdw>
                </a:effectLst>
              </a:rPr>
              <a:t>contributivo</a:t>
            </a:r>
            <a:r>
              <a:rPr lang="en-US" sz="4000" dirty="0" smtClean="0">
                <a:ln w="0"/>
                <a:effectLst>
                  <a:outerShdw blurRad="38100" dist="19050" dir="2700000" algn="tl" rotWithShape="0">
                    <a:schemeClr val="dk1">
                      <a:alpha val="40000"/>
                    </a:schemeClr>
                  </a:outerShdw>
                </a:effectLst>
              </a:rPr>
              <a:t> </a:t>
            </a:r>
            <a:r>
              <a:rPr lang="en-US" sz="4000" dirty="0" err="1" smtClean="0">
                <a:ln w="0"/>
                <a:effectLst>
                  <a:outerShdw blurRad="38100" dist="19050" dir="2700000" algn="tl" rotWithShape="0">
                    <a:schemeClr val="dk1">
                      <a:alpha val="40000"/>
                    </a:schemeClr>
                  </a:outerShdw>
                </a:effectLst>
              </a:rPr>
              <a:t>eficiente</a:t>
            </a:r>
            <a:endParaRPr lang="en-US" sz="4000" dirty="0" smtClean="0">
              <a:ln w="0"/>
              <a:effectLst>
                <a:outerShdw blurRad="38100" dist="19050" dir="2700000" algn="tl" rotWithShape="0">
                  <a:schemeClr val="dk1">
                    <a:alpha val="40000"/>
                  </a:schemeClr>
                </a:outerShdw>
              </a:effectLst>
            </a:endParaRPr>
          </a:p>
          <a:p>
            <a:pPr algn="ctr"/>
            <a:r>
              <a:rPr lang="en-US" sz="4000" dirty="0" smtClean="0">
                <a:ln w="0"/>
                <a:effectLst>
                  <a:outerShdw blurRad="38100" dist="19050" dir="2700000" algn="tl" rotWithShape="0">
                    <a:schemeClr val="dk1">
                      <a:alpha val="40000"/>
                    </a:schemeClr>
                  </a:outerShdw>
                </a:effectLst>
              </a:rPr>
              <a:t>Dayanara </a:t>
            </a:r>
            <a:r>
              <a:rPr lang="en-US" sz="4000" dirty="0" smtClean="0">
                <a:ln w="0"/>
                <a:effectLst>
                  <a:outerShdw blurRad="38100" dist="19050" dir="2700000" algn="tl" rotWithShape="0">
                    <a:schemeClr val="dk1">
                      <a:alpha val="40000"/>
                    </a:schemeClr>
                  </a:outerShdw>
                </a:effectLst>
              </a:rPr>
              <a:t>M. Diaz </a:t>
            </a:r>
            <a:r>
              <a:rPr lang="en-US" sz="4000" dirty="0" smtClean="0">
                <a:ln w="0"/>
                <a:effectLst>
                  <a:outerShdw blurRad="38100" dist="19050" dir="2700000" algn="tl" rotWithShape="0">
                    <a:schemeClr val="dk1">
                      <a:alpha val="40000"/>
                    </a:schemeClr>
                  </a:outerShdw>
                </a:effectLst>
              </a:rPr>
              <a:t>Vargas</a:t>
            </a:r>
          </a:p>
        </p:txBody>
      </p:sp>
    </p:spTree>
    <p:extLst>
      <p:ext uri="{BB962C8B-B14F-4D97-AF65-F5344CB8AC3E}">
        <p14:creationId xmlns:p14="http://schemas.microsoft.com/office/powerpoint/2010/main" val="104272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Tablas</a:t>
            </a:r>
            <a:r>
              <a:rPr lang="en-US" dirty="0" smtClean="0"/>
              <a:t> de </a:t>
            </a:r>
            <a:r>
              <a:rPr lang="en-US" dirty="0" err="1" smtClean="0"/>
              <a:t>datos</a:t>
            </a:r>
            <a:endParaRPr lang="en-US" dirty="0"/>
          </a:p>
        </p:txBody>
      </p:sp>
      <p:sp>
        <p:nvSpPr>
          <p:cNvPr id="4" name="Título 1"/>
          <p:cNvSpPr txBox="1">
            <a:spLocks/>
          </p:cNvSpPr>
          <p:nvPr/>
        </p:nvSpPr>
        <p:spPr>
          <a:xfrm>
            <a:off x="1" y="0"/>
            <a:ext cx="12191999" cy="1911927"/>
          </a:xfrm>
          <a:prstGeom prst="rect">
            <a:avLst/>
          </a:prstGeom>
        </p:spPr>
        <p:style>
          <a:lnRef idx="0">
            <a:scrgbClr r="0" g="0" b="0"/>
          </a:lnRef>
          <a:fillRef idx="1003">
            <a:schemeClr val="dk2"/>
          </a:fillRef>
          <a:effectRef idx="0">
            <a:scrgbClr r="0" g="0" b="0"/>
          </a:effectRef>
          <a:fontRef idx="major"/>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s-PR" b="1" cap="none" dirty="0" smtClean="0">
                <a:ln w="0"/>
                <a:effectLst>
                  <a:outerShdw blurRad="38100" dist="19050" dir="2700000" algn="tl" rotWithShape="0">
                    <a:schemeClr val="dk1">
                      <a:alpha val="40000"/>
                    </a:schemeClr>
                  </a:outerShdw>
                </a:effectLst>
              </a:rPr>
              <a:t>Tabla de observaciones:</a:t>
            </a:r>
          </a:p>
          <a:p>
            <a:pPr algn="ctr"/>
            <a:r>
              <a:rPr lang="es-PR" b="1" cap="none" dirty="0" smtClean="0">
                <a:ln w="0"/>
                <a:effectLst>
                  <a:outerShdw blurRad="38100" dist="19050" dir="2700000" algn="tl" rotWithShape="0">
                    <a:schemeClr val="dk1">
                      <a:alpha val="40000"/>
                    </a:schemeClr>
                  </a:outerShdw>
                </a:effectLst>
              </a:rPr>
              <a:t>“</a:t>
            </a:r>
            <a:r>
              <a:rPr lang="es-PR" b="1" cap="none" dirty="0" err="1" smtClean="0">
                <a:ln w="0"/>
                <a:effectLst>
                  <a:outerShdw blurRad="38100" dist="19050" dir="2700000" algn="tl" rotWithShape="0">
                    <a:schemeClr val="dk1">
                      <a:alpha val="40000"/>
                    </a:schemeClr>
                  </a:outerShdw>
                </a:effectLst>
              </a:rPr>
              <a:t>Tax</a:t>
            </a:r>
            <a:r>
              <a:rPr lang="es-PR" b="1" cap="none" dirty="0" smtClean="0">
                <a:ln w="0"/>
                <a:effectLst>
                  <a:outerShdw blurRad="38100" dist="19050" dir="2700000" algn="tl" rotWithShape="0">
                    <a:schemeClr val="dk1">
                      <a:alpha val="40000"/>
                    </a:schemeClr>
                  </a:outerShdw>
                </a:effectLst>
              </a:rPr>
              <a:t> </a:t>
            </a:r>
            <a:r>
              <a:rPr lang="es-PR" b="1" cap="none" dirty="0" err="1" smtClean="0">
                <a:ln w="0"/>
                <a:effectLst>
                  <a:outerShdw blurRad="38100" dist="19050" dir="2700000" algn="tl" rotWithShape="0">
                    <a:schemeClr val="dk1">
                      <a:alpha val="40000"/>
                    </a:schemeClr>
                  </a:outerShdw>
                </a:effectLst>
              </a:rPr>
              <a:t>morale</a:t>
            </a:r>
            <a:r>
              <a:rPr lang="es-PR" b="1" cap="none" dirty="0" smtClean="0">
                <a:ln w="0"/>
                <a:effectLst>
                  <a:outerShdw blurRad="38100" dist="19050" dir="2700000" algn="tl" rotWithShape="0">
                    <a:schemeClr val="dk1">
                      <a:alpha val="40000"/>
                    </a:schemeClr>
                  </a:outerShdw>
                </a:effectLst>
              </a:rPr>
              <a:t>”</a:t>
            </a:r>
            <a:endParaRPr lang="en-US" b="1" cap="none" dirty="0">
              <a:ln w="0"/>
              <a:effectLst>
                <a:outerShdw blurRad="38100" dist="19050" dir="2700000" algn="tl" rotWithShape="0">
                  <a:schemeClr val="dk1">
                    <a:alpha val="40000"/>
                  </a:schemeClr>
                </a:outerShdw>
              </a:effectLst>
            </a:endParaRPr>
          </a:p>
        </p:txBody>
      </p:sp>
      <p:pic>
        <p:nvPicPr>
          <p:cNvPr id="7" name="Marcador de contenido 6"/>
          <p:cNvPicPr>
            <a:picLocks noGrp="1" noChangeAspect="1"/>
          </p:cNvPicPr>
          <p:nvPr>
            <p:ph idx="1"/>
          </p:nvPr>
        </p:nvPicPr>
        <p:blipFill>
          <a:blip r:embed="rId2"/>
          <a:stretch>
            <a:fillRect/>
          </a:stretch>
        </p:blipFill>
        <p:spPr>
          <a:xfrm>
            <a:off x="685801" y="2372809"/>
            <a:ext cx="10088656" cy="3495555"/>
          </a:xfrm>
          <a:prstGeom prst="rect">
            <a:avLst/>
          </a:prstGeom>
        </p:spPr>
      </p:pic>
    </p:spTree>
    <p:extLst>
      <p:ext uri="{BB962C8B-B14F-4D97-AF65-F5344CB8AC3E}">
        <p14:creationId xmlns:p14="http://schemas.microsoft.com/office/powerpoint/2010/main" val="33648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2065" y="482278"/>
            <a:ext cx="10131425" cy="1456267"/>
          </a:xfrm>
        </p:spPr>
        <p:txBody>
          <a:bodyPr>
            <a:normAutofit/>
          </a:bodyPr>
          <a:lstStyle/>
          <a:p>
            <a:pPr algn="ctr"/>
            <a:r>
              <a:rPr lang="en-US" b="1" cap="none" dirty="0">
                <a:ln w="0"/>
                <a:effectLst>
                  <a:outerShdw blurRad="38100" dist="19050" dir="2700000" algn="tl" rotWithShape="0">
                    <a:schemeClr val="dk1">
                      <a:alpha val="40000"/>
                    </a:schemeClr>
                  </a:outerShdw>
                </a:effectLst>
              </a:rPr>
              <a:t/>
            </a:r>
            <a:br>
              <a:rPr lang="en-US" b="1" cap="none" dirty="0">
                <a:ln w="0"/>
                <a:effectLst>
                  <a:outerShdw blurRad="38100" dist="19050" dir="2700000" algn="tl" rotWithShape="0">
                    <a:schemeClr val="dk1">
                      <a:alpha val="40000"/>
                    </a:schemeClr>
                  </a:outerShdw>
                </a:effectLst>
              </a:rPr>
            </a:br>
            <a:endParaRPr lang="en-US" dirty="0"/>
          </a:p>
        </p:txBody>
      </p:sp>
      <p:sp>
        <p:nvSpPr>
          <p:cNvPr id="5" name="Título 1"/>
          <p:cNvSpPr txBox="1">
            <a:spLocks/>
          </p:cNvSpPr>
          <p:nvPr/>
        </p:nvSpPr>
        <p:spPr>
          <a:xfrm>
            <a:off x="0" y="0"/>
            <a:ext cx="12192000" cy="1539433"/>
          </a:xfrm>
          <a:prstGeom prst="rect">
            <a:avLst/>
          </a:prstGeom>
        </p:spPr>
        <p:style>
          <a:lnRef idx="0">
            <a:scrgbClr r="0" g="0" b="0"/>
          </a:lnRef>
          <a:fillRef idx="1003">
            <a:schemeClr val="dk2"/>
          </a:fillRef>
          <a:effectRef idx="0">
            <a:scrgbClr r="0" g="0" b="0"/>
          </a:effectRef>
          <a:fontRef idx="major"/>
        </p:style>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s-PR" b="1" cap="none" dirty="0">
                <a:ln w="0"/>
                <a:effectLst>
                  <a:outerShdw blurRad="38100" dist="19050" dir="2700000" algn="tl" rotWithShape="0">
                    <a:schemeClr val="dk1">
                      <a:alpha val="40000"/>
                    </a:schemeClr>
                  </a:outerShdw>
                </a:effectLst>
              </a:rPr>
              <a:t>Tabla de observaciones y evaluación de paginas web de los sistemas de rentas internas:</a:t>
            </a:r>
            <a:br>
              <a:rPr lang="es-PR" b="1" cap="none" dirty="0">
                <a:ln w="0"/>
                <a:effectLst>
                  <a:outerShdw blurRad="38100" dist="19050" dir="2700000" algn="tl" rotWithShape="0">
                    <a:schemeClr val="dk1">
                      <a:alpha val="40000"/>
                    </a:schemeClr>
                  </a:outerShdw>
                </a:effectLst>
              </a:rPr>
            </a:br>
            <a:r>
              <a:rPr lang="es-PR" b="1" cap="none" dirty="0">
                <a:ln w="0"/>
                <a:effectLst>
                  <a:outerShdw blurRad="38100" dist="19050" dir="2700000" algn="tl" rotWithShape="0">
                    <a:schemeClr val="dk1">
                      <a:alpha val="40000"/>
                    </a:schemeClr>
                  </a:outerShdw>
                </a:effectLst>
              </a:rPr>
              <a:t>“</a:t>
            </a:r>
            <a:r>
              <a:rPr lang="es-PR" b="1" cap="none" dirty="0" err="1">
                <a:ln w="0"/>
                <a:effectLst>
                  <a:outerShdw blurRad="38100" dist="19050" dir="2700000" algn="tl" rotWithShape="0">
                    <a:schemeClr val="dk1">
                      <a:alpha val="40000"/>
                    </a:schemeClr>
                  </a:outerShdw>
                </a:effectLst>
              </a:rPr>
              <a:t>User</a:t>
            </a:r>
            <a:r>
              <a:rPr lang="es-PR" b="1" cap="none" dirty="0">
                <a:ln w="0"/>
                <a:effectLst>
                  <a:outerShdw blurRad="38100" dist="19050" dir="2700000" algn="tl" rotWithShape="0">
                    <a:schemeClr val="dk1">
                      <a:alpha val="40000"/>
                    </a:schemeClr>
                  </a:outerShdw>
                </a:effectLst>
              </a:rPr>
              <a:t> </a:t>
            </a:r>
            <a:r>
              <a:rPr lang="es-PR" b="1" cap="none" dirty="0" err="1">
                <a:ln w="0"/>
                <a:effectLst>
                  <a:outerShdw blurRad="38100" dist="19050" dir="2700000" algn="tl" rotWithShape="0">
                    <a:schemeClr val="dk1">
                      <a:alpha val="40000"/>
                    </a:schemeClr>
                  </a:outerShdw>
                </a:effectLst>
              </a:rPr>
              <a:t>Friendliness</a:t>
            </a:r>
            <a:r>
              <a:rPr lang="es-PR" b="1" cap="none" dirty="0">
                <a:ln w="0"/>
                <a:effectLst>
                  <a:outerShdw blurRad="38100" dist="19050" dir="2700000" algn="tl" rotWithShape="0">
                    <a:schemeClr val="dk1">
                      <a:alpha val="40000"/>
                    </a:schemeClr>
                  </a:outerShdw>
                </a:effectLst>
              </a:rPr>
              <a:t>”</a:t>
            </a:r>
            <a:endParaRPr lang="en-US" b="1" cap="none" dirty="0">
              <a:ln w="0"/>
              <a:effectLst>
                <a:outerShdw blurRad="38100" dist="19050" dir="2700000" algn="tl" rotWithShape="0">
                  <a:schemeClr val="dk1">
                    <a:alpha val="40000"/>
                  </a:schemeClr>
                </a:outerShdw>
              </a:effectLst>
            </a:endParaRPr>
          </a:p>
        </p:txBody>
      </p:sp>
      <p:pic>
        <p:nvPicPr>
          <p:cNvPr id="6" name="Imagen 5"/>
          <p:cNvPicPr>
            <a:picLocks noChangeAspect="1"/>
          </p:cNvPicPr>
          <p:nvPr/>
        </p:nvPicPr>
        <p:blipFill>
          <a:blip r:embed="rId2"/>
          <a:stretch>
            <a:fillRect/>
          </a:stretch>
        </p:blipFill>
        <p:spPr>
          <a:xfrm>
            <a:off x="0" y="1539433"/>
            <a:ext cx="12155319" cy="5208608"/>
          </a:xfrm>
          <a:prstGeom prst="rect">
            <a:avLst/>
          </a:prstGeom>
        </p:spPr>
      </p:pic>
    </p:spTree>
    <p:extLst>
      <p:ext uri="{BB962C8B-B14F-4D97-AF65-F5344CB8AC3E}">
        <p14:creationId xmlns:p14="http://schemas.microsoft.com/office/powerpoint/2010/main" val="44225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cap="none" dirty="0">
                <a:ln w="0"/>
                <a:effectLst>
                  <a:outerShdw blurRad="38100" dist="19050" dir="2700000" algn="tl" rotWithShape="0">
                    <a:schemeClr val="dk1">
                      <a:alpha val="40000"/>
                    </a:schemeClr>
                  </a:outerShdw>
                </a:effectLst>
              </a:rPr>
              <a:t/>
            </a:r>
            <a:br>
              <a:rPr lang="en-US" b="1" cap="none" dirty="0">
                <a:ln w="0"/>
                <a:effectLst>
                  <a:outerShdw blurRad="38100" dist="19050" dir="2700000" algn="tl" rotWithShape="0">
                    <a:schemeClr val="dk1">
                      <a:alpha val="40000"/>
                    </a:schemeClr>
                  </a:outerShdw>
                </a:effectLst>
              </a:rPr>
            </a:br>
            <a:endParaRPr lang="en-US" dirty="0"/>
          </a:p>
        </p:txBody>
      </p:sp>
      <p:sp>
        <p:nvSpPr>
          <p:cNvPr id="4" name="Título 1"/>
          <p:cNvSpPr txBox="1">
            <a:spLocks/>
          </p:cNvSpPr>
          <p:nvPr/>
        </p:nvSpPr>
        <p:spPr>
          <a:xfrm>
            <a:off x="0" y="0"/>
            <a:ext cx="12192000" cy="1539433"/>
          </a:xfrm>
          <a:prstGeom prst="rect">
            <a:avLst/>
          </a:prstGeom>
        </p:spPr>
        <p:style>
          <a:lnRef idx="0">
            <a:scrgbClr r="0" g="0" b="0"/>
          </a:lnRef>
          <a:fillRef idx="1003">
            <a:schemeClr val="dk2"/>
          </a:fillRef>
          <a:effectRef idx="0">
            <a:scrgbClr r="0" g="0" b="0"/>
          </a:effectRef>
          <a:fontRef idx="major"/>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s-PR" b="1" cap="none" dirty="0">
                <a:ln w="0"/>
                <a:effectLst>
                  <a:outerShdw blurRad="38100" dist="19050" dir="2700000" algn="tl" rotWithShape="0">
                    <a:schemeClr val="dk1">
                      <a:alpha val="40000"/>
                    </a:schemeClr>
                  </a:outerShdw>
                </a:effectLst>
              </a:rPr>
              <a:t>Tabla de </a:t>
            </a:r>
            <a:r>
              <a:rPr lang="es-PR" b="1" cap="none" dirty="0" smtClean="0">
                <a:ln w="0"/>
                <a:effectLst>
                  <a:outerShdw blurRad="38100" dist="19050" dir="2700000" algn="tl" rotWithShape="0">
                    <a:schemeClr val="dk1">
                      <a:alpha val="40000"/>
                    </a:schemeClr>
                  </a:outerShdw>
                </a:effectLst>
              </a:rPr>
              <a:t>observaciones:</a:t>
            </a:r>
          </a:p>
          <a:p>
            <a:pPr algn="ctr"/>
            <a:r>
              <a:rPr lang="es-PR" b="1" cap="none" dirty="0" smtClean="0">
                <a:ln w="0"/>
                <a:effectLst>
                  <a:outerShdw blurRad="38100" dist="19050" dir="2700000" algn="tl" rotWithShape="0">
                    <a:schemeClr val="dk1">
                      <a:alpha val="40000"/>
                    </a:schemeClr>
                  </a:outerShdw>
                </a:effectLst>
              </a:rPr>
              <a:t>Simplicidad</a:t>
            </a:r>
            <a:endParaRPr lang="en-US" b="1" cap="none" dirty="0">
              <a:ln w="0"/>
              <a:effectLst>
                <a:outerShdw blurRad="38100" dist="19050" dir="2700000" algn="tl" rotWithShape="0">
                  <a:schemeClr val="dk1">
                    <a:alpha val="40000"/>
                  </a:schemeClr>
                </a:outerShdw>
              </a:effectLst>
            </a:endParaRPr>
          </a:p>
        </p:txBody>
      </p:sp>
      <p:pic>
        <p:nvPicPr>
          <p:cNvPr id="7" name="Marcador de contenido 6"/>
          <p:cNvPicPr>
            <a:picLocks noGrp="1" noChangeAspect="1"/>
          </p:cNvPicPr>
          <p:nvPr>
            <p:ph idx="1"/>
          </p:nvPr>
        </p:nvPicPr>
        <p:blipFill>
          <a:blip r:embed="rId2"/>
          <a:stretch>
            <a:fillRect/>
          </a:stretch>
        </p:blipFill>
        <p:spPr>
          <a:xfrm>
            <a:off x="2095018" y="1893000"/>
            <a:ext cx="7025833" cy="4763433"/>
          </a:xfrm>
          <a:prstGeom prst="rect">
            <a:avLst/>
          </a:prstGeom>
        </p:spPr>
      </p:pic>
    </p:spTree>
    <p:extLst>
      <p:ext uri="{BB962C8B-B14F-4D97-AF65-F5344CB8AC3E}">
        <p14:creationId xmlns:p14="http://schemas.microsoft.com/office/powerpoint/2010/main" val="9936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0"/>
            <a:ext cx="12192000" cy="1539433"/>
          </a:xfrm>
          <a:prstGeom prst="rect">
            <a:avLst/>
          </a:prstGeom>
        </p:spPr>
        <p:style>
          <a:lnRef idx="0">
            <a:scrgbClr r="0" g="0" b="0"/>
          </a:lnRef>
          <a:fillRef idx="1003">
            <a:schemeClr val="dk2"/>
          </a:fillRef>
          <a:effectRef idx="0">
            <a:scrgbClr r="0" g="0" b="0"/>
          </a:effectRef>
          <a:fontRef idx="major"/>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s-PR" b="1" cap="none" dirty="0">
                <a:ln w="0"/>
                <a:effectLst>
                  <a:outerShdw blurRad="38100" dist="19050" dir="2700000" algn="tl" rotWithShape="0">
                    <a:schemeClr val="dk1">
                      <a:alpha val="40000"/>
                    </a:schemeClr>
                  </a:outerShdw>
                </a:effectLst>
              </a:rPr>
              <a:t>Tabla de </a:t>
            </a:r>
            <a:r>
              <a:rPr lang="es-PR" b="1" cap="none" dirty="0" smtClean="0">
                <a:ln w="0"/>
                <a:effectLst>
                  <a:outerShdw blurRad="38100" dist="19050" dir="2700000" algn="tl" rotWithShape="0">
                    <a:schemeClr val="dk1">
                      <a:alpha val="40000"/>
                    </a:schemeClr>
                  </a:outerShdw>
                </a:effectLst>
              </a:rPr>
              <a:t>observaciones:</a:t>
            </a:r>
          </a:p>
          <a:p>
            <a:pPr algn="ctr"/>
            <a:r>
              <a:rPr lang="es-PR" b="1" cap="none" dirty="0" smtClean="0">
                <a:ln w="0"/>
                <a:effectLst>
                  <a:outerShdw blurRad="38100" dist="19050" dir="2700000" algn="tl" rotWithShape="0">
                    <a:schemeClr val="dk1">
                      <a:alpha val="40000"/>
                    </a:schemeClr>
                  </a:outerShdw>
                </a:effectLst>
              </a:rPr>
              <a:t>Tasas contributivas</a:t>
            </a:r>
            <a:endParaRPr lang="en-US" b="1" cap="none" dirty="0">
              <a:ln w="0"/>
              <a:effectLst>
                <a:outerShdw blurRad="38100" dist="19050" dir="2700000" algn="tl" rotWithShape="0">
                  <a:schemeClr val="dk1">
                    <a:alpha val="40000"/>
                  </a:schemeClr>
                </a:outerShdw>
              </a:effectLst>
            </a:endParaRPr>
          </a:p>
        </p:txBody>
      </p:sp>
      <p:pic>
        <p:nvPicPr>
          <p:cNvPr id="11" name="Marcador de contenido 10"/>
          <p:cNvPicPr>
            <a:picLocks noGrp="1" noChangeAspect="1"/>
          </p:cNvPicPr>
          <p:nvPr>
            <p:ph idx="1"/>
          </p:nvPr>
        </p:nvPicPr>
        <p:blipFill>
          <a:blip r:embed="rId2"/>
          <a:stretch>
            <a:fillRect/>
          </a:stretch>
        </p:blipFill>
        <p:spPr>
          <a:xfrm>
            <a:off x="972274" y="1632030"/>
            <a:ext cx="9810228" cy="5060081"/>
          </a:xfrm>
          <a:prstGeom prst="rect">
            <a:avLst/>
          </a:prstGeom>
        </p:spPr>
      </p:pic>
    </p:spTree>
    <p:extLst>
      <p:ext uri="{BB962C8B-B14F-4D97-AF65-F5344CB8AC3E}">
        <p14:creationId xmlns:p14="http://schemas.microsoft.com/office/powerpoint/2010/main" val="4087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300942" y="1652853"/>
            <a:ext cx="11655705" cy="5104582"/>
          </a:xfrm>
          <a:prstGeom prst="rect">
            <a:avLst/>
          </a:prstGeom>
        </p:spPr>
      </p:pic>
      <p:sp>
        <p:nvSpPr>
          <p:cNvPr id="4" name="Título 1"/>
          <p:cNvSpPr txBox="1">
            <a:spLocks/>
          </p:cNvSpPr>
          <p:nvPr/>
        </p:nvSpPr>
        <p:spPr>
          <a:xfrm>
            <a:off x="0" y="0"/>
            <a:ext cx="12192000" cy="1539433"/>
          </a:xfrm>
          <a:prstGeom prst="rect">
            <a:avLst/>
          </a:prstGeom>
        </p:spPr>
        <p:style>
          <a:lnRef idx="0">
            <a:scrgbClr r="0" g="0" b="0"/>
          </a:lnRef>
          <a:fillRef idx="1003">
            <a:schemeClr val="dk2"/>
          </a:fillRef>
          <a:effectRef idx="0">
            <a:scrgbClr r="0" g="0" b="0"/>
          </a:effectRef>
          <a:fontRef idx="major"/>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s-PR" b="1" cap="none" dirty="0">
                <a:ln w="0"/>
                <a:effectLst>
                  <a:outerShdw blurRad="38100" dist="19050" dir="2700000" algn="tl" rotWithShape="0">
                    <a:schemeClr val="dk1">
                      <a:alpha val="40000"/>
                    </a:schemeClr>
                  </a:outerShdw>
                </a:effectLst>
              </a:rPr>
              <a:t>Tabla de </a:t>
            </a:r>
            <a:r>
              <a:rPr lang="es-PR" b="1" cap="none" dirty="0" smtClean="0">
                <a:ln w="0"/>
                <a:effectLst>
                  <a:outerShdw blurRad="38100" dist="19050" dir="2700000" algn="tl" rotWithShape="0">
                    <a:schemeClr val="dk1">
                      <a:alpha val="40000"/>
                    </a:schemeClr>
                  </a:outerShdw>
                </a:effectLst>
              </a:rPr>
              <a:t>observaciones:</a:t>
            </a:r>
          </a:p>
          <a:p>
            <a:pPr algn="ctr"/>
            <a:r>
              <a:rPr lang="es-PR" b="1" cap="none" dirty="0" smtClean="0">
                <a:ln w="0"/>
                <a:effectLst>
                  <a:outerShdw blurRad="38100" dist="19050" dir="2700000" algn="tl" rotWithShape="0">
                    <a:schemeClr val="dk1">
                      <a:alpha val="40000"/>
                    </a:schemeClr>
                  </a:outerShdw>
                </a:effectLst>
              </a:rPr>
              <a:t>Cantidad de pagos contributivos</a:t>
            </a:r>
            <a:endParaRPr lang="en-US" b="1" cap="none"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30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6285" y="1029957"/>
            <a:ext cx="5551296" cy="546180"/>
          </a:xfrm>
        </p:spPr>
        <p:txBody>
          <a:bodyPr>
            <a:normAutofit fontScale="90000"/>
          </a:bodyPr>
          <a:lstStyle/>
          <a:p>
            <a:r>
              <a:rPr lang="en-US" sz="2700" b="1" dirty="0" err="1">
                <a:latin typeface="Times New Roman" panose="02020603050405020304" pitchFamily="18" charset="0"/>
                <a:cs typeface="Times New Roman" panose="02020603050405020304" pitchFamily="18" charset="0"/>
              </a:rPr>
              <a:t>Simplicidad</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p>
        </p:txBody>
      </p:sp>
      <p:sp>
        <p:nvSpPr>
          <p:cNvPr id="6" name="Título 1"/>
          <p:cNvSpPr txBox="1">
            <a:spLocks/>
          </p:cNvSpPr>
          <p:nvPr/>
        </p:nvSpPr>
        <p:spPr>
          <a:xfrm>
            <a:off x="0" y="1"/>
            <a:ext cx="12191999" cy="872835"/>
          </a:xfrm>
          <a:prstGeom prst="rect">
            <a:avLst/>
          </a:prstGeom>
        </p:spPr>
        <p:style>
          <a:lnRef idx="0">
            <a:scrgbClr r="0" g="0" b="0"/>
          </a:lnRef>
          <a:fillRef idx="1003">
            <a:schemeClr val="dk1"/>
          </a:fillRef>
          <a:effectRef idx="0">
            <a:scrgbClr r="0" g="0" b="0"/>
          </a:effectRef>
          <a:fontRef idx="major"/>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n-US" b="1" dirty="0" err="1" smtClean="0">
                <a:effectLst>
                  <a:outerShdw blurRad="38100" dist="38100" dir="2700000" algn="tl">
                    <a:srgbClr val="000000">
                      <a:alpha val="43137"/>
                    </a:srgbClr>
                  </a:outerShdw>
                </a:effectLst>
              </a:rPr>
              <a:t>Razones</a:t>
            </a:r>
            <a:r>
              <a:rPr lang="en-US" b="1" dirty="0" smtClean="0">
                <a:effectLst>
                  <a:outerShdw blurRad="38100" dist="38100" dir="2700000" algn="tl">
                    <a:srgbClr val="000000">
                      <a:alpha val="43137"/>
                    </a:srgbClr>
                  </a:outerShdw>
                </a:effectLst>
              </a:rPr>
              <a:t> para la </a:t>
            </a:r>
            <a:r>
              <a:rPr lang="en-US" b="1" dirty="0" err="1" smtClean="0">
                <a:effectLst>
                  <a:outerShdw blurRad="38100" dist="38100" dir="2700000" algn="tl">
                    <a:srgbClr val="000000">
                      <a:alpha val="43137"/>
                    </a:srgbClr>
                  </a:outerShdw>
                </a:effectLst>
              </a:rPr>
              <a:t>seleccion</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analisis</a:t>
            </a:r>
            <a:r>
              <a:rPr lang="en-US" b="1" dirty="0" smtClean="0">
                <a:effectLst>
                  <a:outerShdw blurRad="38100" dist="38100" dir="2700000" algn="tl">
                    <a:srgbClr val="000000">
                      <a:alpha val="43137"/>
                    </a:srgbClr>
                  </a:outerShdw>
                </a:effectLst>
              </a:rPr>
              <a:t> del </a:t>
            </a:r>
            <a:r>
              <a:rPr lang="en-US" b="1" dirty="0" err="1" smtClean="0">
                <a:effectLst>
                  <a:outerShdw blurRad="38100" dist="38100" dir="2700000" algn="tl">
                    <a:srgbClr val="000000">
                      <a:alpha val="43137"/>
                    </a:srgbClr>
                  </a:outerShdw>
                </a:effectLst>
              </a:rPr>
              <a:t>metodo</a:t>
            </a:r>
            <a:endParaRPr lang="en-US" b="1" dirty="0">
              <a:effectLst>
                <a:outerShdw blurRad="38100" dist="38100" dir="2700000" algn="tl">
                  <a:srgbClr val="000000">
                    <a:alpha val="43137"/>
                  </a:srgbClr>
                </a:outerShdw>
              </a:effectLst>
            </a:endParaRPr>
          </a:p>
        </p:txBody>
      </p:sp>
      <p:graphicFrame>
        <p:nvGraphicFramePr>
          <p:cNvPr id="4" name="Diagrama 3"/>
          <p:cNvGraphicFramePr/>
          <p:nvPr>
            <p:extLst>
              <p:ext uri="{D42A27DB-BD31-4B8C-83A1-F6EECF244321}">
                <p14:modId xmlns:p14="http://schemas.microsoft.com/office/powerpoint/2010/main" val="1400992382"/>
              </p:ext>
            </p:extLst>
          </p:nvPr>
        </p:nvGraphicFramePr>
        <p:xfrm>
          <a:off x="179939" y="5261172"/>
          <a:ext cx="5735952" cy="128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3554001327"/>
              </p:ext>
            </p:extLst>
          </p:nvPr>
        </p:nvGraphicFramePr>
        <p:xfrm>
          <a:off x="179939" y="1469301"/>
          <a:ext cx="5735951" cy="37573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a 13"/>
          <p:cNvGraphicFramePr/>
          <p:nvPr>
            <p:extLst>
              <p:ext uri="{D42A27DB-BD31-4B8C-83A1-F6EECF244321}">
                <p14:modId xmlns:p14="http://schemas.microsoft.com/office/powerpoint/2010/main" val="2572042740"/>
              </p:ext>
            </p:extLst>
          </p:nvPr>
        </p:nvGraphicFramePr>
        <p:xfrm>
          <a:off x="6159528" y="872837"/>
          <a:ext cx="5817269" cy="56723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Imagen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9939" y="1469302"/>
            <a:ext cx="1205516" cy="1107643"/>
          </a:xfrm>
          <a:prstGeom prst="rect">
            <a:avLst/>
          </a:prstGeom>
          <a:ln>
            <a:noFill/>
          </a:ln>
          <a:effectLst>
            <a:softEdge rad="112500"/>
          </a:effectLst>
        </p:spPr>
      </p:pic>
      <p:pic>
        <p:nvPicPr>
          <p:cNvPr id="15" name="Imagen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7091" y="5359121"/>
            <a:ext cx="1212314" cy="1151566"/>
          </a:xfrm>
          <a:prstGeom prst="rect">
            <a:avLst/>
          </a:prstGeom>
          <a:ln>
            <a:noFill/>
          </a:ln>
          <a:effectLst>
            <a:softEdge rad="112500"/>
          </a:effectLst>
        </p:spPr>
      </p:pic>
      <p:pic>
        <p:nvPicPr>
          <p:cNvPr id="16" name="Imagen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9938" y="4091641"/>
            <a:ext cx="1316267" cy="1135039"/>
          </a:xfrm>
          <a:prstGeom prst="rect">
            <a:avLst/>
          </a:prstGeom>
          <a:ln>
            <a:noFill/>
          </a:ln>
          <a:effectLst>
            <a:softEdge rad="112500"/>
          </a:effectLst>
        </p:spPr>
      </p:pic>
      <p:pic>
        <p:nvPicPr>
          <p:cNvPr id="17" name="Imagen 1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8514" y="2852997"/>
            <a:ext cx="1309467" cy="1096822"/>
          </a:xfrm>
          <a:prstGeom prst="rect">
            <a:avLst/>
          </a:prstGeom>
          <a:ln>
            <a:noFill/>
          </a:ln>
          <a:effectLst>
            <a:softEdge rad="112500"/>
          </a:effectLst>
        </p:spPr>
      </p:pic>
      <p:pic>
        <p:nvPicPr>
          <p:cNvPr id="18" name="Imagen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72562" y="4703070"/>
            <a:ext cx="1389504" cy="1842108"/>
          </a:xfrm>
          <a:prstGeom prst="rect">
            <a:avLst/>
          </a:prstGeom>
          <a:ln>
            <a:noFill/>
          </a:ln>
          <a:effectLst>
            <a:softEdge rad="112500"/>
          </a:effectLst>
        </p:spPr>
      </p:pic>
      <p:pic>
        <p:nvPicPr>
          <p:cNvPr id="19" name="Imagen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43080" y="2514442"/>
            <a:ext cx="1454429" cy="1667096"/>
          </a:xfrm>
          <a:prstGeom prst="rect">
            <a:avLst/>
          </a:prstGeom>
          <a:ln>
            <a:noFill/>
          </a:ln>
          <a:effectLst>
            <a:softEdge rad="112500"/>
          </a:effectLst>
        </p:spPr>
      </p:pic>
      <p:pic>
        <p:nvPicPr>
          <p:cNvPr id="20" name="Imagen 1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275781" y="1071421"/>
            <a:ext cx="1286285" cy="795759"/>
          </a:xfrm>
          <a:prstGeom prst="rect">
            <a:avLst/>
          </a:prstGeom>
          <a:ln>
            <a:noFill/>
          </a:ln>
          <a:effectLst>
            <a:softEdge rad="112500"/>
          </a:effectLst>
        </p:spPr>
      </p:pic>
    </p:spTree>
    <p:extLst>
      <p:ext uri="{BB962C8B-B14F-4D97-AF65-F5344CB8AC3E}">
        <p14:creationId xmlns:p14="http://schemas.microsoft.com/office/powerpoint/2010/main" val="1547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Graphic spid="4" grpId="0">
        <p:bldAsOne/>
      </p:bldGraphic>
      <p:bldGraphic spid="8" grpId="0">
        <p:bldAsOne/>
      </p:bldGraphic>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utout/>
                    </a14:imgEffect>
                  </a14:imgLayer>
                </a14:imgProps>
              </a:ext>
            </a:extLst>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56732" y="1248497"/>
            <a:ext cx="4760661" cy="820112"/>
          </a:xfrm>
          <a:noFill/>
          <a:ln>
            <a:noFill/>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700" b="1" dirty="0" err="1">
                <a:solidFill>
                  <a:schemeClr val="tx1"/>
                </a:solidFill>
              </a:rPr>
              <a:t>Tasas</a:t>
            </a:r>
            <a:r>
              <a:rPr lang="en-US" sz="2700" b="1" dirty="0">
                <a:solidFill>
                  <a:schemeClr val="tx1"/>
                </a:solidFill>
              </a:rPr>
              <a:t> </a:t>
            </a:r>
            <a:r>
              <a:rPr lang="en-US" sz="2700" b="1" dirty="0" err="1">
                <a:solidFill>
                  <a:schemeClr val="tx1"/>
                </a:solidFill>
              </a:rPr>
              <a:t>totales</a:t>
            </a:r>
            <a:r>
              <a:rPr lang="en-US" sz="2700" b="1" dirty="0">
                <a:solidFill>
                  <a:schemeClr val="tx1"/>
                </a:solidFill>
              </a:rPr>
              <a:t> </a:t>
            </a:r>
            <a:r>
              <a:rPr lang="en-US" sz="2700" b="1" dirty="0" err="1">
                <a:solidFill>
                  <a:schemeClr val="tx1"/>
                </a:solidFill>
              </a:rPr>
              <a:t>contributivas</a:t>
            </a:r>
            <a:r>
              <a:rPr lang="en-US" b="1" dirty="0">
                <a:solidFill>
                  <a:schemeClr val="tx1"/>
                </a:solidFill>
              </a:rPr>
              <a:t/>
            </a:r>
            <a:br>
              <a:rPr lang="en-US" b="1" dirty="0">
                <a:solidFill>
                  <a:schemeClr val="tx1"/>
                </a:solidFill>
              </a:rPr>
            </a:br>
            <a:endParaRPr lang="en-US" b="1" dirty="0">
              <a:solidFill>
                <a:schemeClr val="tx1"/>
              </a:solidFill>
            </a:endParaRPr>
          </a:p>
        </p:txBody>
      </p:sp>
      <p:sp>
        <p:nvSpPr>
          <p:cNvPr id="4" name="Título 1"/>
          <p:cNvSpPr txBox="1">
            <a:spLocks/>
          </p:cNvSpPr>
          <p:nvPr/>
        </p:nvSpPr>
        <p:spPr>
          <a:xfrm>
            <a:off x="0" y="0"/>
            <a:ext cx="12191999" cy="1122218"/>
          </a:xfrm>
          <a:prstGeom prst="rect">
            <a:avLst/>
          </a:prstGeom>
        </p:spPr>
        <p:style>
          <a:lnRef idx="0">
            <a:scrgbClr r="0" g="0" b="0"/>
          </a:lnRef>
          <a:fillRef idx="1003">
            <a:schemeClr val="dk1"/>
          </a:fillRef>
          <a:effectRef idx="0">
            <a:scrgbClr r="0" g="0" b="0"/>
          </a:effectRef>
          <a:fontRef idx="major"/>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n-US" b="1" dirty="0" err="1" smtClean="0">
                <a:effectLst>
                  <a:outerShdw blurRad="38100" dist="38100" dir="2700000" algn="tl">
                    <a:srgbClr val="000000">
                      <a:alpha val="43137"/>
                    </a:srgbClr>
                  </a:outerShdw>
                </a:effectLst>
              </a:rPr>
              <a:t>Razones</a:t>
            </a:r>
            <a:r>
              <a:rPr lang="en-US" b="1" dirty="0" smtClean="0">
                <a:effectLst>
                  <a:outerShdw blurRad="38100" dist="38100" dir="2700000" algn="tl">
                    <a:srgbClr val="000000">
                      <a:alpha val="43137"/>
                    </a:srgbClr>
                  </a:outerShdw>
                </a:effectLst>
              </a:rPr>
              <a:t> para la </a:t>
            </a:r>
            <a:r>
              <a:rPr lang="en-US" b="1" dirty="0" err="1" smtClean="0">
                <a:effectLst>
                  <a:outerShdw blurRad="38100" dist="38100" dir="2700000" algn="tl">
                    <a:srgbClr val="000000">
                      <a:alpha val="43137"/>
                    </a:srgbClr>
                  </a:outerShdw>
                </a:effectLst>
              </a:rPr>
              <a:t>seleccion</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analisis</a:t>
            </a:r>
            <a:r>
              <a:rPr lang="en-US" b="1" dirty="0" smtClean="0">
                <a:effectLst>
                  <a:outerShdw blurRad="38100" dist="38100" dir="2700000" algn="tl">
                    <a:srgbClr val="000000">
                      <a:alpha val="43137"/>
                    </a:srgbClr>
                  </a:outerShdw>
                </a:effectLst>
              </a:rPr>
              <a:t> del </a:t>
            </a:r>
            <a:r>
              <a:rPr lang="en-US" b="1" dirty="0" err="1" smtClean="0">
                <a:effectLst>
                  <a:outerShdw blurRad="38100" dist="38100" dir="2700000" algn="tl">
                    <a:srgbClr val="000000">
                      <a:alpha val="43137"/>
                    </a:srgbClr>
                  </a:outerShdw>
                </a:effectLst>
              </a:rPr>
              <a:t>metodo</a:t>
            </a:r>
            <a:endParaRPr lang="en-US" b="1" dirty="0">
              <a:effectLst>
                <a:outerShdw blurRad="38100" dist="38100" dir="2700000" algn="tl">
                  <a:srgbClr val="000000">
                    <a:alpha val="43137"/>
                  </a:srgbClr>
                </a:outerShdw>
              </a:effectLst>
            </a:endParaRPr>
          </a:p>
        </p:txBody>
      </p:sp>
      <p:graphicFrame>
        <p:nvGraphicFramePr>
          <p:cNvPr id="5" name="Diagrama 4"/>
          <p:cNvGraphicFramePr/>
          <p:nvPr>
            <p:extLst>
              <p:ext uri="{D42A27DB-BD31-4B8C-83A1-F6EECF244321}">
                <p14:modId xmlns:p14="http://schemas.microsoft.com/office/powerpoint/2010/main" val="4002300023"/>
              </p:ext>
            </p:extLst>
          </p:nvPr>
        </p:nvGraphicFramePr>
        <p:xfrm>
          <a:off x="319315" y="1557977"/>
          <a:ext cx="5373561" cy="5279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p:cNvSpPr/>
          <p:nvPr/>
        </p:nvSpPr>
        <p:spPr>
          <a:xfrm>
            <a:off x="4048986" y="2504368"/>
            <a:ext cx="4197555" cy="36717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Elipse 7"/>
          <p:cNvSpPr/>
          <p:nvPr/>
        </p:nvSpPr>
        <p:spPr>
          <a:xfrm>
            <a:off x="4630995" y="2504369"/>
            <a:ext cx="725738" cy="67643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Elipse 8"/>
          <p:cNvSpPr/>
          <p:nvPr/>
        </p:nvSpPr>
        <p:spPr>
          <a:xfrm>
            <a:off x="4943407" y="3691279"/>
            <a:ext cx="314125" cy="30703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Rectángulo 15"/>
          <p:cNvSpPr/>
          <p:nvPr/>
        </p:nvSpPr>
        <p:spPr>
          <a:xfrm>
            <a:off x="5100470" y="2728452"/>
            <a:ext cx="2126240" cy="400110"/>
          </a:xfrm>
          <a:prstGeom prst="rect">
            <a:avLst/>
          </a:prstGeom>
        </p:spPr>
        <p:txBody>
          <a:bodyPr wrap="square">
            <a:spAutoFit/>
          </a:bodyPr>
          <a:lstStyle/>
          <a:p>
            <a:r>
              <a:rPr lang="es-PR" sz="2000" dirty="0" err="1"/>
              <a:t>Mirrlees</a:t>
            </a:r>
            <a:r>
              <a:rPr lang="es-PR" sz="2000" dirty="0"/>
              <a:t> (1971)</a:t>
            </a:r>
          </a:p>
        </p:txBody>
      </p:sp>
      <p:sp>
        <p:nvSpPr>
          <p:cNvPr id="17" name="Rectángulo 16"/>
          <p:cNvSpPr/>
          <p:nvPr/>
        </p:nvSpPr>
        <p:spPr>
          <a:xfrm>
            <a:off x="4844209" y="3643145"/>
            <a:ext cx="3173133" cy="1200329"/>
          </a:xfrm>
          <a:prstGeom prst="rect">
            <a:avLst/>
          </a:prstGeom>
        </p:spPr>
        <p:txBody>
          <a:bodyPr wrap="square">
            <a:spAutoFit/>
          </a:bodyPr>
          <a:lstStyle/>
          <a:p>
            <a:pPr lvl="1"/>
            <a:r>
              <a:rPr lang="es-PR" dirty="0"/>
              <a:t>Impuestos progresivos sobre el ingreso personal en combinación </a:t>
            </a:r>
            <a:r>
              <a:rPr lang="es-PR" dirty="0" smtClean="0"/>
              <a:t>con impuestos </a:t>
            </a:r>
            <a:r>
              <a:rPr lang="es-PR" dirty="0"/>
              <a:t>sobre ventas </a:t>
            </a:r>
          </a:p>
        </p:txBody>
      </p:sp>
    </p:spTree>
    <p:extLst>
      <p:ext uri="{BB962C8B-B14F-4D97-AF65-F5344CB8AC3E}">
        <p14:creationId xmlns:p14="http://schemas.microsoft.com/office/powerpoint/2010/main" val="34566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redondeado 28"/>
          <p:cNvSpPr/>
          <p:nvPr/>
        </p:nvSpPr>
        <p:spPr>
          <a:xfrm>
            <a:off x="2657459" y="1977877"/>
            <a:ext cx="2014567"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ítulo 1"/>
          <p:cNvSpPr>
            <a:spLocks noGrp="1"/>
          </p:cNvSpPr>
          <p:nvPr>
            <p:ph type="title"/>
          </p:nvPr>
        </p:nvSpPr>
        <p:spPr>
          <a:xfrm>
            <a:off x="1183725" y="1361627"/>
            <a:ext cx="9150926" cy="623455"/>
          </a:xfrm>
        </p:spPr>
        <p:txBody>
          <a:bodyPr>
            <a:noAutofit/>
          </a:bodyPr>
          <a:lstStyle/>
          <a:p>
            <a:r>
              <a:rPr lang="es-PR" sz="2400" b="1" dirty="0">
                <a:effectLst>
                  <a:outerShdw blurRad="38100" dist="38100" dir="2700000" algn="tl">
                    <a:srgbClr val="000000">
                      <a:alpha val="43137"/>
                    </a:srgbClr>
                  </a:outerShdw>
                </a:effectLst>
              </a:rPr>
              <a:t>Montos de Pagos Contributivos Realizados</a:t>
            </a: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endParaRPr lang="en-US" sz="2400" b="1" dirty="0">
              <a:effectLst>
                <a:outerShdw blurRad="38100" dist="38100" dir="2700000" algn="tl">
                  <a:srgbClr val="000000">
                    <a:alpha val="43137"/>
                  </a:srgbClr>
                </a:outerShdw>
              </a:effectLst>
            </a:endParaRPr>
          </a:p>
        </p:txBody>
      </p:sp>
      <p:sp>
        <p:nvSpPr>
          <p:cNvPr id="4" name="Título 1"/>
          <p:cNvSpPr txBox="1">
            <a:spLocks/>
          </p:cNvSpPr>
          <p:nvPr/>
        </p:nvSpPr>
        <p:spPr>
          <a:xfrm>
            <a:off x="0" y="0"/>
            <a:ext cx="12191999" cy="1246909"/>
          </a:xfrm>
          <a:prstGeom prst="rect">
            <a:avLst/>
          </a:prstGeom>
        </p:spPr>
        <p:style>
          <a:lnRef idx="0">
            <a:scrgbClr r="0" g="0" b="0"/>
          </a:lnRef>
          <a:fillRef idx="1003">
            <a:schemeClr val="dk1"/>
          </a:fillRef>
          <a:effectRef idx="0">
            <a:scrgbClr r="0" g="0" b="0"/>
          </a:effectRef>
          <a:fontRef idx="major"/>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n-US" b="1" dirty="0" err="1" smtClean="0"/>
              <a:t>Razones</a:t>
            </a:r>
            <a:r>
              <a:rPr lang="en-US" b="1" dirty="0" smtClean="0"/>
              <a:t> para la </a:t>
            </a:r>
            <a:r>
              <a:rPr lang="en-US" b="1" dirty="0" err="1" smtClean="0"/>
              <a:t>seleccion</a:t>
            </a:r>
            <a:r>
              <a:rPr lang="en-US" b="1" dirty="0" smtClean="0"/>
              <a:t> de </a:t>
            </a:r>
            <a:r>
              <a:rPr lang="en-US" b="1" dirty="0" err="1" smtClean="0"/>
              <a:t>analisis</a:t>
            </a:r>
            <a:r>
              <a:rPr lang="en-US" b="1" dirty="0" smtClean="0"/>
              <a:t> del </a:t>
            </a:r>
            <a:r>
              <a:rPr lang="en-US" b="1" dirty="0" err="1" smtClean="0"/>
              <a:t>metodo</a:t>
            </a:r>
            <a:endParaRPr lang="en-US" b="1" dirty="0"/>
          </a:p>
        </p:txBody>
      </p:sp>
      <p:sp>
        <p:nvSpPr>
          <p:cNvPr id="3" name="Marcador de contenido 2"/>
          <p:cNvSpPr>
            <a:spLocks noGrp="1"/>
          </p:cNvSpPr>
          <p:nvPr>
            <p:ph idx="1"/>
          </p:nvPr>
        </p:nvSpPr>
        <p:spPr>
          <a:xfrm>
            <a:off x="3036077" y="2203327"/>
            <a:ext cx="1257329" cy="505492"/>
          </a:xfrm>
          <a:ln/>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s-PR" b="1" dirty="0" err="1" smtClean="0">
                <a:solidFill>
                  <a:schemeClr val="tx1"/>
                </a:solidFill>
                <a:effectLst>
                  <a:outerShdw blurRad="38100" dist="38100" dir="2700000" algn="tl">
                    <a:srgbClr val="000000">
                      <a:alpha val="43137"/>
                    </a:srgbClr>
                  </a:outerShdw>
                </a:effectLst>
              </a:rPr>
              <a:t>PwC</a:t>
            </a:r>
            <a:r>
              <a:rPr lang="es-PR" b="1" dirty="0" smtClean="0">
                <a:solidFill>
                  <a:schemeClr val="tx1"/>
                </a:solidFill>
                <a:effectLst>
                  <a:outerShdw blurRad="38100" dist="38100" dir="2700000" algn="tl">
                    <a:srgbClr val="000000">
                      <a:alpha val="43137"/>
                    </a:srgbClr>
                  </a:outerShdw>
                </a:effectLst>
              </a:rPr>
              <a:t> (2014)</a:t>
            </a:r>
          </a:p>
        </p:txBody>
      </p:sp>
      <p:graphicFrame>
        <p:nvGraphicFramePr>
          <p:cNvPr id="24" name="Gráfico 23"/>
          <p:cNvGraphicFramePr/>
          <p:nvPr>
            <p:extLst>
              <p:ext uri="{D42A27DB-BD31-4B8C-83A1-F6EECF244321}">
                <p14:modId xmlns:p14="http://schemas.microsoft.com/office/powerpoint/2010/main" val="2979848236"/>
              </p:ext>
            </p:extLst>
          </p:nvPr>
        </p:nvGraphicFramePr>
        <p:xfrm>
          <a:off x="6761161" y="1614487"/>
          <a:ext cx="5187950" cy="48343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Diagrama 27"/>
          <p:cNvGraphicFramePr/>
          <p:nvPr>
            <p:extLst>
              <p:ext uri="{D42A27DB-BD31-4B8C-83A1-F6EECF244321}">
                <p14:modId xmlns:p14="http://schemas.microsoft.com/office/powerpoint/2010/main" val="3382715521"/>
              </p:ext>
            </p:extLst>
          </p:nvPr>
        </p:nvGraphicFramePr>
        <p:xfrm>
          <a:off x="728663" y="3073531"/>
          <a:ext cx="5872161" cy="337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 name="Imagen 29"/>
          <p:cNvPicPr>
            <a:picLocks noChangeAspect="1"/>
          </p:cNvPicPr>
          <p:nvPr/>
        </p:nvPicPr>
        <p:blipFill rotWithShape="1">
          <a:blip r:embed="rId8" cstate="print">
            <a:extLst>
              <a:ext uri="{28A0092B-C50C-407E-A947-70E740481C1C}">
                <a14:useLocalDpi xmlns:a14="http://schemas.microsoft.com/office/drawing/2010/main" val="0"/>
              </a:ext>
            </a:extLst>
          </a:blip>
          <a:srcRect r="653" b="14485"/>
          <a:stretch/>
        </p:blipFill>
        <p:spPr>
          <a:xfrm>
            <a:off x="1088184" y="3212112"/>
            <a:ext cx="1245150" cy="1246229"/>
          </a:xfrm>
          <a:prstGeom prst="ellipse">
            <a:avLst/>
          </a:prstGeom>
          <a:ln>
            <a:noFill/>
          </a:ln>
          <a:effectLst>
            <a:softEdge rad="112500"/>
          </a:effectLst>
        </p:spPr>
      </p:pic>
      <p:pic>
        <p:nvPicPr>
          <p:cNvPr id="31" name="Imagen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6077" y="3217727"/>
            <a:ext cx="1295188" cy="1235000"/>
          </a:xfrm>
          <a:prstGeom prst="ellipse">
            <a:avLst/>
          </a:prstGeom>
          <a:ln>
            <a:noFill/>
          </a:ln>
          <a:effectLst>
            <a:softEdge rad="112500"/>
          </a:effectLst>
        </p:spPr>
      </p:pic>
      <p:pic>
        <p:nvPicPr>
          <p:cNvPr id="32" name="Imagen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2019" y="3208413"/>
            <a:ext cx="1365919" cy="1261660"/>
          </a:xfrm>
          <a:prstGeom prst="ellipse">
            <a:avLst/>
          </a:prstGeom>
          <a:ln>
            <a:noFill/>
          </a:ln>
          <a:effectLst>
            <a:softEdge rad="112500"/>
          </a:effectLst>
        </p:spPr>
      </p:pic>
    </p:spTree>
    <p:extLst>
      <p:ext uri="{BB962C8B-B14F-4D97-AF65-F5344CB8AC3E}">
        <p14:creationId xmlns:p14="http://schemas.microsoft.com/office/powerpoint/2010/main" val="38529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4" grpId="0" animBg="1"/>
      <p:bldGraphic spid="24" grpId="0">
        <p:bldAsOne/>
      </p:bldGraphic>
      <p:bldGraphic spid="2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7735" y="1523773"/>
            <a:ext cx="4546899" cy="459652"/>
          </a:xfrm>
        </p:spPr>
        <p:txBody>
          <a:bodyPr>
            <a:normAutofit fontScale="90000"/>
          </a:bodyPr>
          <a:lstStyle/>
          <a:p>
            <a:r>
              <a:rPr lang="es-PR" b="1" dirty="0">
                <a:effectLst>
                  <a:outerShdw blurRad="38100" dist="38100" dir="2700000" algn="tl">
                    <a:srgbClr val="000000">
                      <a:alpha val="43137"/>
                    </a:srgbClr>
                  </a:outerShdw>
                </a:effectLst>
              </a:rPr>
              <a:t>Percepción ciudadana</a:t>
            </a:r>
            <a:r>
              <a:rPr lang="en-US" dirty="0"/>
              <a:t/>
            </a:r>
            <a:br>
              <a:rPr lang="en-US" dirty="0"/>
            </a:br>
            <a:r>
              <a:rPr lang="en-US" sz="1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“User-friendliness”</a:t>
            </a:r>
            <a:r>
              <a:rPr lang="en-US" dirty="0"/>
              <a:t/>
            </a:r>
            <a:br>
              <a:rPr lang="en-US" dirty="0"/>
            </a:br>
            <a:endParaRPr lang="en-US" dirty="0"/>
          </a:p>
        </p:txBody>
      </p:sp>
      <p:sp>
        <p:nvSpPr>
          <p:cNvPr id="4" name="Marcador de contenido 2"/>
          <p:cNvSpPr txBox="1">
            <a:spLocks/>
          </p:cNvSpPr>
          <p:nvPr/>
        </p:nvSpPr>
        <p:spPr>
          <a:xfrm>
            <a:off x="5305563" y="1205346"/>
            <a:ext cx="6677890" cy="543098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2"/>
            <a:endParaRPr lang="es-PR" sz="1300" dirty="0" smtClean="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0" y="1"/>
            <a:ext cx="12191999" cy="997526"/>
          </a:xfrm>
          <a:prstGeom prst="rect">
            <a:avLst/>
          </a:prstGeom>
        </p:spPr>
        <p:style>
          <a:lnRef idx="0">
            <a:scrgbClr r="0" g="0" b="0"/>
          </a:lnRef>
          <a:fillRef idx="1003">
            <a:schemeClr val="dk1"/>
          </a:fillRef>
          <a:effectRef idx="0">
            <a:scrgbClr r="0" g="0" b="0"/>
          </a:effectRef>
          <a:fontRef idx="major"/>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algn="ctr"/>
            <a:r>
              <a:rPr lang="en-US" b="1" dirty="0" err="1" smtClean="0">
                <a:effectLst>
                  <a:outerShdw blurRad="38100" dist="38100" dir="2700000" algn="tl">
                    <a:srgbClr val="000000">
                      <a:alpha val="43137"/>
                    </a:srgbClr>
                  </a:outerShdw>
                </a:effectLst>
              </a:rPr>
              <a:t>Razones</a:t>
            </a:r>
            <a:r>
              <a:rPr lang="en-US" b="1" dirty="0" smtClean="0">
                <a:effectLst>
                  <a:outerShdw blurRad="38100" dist="38100" dir="2700000" algn="tl">
                    <a:srgbClr val="000000">
                      <a:alpha val="43137"/>
                    </a:srgbClr>
                  </a:outerShdw>
                </a:effectLst>
              </a:rPr>
              <a:t> para la </a:t>
            </a:r>
            <a:r>
              <a:rPr lang="en-US" b="1" dirty="0" err="1" smtClean="0">
                <a:effectLst>
                  <a:outerShdw blurRad="38100" dist="38100" dir="2700000" algn="tl">
                    <a:srgbClr val="000000">
                      <a:alpha val="43137"/>
                    </a:srgbClr>
                  </a:outerShdw>
                </a:effectLst>
              </a:rPr>
              <a:t>seleccion</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analisis</a:t>
            </a:r>
            <a:r>
              <a:rPr lang="en-US" b="1" dirty="0" smtClean="0">
                <a:effectLst>
                  <a:outerShdw blurRad="38100" dist="38100" dir="2700000" algn="tl">
                    <a:srgbClr val="000000">
                      <a:alpha val="43137"/>
                    </a:srgbClr>
                  </a:outerShdw>
                </a:effectLst>
              </a:rPr>
              <a:t> del </a:t>
            </a:r>
            <a:r>
              <a:rPr lang="en-US" b="1" dirty="0" err="1" smtClean="0">
                <a:effectLst>
                  <a:outerShdw blurRad="38100" dist="38100" dir="2700000" algn="tl">
                    <a:srgbClr val="000000">
                      <a:alpha val="43137"/>
                    </a:srgbClr>
                  </a:outerShdw>
                </a:effectLst>
              </a:rPr>
              <a:t>metodo</a:t>
            </a:r>
            <a:endParaRPr lang="en-US" b="1" dirty="0">
              <a:effectLst>
                <a:outerShdw blurRad="38100" dist="38100" dir="2700000" algn="tl">
                  <a:srgbClr val="000000">
                    <a:alpha val="43137"/>
                  </a:srgbClr>
                </a:outerShdw>
              </a:effectLst>
            </a:endParaRPr>
          </a:p>
        </p:txBody>
      </p:sp>
      <p:graphicFrame>
        <p:nvGraphicFramePr>
          <p:cNvPr id="7" name="Diagrama 6"/>
          <p:cNvGraphicFramePr/>
          <p:nvPr>
            <p:extLst>
              <p:ext uri="{D42A27DB-BD31-4B8C-83A1-F6EECF244321}">
                <p14:modId xmlns:p14="http://schemas.microsoft.com/office/powerpoint/2010/main" val="992987101"/>
              </p:ext>
            </p:extLst>
          </p:nvPr>
        </p:nvGraphicFramePr>
        <p:xfrm>
          <a:off x="758664" y="1983425"/>
          <a:ext cx="4725970" cy="455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p:cNvGraphicFramePr/>
          <p:nvPr>
            <p:extLst>
              <p:ext uri="{D42A27DB-BD31-4B8C-83A1-F6EECF244321}">
                <p14:modId xmlns:p14="http://schemas.microsoft.com/office/powerpoint/2010/main" val="3603309846"/>
              </p:ext>
            </p:extLst>
          </p:nvPr>
        </p:nvGraphicFramePr>
        <p:xfrm>
          <a:off x="5823965" y="1205346"/>
          <a:ext cx="5820156" cy="54309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Imagen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664" y="2342940"/>
            <a:ext cx="849009" cy="696596"/>
          </a:xfrm>
          <a:prstGeom prst="rect">
            <a:avLst/>
          </a:prstGeom>
        </p:spPr>
      </p:pic>
      <p:pic>
        <p:nvPicPr>
          <p:cNvPr id="15" name="Imagen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12144" y="2250839"/>
            <a:ext cx="951903" cy="788697"/>
          </a:xfrm>
          <a:prstGeom prst="rect">
            <a:avLst/>
          </a:prstGeom>
          <a:ln>
            <a:noFill/>
          </a:ln>
          <a:effectLst>
            <a:softEdge rad="112500"/>
          </a:effectLst>
        </p:spPr>
      </p:pic>
      <p:pic>
        <p:nvPicPr>
          <p:cNvPr id="17" name="Imagen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95999" y="2091729"/>
            <a:ext cx="1482574" cy="2723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60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Graphic spid="7" grpId="0">
        <p:bldAsOne/>
      </p:bldGraphic>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1999" cy="1704109"/>
          </a:xfrm>
        </p:spPr>
        <p:style>
          <a:lnRef idx="0">
            <a:scrgbClr r="0" g="0" b="0"/>
          </a:lnRef>
          <a:fillRef idx="1003">
            <a:schemeClr val="dk2"/>
          </a:fillRef>
          <a:effectRef idx="0">
            <a:scrgbClr r="0" g="0" b="0"/>
          </a:effectRef>
          <a:fontRef idx="major"/>
        </p:style>
        <p:txBody>
          <a:bodyPr>
            <a:normAutofit/>
          </a:bodyPr>
          <a:lstStyle/>
          <a:p>
            <a:pPr algn="ctr"/>
            <a:r>
              <a:rPr lang="es-PR" b="1" dirty="0">
                <a:effectLst>
                  <a:outerShdw blurRad="38100" dist="38100" dir="2700000" algn="tl">
                    <a:srgbClr val="000000">
                      <a:alpha val="43137"/>
                    </a:srgbClr>
                  </a:outerShdw>
                </a:effectLst>
              </a:rPr>
              <a:t>como el método </a:t>
            </a:r>
            <a:r>
              <a:rPr lang="es-PR" b="1" dirty="0" smtClean="0">
                <a:effectLst>
                  <a:outerShdw blurRad="38100" dist="38100" dir="2700000" algn="tl">
                    <a:srgbClr val="000000">
                      <a:alpha val="43137"/>
                    </a:srgbClr>
                  </a:outerShdw>
                </a:effectLst>
              </a:rPr>
              <a:t>me permitirá contestar </a:t>
            </a:r>
            <a:r>
              <a:rPr lang="es-PR" b="1" dirty="0">
                <a:effectLst>
                  <a:outerShdw blurRad="38100" dist="38100" dir="2700000" algn="tl">
                    <a:srgbClr val="000000">
                      <a:alpha val="43137"/>
                    </a:srgbClr>
                  </a:outerShdw>
                </a:effectLst>
              </a:rPr>
              <a:t>la pregunta de </a:t>
            </a:r>
            <a:r>
              <a:rPr lang="es-PR" b="1" dirty="0" smtClean="0">
                <a:effectLst>
                  <a:outerShdw blurRad="38100" dist="38100" dir="2700000" algn="tl">
                    <a:srgbClr val="000000">
                      <a:alpha val="43137"/>
                    </a:srgbClr>
                  </a:outerShdw>
                </a:effectLst>
              </a:rPr>
              <a:t>investigación</a:t>
            </a:r>
            <a:endParaRPr lang="en-US" dirty="0">
              <a:effectLst>
                <a:outerShdw blurRad="38100" dist="38100" dir="2700000" algn="tl">
                  <a:srgbClr val="000000">
                    <a:alpha val="43137"/>
                  </a:srgbClr>
                </a:outerShdw>
              </a:effectLst>
            </a:endParaRPr>
          </a:p>
        </p:txBody>
      </p:sp>
      <p:graphicFrame>
        <p:nvGraphicFramePr>
          <p:cNvPr id="4" name="Diagrama 3"/>
          <p:cNvGraphicFramePr/>
          <p:nvPr>
            <p:extLst>
              <p:ext uri="{D42A27DB-BD31-4B8C-83A1-F6EECF244321}">
                <p14:modId xmlns:p14="http://schemas.microsoft.com/office/powerpoint/2010/main" val="2406894329"/>
              </p:ext>
            </p:extLst>
          </p:nvPr>
        </p:nvGraphicFramePr>
        <p:xfrm>
          <a:off x="485775" y="1900238"/>
          <a:ext cx="11239498" cy="4586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1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42" y="1769981"/>
            <a:ext cx="5029200" cy="357187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597" y="1769981"/>
            <a:ext cx="5269832" cy="3571875"/>
          </a:xfrm>
          <a:prstGeom prst="rect">
            <a:avLst/>
          </a:prstGeom>
        </p:spPr>
      </p:pic>
      <p:sp>
        <p:nvSpPr>
          <p:cNvPr id="7" name="CuadroTexto 6"/>
          <p:cNvSpPr txBox="1"/>
          <p:nvPr/>
        </p:nvSpPr>
        <p:spPr>
          <a:xfrm>
            <a:off x="2493818" y="321972"/>
            <a:ext cx="7744691" cy="369332"/>
          </a:xfrm>
          <a:prstGeom prst="rect">
            <a:avLst/>
          </a:prstGeom>
          <a:noFill/>
        </p:spPr>
        <p:txBody>
          <a:bodyPr wrap="square" rtlCol="0">
            <a:spAutoFit/>
          </a:bodyPr>
          <a:lstStyle/>
          <a:p>
            <a:endParaRPr lang="en-US" dirty="0"/>
          </a:p>
        </p:txBody>
      </p:sp>
      <p:sp>
        <p:nvSpPr>
          <p:cNvPr id="8" name="Rectángulo 7"/>
          <p:cNvSpPr/>
          <p:nvPr/>
        </p:nvSpPr>
        <p:spPr>
          <a:xfrm>
            <a:off x="338138" y="0"/>
            <a:ext cx="11402291" cy="1039090"/>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152400" y="-19065"/>
            <a:ext cx="10086109" cy="1015663"/>
          </a:xfrm>
          <a:prstGeom prst="rect">
            <a:avLst/>
          </a:prstGeom>
          <a:noFill/>
        </p:spPr>
        <p:txBody>
          <a:bodyPr wrap="square" rtlCol="0">
            <a:spAutoFit/>
          </a:bodyPr>
          <a:lstStyle/>
          <a:p>
            <a:pPr algn="ctr"/>
            <a:r>
              <a:rPr lang="es-PR" sz="3600" b="1" dirty="0" smtClean="0">
                <a:effectLst>
                  <a:outerShdw blurRad="38100" dist="38100" dir="2700000" algn="tl">
                    <a:srgbClr val="000000">
                      <a:alpha val="43137"/>
                    </a:srgbClr>
                  </a:outerShdw>
                </a:effectLst>
              </a:rPr>
              <a:t>SURGIMIENTO DEL TEMA</a:t>
            </a:r>
          </a:p>
          <a:p>
            <a:pPr algn="ctr"/>
            <a:r>
              <a:rPr lang="es-PR" sz="2400" b="1" dirty="0" smtClean="0"/>
              <a:t>Crisis de Puerto Rico</a:t>
            </a:r>
            <a:endParaRPr lang="en-US" sz="2800" dirty="0"/>
          </a:p>
        </p:txBody>
      </p:sp>
    </p:spTree>
    <p:extLst>
      <p:ext uri="{BB962C8B-B14F-4D97-AF65-F5344CB8AC3E}">
        <p14:creationId xmlns:p14="http://schemas.microsoft.com/office/powerpoint/2010/main" val="109644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1999" cy="1288473"/>
          </a:xfrm>
        </p:spPr>
        <p:style>
          <a:lnRef idx="0">
            <a:scrgbClr r="0" g="0" b="0"/>
          </a:lnRef>
          <a:fillRef idx="1003">
            <a:schemeClr val="dk2"/>
          </a:fillRef>
          <a:effectRef idx="0">
            <a:scrgbClr r="0" g="0" b="0"/>
          </a:effectRef>
          <a:fontRef idx="major"/>
        </p:style>
        <p:txBody>
          <a:bodyPr/>
          <a:lstStyle/>
          <a:p>
            <a:pPr algn="ctr"/>
            <a:r>
              <a:rPr lang="es-PR" b="1" dirty="0">
                <a:effectLst>
                  <a:outerShdw blurRad="38100" dist="38100" dir="2700000" algn="tl">
                    <a:srgbClr val="000000">
                      <a:alpha val="43137"/>
                    </a:srgbClr>
                  </a:outerShdw>
                </a:effectLst>
              </a:rPr>
              <a:t>Posibles limitaciones </a:t>
            </a:r>
            <a:r>
              <a:rPr lang="es-PR" b="1" dirty="0" smtClean="0">
                <a:effectLst>
                  <a:outerShdw blurRad="38100" dist="38100" dir="2700000" algn="tl">
                    <a:srgbClr val="000000">
                      <a:alpha val="43137"/>
                    </a:srgbClr>
                  </a:outerShdw>
                </a:effectLst>
              </a:rPr>
              <a:t>del </a:t>
            </a:r>
            <a:r>
              <a:rPr lang="es-PR" b="1" dirty="0">
                <a:effectLst>
                  <a:outerShdw blurRad="38100" dist="38100" dir="2700000" algn="tl">
                    <a:srgbClr val="000000">
                      <a:alpha val="43137"/>
                    </a:srgbClr>
                  </a:outerShdw>
                </a:effectLst>
              </a:rPr>
              <a:t>análisis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7" name="Rectángulo redondeado 6"/>
          <p:cNvSpPr/>
          <p:nvPr/>
        </p:nvSpPr>
        <p:spPr>
          <a:xfrm>
            <a:off x="4098614" y="644236"/>
            <a:ext cx="3157537" cy="571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R" dirty="0" smtClean="0">
                <a:solidFill>
                  <a:schemeClr val="bg2">
                    <a:lumMod val="75000"/>
                  </a:schemeClr>
                </a:solidFill>
                <a:effectLst>
                  <a:outerShdw blurRad="38100" dist="38100" dir="2700000" algn="tl">
                    <a:srgbClr val="000000">
                      <a:alpha val="43137"/>
                    </a:srgbClr>
                  </a:outerShdw>
                </a:effectLst>
              </a:rPr>
              <a:t>Escasez </a:t>
            </a:r>
            <a:r>
              <a:rPr lang="es-PR" dirty="0">
                <a:solidFill>
                  <a:schemeClr val="bg2">
                    <a:lumMod val="75000"/>
                  </a:schemeClr>
                </a:solidFill>
                <a:effectLst>
                  <a:outerShdw blurRad="38100" dist="38100" dir="2700000" algn="tl">
                    <a:srgbClr val="000000">
                      <a:alpha val="43137"/>
                    </a:srgbClr>
                  </a:outerShdw>
                </a:effectLst>
              </a:rPr>
              <a:t>de datos por país </a:t>
            </a:r>
          </a:p>
          <a:p>
            <a:pPr algn="ctr"/>
            <a:endParaRPr lang="en-US" dirty="0"/>
          </a:p>
        </p:txBody>
      </p:sp>
      <p:graphicFrame>
        <p:nvGraphicFramePr>
          <p:cNvPr id="6" name="Diagrama 5"/>
          <p:cNvGraphicFramePr/>
          <p:nvPr>
            <p:extLst>
              <p:ext uri="{D42A27DB-BD31-4B8C-83A1-F6EECF244321}">
                <p14:modId xmlns:p14="http://schemas.microsoft.com/office/powerpoint/2010/main" val="2735463905"/>
              </p:ext>
            </p:extLst>
          </p:nvPr>
        </p:nvGraphicFramePr>
        <p:xfrm>
          <a:off x="974202" y="1574157"/>
          <a:ext cx="10243594" cy="50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0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620699"/>
          </a:xfrm>
        </p:spPr>
        <p:style>
          <a:lnRef idx="0">
            <a:scrgbClr r="0" g="0" b="0"/>
          </a:lnRef>
          <a:fillRef idx="1003">
            <a:schemeClr val="dk2"/>
          </a:fillRef>
          <a:effectRef idx="0">
            <a:scrgbClr r="0" g="0" b="0"/>
          </a:effectRef>
          <a:fontRef idx="major"/>
        </p:style>
        <p:txBody>
          <a:bodyPr/>
          <a:lstStyle/>
          <a:p>
            <a:pPr algn="ctr"/>
            <a:r>
              <a:rPr lang="en-US" b="1" dirty="0" err="1" smtClean="0">
                <a:effectLst>
                  <a:outerShdw blurRad="38100" dist="38100" dir="2700000" algn="tl">
                    <a:srgbClr val="000000">
                      <a:alpha val="43137"/>
                    </a:srgbClr>
                  </a:outerShdw>
                </a:effectLst>
              </a:rPr>
              <a:t>Bibliografia</a:t>
            </a:r>
            <a:endParaRPr lang="en-US" b="1" dirty="0">
              <a:effectLst>
                <a:outerShdw blurRad="38100" dist="38100" dir="2700000" algn="tl">
                  <a:srgbClr val="000000">
                    <a:alpha val="43137"/>
                  </a:srgbClr>
                </a:outerShdw>
              </a:effectLst>
            </a:endParaRPr>
          </a:p>
        </p:txBody>
      </p:sp>
      <p:sp>
        <p:nvSpPr>
          <p:cNvPr id="4" name="Rectangle 1"/>
          <p:cNvSpPr>
            <a:spLocks noGrp="1" noChangeArrowheads="1"/>
          </p:cNvSpPr>
          <p:nvPr>
            <p:ph idx="1"/>
          </p:nvPr>
        </p:nvSpPr>
        <p:spPr bwMode="auto">
          <a:xfrm>
            <a:off x="493296" y="1816023"/>
            <a:ext cx="11562346"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Biggs</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J., </a:t>
            </a:r>
            <a:r>
              <a:rPr kumimoji="0" lang="es-E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Garcia</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 M., </a:t>
            </a:r>
            <a:r>
              <a:rPr kumimoji="0" lang="es-E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Gonzalez</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J., </a:t>
            </a:r>
            <a:r>
              <a:rPr kumimoji="0" lang="es-E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Gonzalez</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 R., </a:t>
            </a:r>
            <a:r>
              <a:rPr kumimoji="0" lang="es-E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Matosantos</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J., &amp; </a:t>
            </a:r>
            <a:r>
              <a:rPr kumimoji="0" lang="es-E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Skeel</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 A. (2017). </a:t>
            </a: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Fiscal Plan Targets and Guidelines.</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Financial Oversight and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Mnagement</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Board. </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Recuperado el 20 de 	Febrero de 2017, de </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http://rec-end.gfrcdn.net/docs/editor/Carta%20y%20anejos%20enviados%20al%20Gobernador%20de%20Puerto%20Rico.pdf</a:t>
            </a:r>
            <a:endPar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Código de Rentas Internas para un nuevo Puerto Rico; Enmiendas, Ley Núm. 72-2015 (P. de la C. 2482) (29 de Mayo de 2015). Recuperado el 24 de Febrero de 2017, de 	</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http://pr.microjuris.com/ConnectorPanel/ImagenServlet?reference=/images/file/L_72_15.pdf</a:t>
            </a:r>
            <a:endPar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altLang="en-US" sz="1100" dirty="0">
              <a:latin typeface="Calibri" panose="020F0502020204030204" pitchFamily="34" charset="0"/>
              <a:cs typeface="Times New Roman" panose="02020603050405020304" pitchFamily="18" charset="0"/>
            </a:endParaRPr>
          </a:p>
          <a:p>
            <a:pPr marL="0" indent="0">
              <a:buNone/>
            </a:pPr>
            <a:r>
              <a:rPr lang="es-ES" sz="1100" dirty="0" err="1"/>
              <a:t>Corkery</a:t>
            </a:r>
            <a:r>
              <a:rPr lang="es-ES" sz="1100" dirty="0"/>
              <a:t>, M., &amp; Mary, W. (28 de Junio de 2015). </a:t>
            </a:r>
            <a:r>
              <a:rPr lang="en-US" sz="1100" dirty="0"/>
              <a:t>Puerto Rico’s Governor Says Island’s Debts Are ‘Not Payable’. </a:t>
            </a:r>
            <a:r>
              <a:rPr lang="es-ES" sz="1100" i="1" dirty="0" err="1"/>
              <a:t>The</a:t>
            </a:r>
            <a:r>
              <a:rPr lang="es-ES" sz="1100" i="1" dirty="0"/>
              <a:t> New York Times</a:t>
            </a:r>
            <a:r>
              <a:rPr lang="es-ES" sz="1100" dirty="0"/>
              <a:t>. Recuperado el 29 de Marzo de 2017, de </a:t>
            </a:r>
            <a:r>
              <a:rPr lang="es-ES" sz="1100" dirty="0" smtClean="0"/>
              <a:t>	https</a:t>
            </a:r>
            <a:r>
              <a:rPr lang="es-ES" sz="1100" dirty="0"/>
              <a:t>://www.nytimes.com/2015/06/29/business/dealbook/puerto-ricos-governor-says-islands-debts-are-not-payable.html?_r=0</a:t>
            </a:r>
            <a:endParaRPr lang="en-US" sz="1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Danish Customs and Tax Administration. </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(2017). Recuperado el 24 de Febrero de 2017, de http://www.skat.dk/SKAT.aspx?oId=213873&amp;lang=US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Dečman</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 &amp;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Klun</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 (2015). The Impact of Information Systems on Taxation: A Case of Users’ Experience With an e-Recovery Information System. </a:t>
            </a:r>
            <a:r>
              <a:rPr kumimoji="0" lang="es-ES" altLang="en-US" sz="1100" b="0"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es-E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en-US" sz="1100" b="0"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Electronic</a:t>
            </a:r>
            <a:r>
              <a:rPr kumimoji="0" lang="es-E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en-US" sz="1100" b="0"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Journal</a:t>
            </a:r>
            <a:r>
              <a:rPr kumimoji="0" lang="es-E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e-</a:t>
            </a:r>
            <a:r>
              <a:rPr kumimoji="0" lang="es-ES" altLang="en-US" sz="1100" b="0"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a:t>
            </a:r>
            <a:r>
              <a:rPr kumimoji="0" lang="es-E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13</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93-	110. Recuperado el 19 de Febrero de 2017</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Departamento de Hacienda de Puerto Rico. (s.f.). Recuperado el 24 de Febrero de 2017, de http://www.hacienda.pr.gov/</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Departamento de Hacienda de Puerto Rico. (2014). </a:t>
            </a:r>
            <a:r>
              <a:rPr kumimoji="0" lang="es-CO" altLang="en-US" sz="1100" b="0"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Transformacion</a:t>
            </a:r>
            <a:r>
              <a:rPr kumimoji="0" lang="es-CO"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 Sistema Contributivo de Puerto Rico.</a:t>
            </a:r>
            <a:r>
              <a:rPr kumimoji="0" lang="es-CO"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San Juan. Recuperado el 22 de Febrero de 2017, de 	</a:t>
            </a:r>
            <a:r>
              <a:rPr kumimoji="0" lang="es-CO"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http://www.smepr.org/clientuploads/JZ%20-%20Presentaciu00F3n%20-</a:t>
            </a:r>
            <a:r>
              <a:rPr kumimoji="0" lang="es-CO"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%20Transformaciu00F3n%20del%20Sistema%20%20%20Contributivo%20de%20PR%20%20%20%20%20%20%20Rev.%20JZ031215.pdf</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Eckl</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 Snell, R., Mackey, S., &amp;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Zeli</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 (June de 2007). </a:t>
            </a: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 Conference of State Legislatures</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Recuperado</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el 18 de </a:t>
            </a:r>
            <a:r>
              <a:rPr kumimoji="0" lang="en-U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Febrero</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2017, de Principles of a High Quality State Revenue System: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http://www.ncsl.org/research/fiscal-policy/principles-of-a-high-quality-state-revenue-system.aspx</a:t>
            </a:r>
            <a:endPar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Calibri" panose="020F0502020204030204" pitchFamily="34" charset="0"/>
              <a:cs typeface="Times New Roman" panose="02020603050405020304" pitchFamily="18" charset="0"/>
            </a:endParaRPr>
          </a:p>
          <a:p>
            <a:pPr marL="0" indent="0" defTabSz="914400">
              <a:buClrTx/>
              <a:buSzTx/>
              <a:buNone/>
            </a:pPr>
            <a:r>
              <a:rPr lang="es-ES" sz="1100" dirty="0"/>
              <a:t>ElNuevoDia.com. (1 de Febrero de 2017). Gobierno deja </a:t>
            </a:r>
            <a:r>
              <a:rPr lang="es-ES" sz="1100" dirty="0" err="1"/>
              <a:t>ddeudas</a:t>
            </a:r>
            <a:r>
              <a:rPr lang="es-ES" sz="1100" dirty="0"/>
              <a:t> sin pagar. </a:t>
            </a:r>
            <a:r>
              <a:rPr lang="es-ES" sz="1100" i="1" dirty="0"/>
              <a:t>El Nuevo </a:t>
            </a:r>
            <a:r>
              <a:rPr lang="es-ES" sz="1100" i="1" dirty="0" err="1"/>
              <a:t>Dia</a:t>
            </a:r>
            <a:r>
              <a:rPr lang="es-ES" sz="1100" dirty="0"/>
              <a:t>. Recuperado el 20 de Febrero de 2017, de </a:t>
            </a:r>
            <a:r>
              <a:rPr lang="es-ES" sz="1100" dirty="0" smtClean="0"/>
              <a:t>	http</a:t>
            </a:r>
            <a:r>
              <a:rPr lang="es-ES" sz="1100" dirty="0"/>
              <a:t>://www.elnuevodia.com/negocios/economia/nota/gobiernodejadeudassinpagarenfebrero-2286793</a:t>
            </a:r>
            <a:r>
              <a:rPr lang="es-ES" sz="1100" dirty="0" smtClean="0"/>
              <a: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Erzo, F. P., </a:t>
            </a:r>
            <a:r>
              <a:rPr kumimoji="0" lang="es-E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Singhal</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 &amp; </a:t>
            </a:r>
            <a:r>
              <a:rPr kumimoji="0" lang="es-ES"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Singhal</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 (Otoño de 2014).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Tax Morale. </a:t>
            </a: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Journal of Economic Perspectives, 28</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149-168. </a:t>
            </a:r>
            <a:r>
              <a:rPr kumimoji="0" lang="es-E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Recuperado el 12 de Marzo de 2017, de http://www.jstor.org/stable/23973562 </a:t>
            </a:r>
          </a:p>
        </p:txBody>
      </p:sp>
    </p:spTree>
    <p:extLst>
      <p:ext uri="{BB962C8B-B14F-4D97-AF65-F5344CB8AC3E}">
        <p14:creationId xmlns:p14="http://schemas.microsoft.com/office/powerpoint/2010/main" val="1701094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4537" y="661737"/>
            <a:ext cx="11899231" cy="6087979"/>
          </a:xfrm>
        </p:spPr>
        <p:txBody>
          <a:bodyPr>
            <a:normAutofit fontScale="85000" lnSpcReduction="20000"/>
          </a:bodyPr>
          <a:lstStyle/>
          <a:p>
            <a:pPr marL="0" indent="0">
              <a:buNone/>
            </a:pPr>
            <a:r>
              <a:rPr lang="en-US" dirty="0"/>
              <a:t>Financial Oversight and Control </a:t>
            </a:r>
            <a:r>
              <a:rPr lang="en-US" dirty="0" err="1"/>
              <a:t>Borad</a:t>
            </a:r>
            <a:r>
              <a:rPr lang="en-US" dirty="0"/>
              <a:t> of Puerto Rico. (2017). </a:t>
            </a:r>
            <a:r>
              <a:rPr lang="en-US" i="1" dirty="0"/>
              <a:t>Letter to </a:t>
            </a:r>
            <a:r>
              <a:rPr lang="en-US" i="1" dirty="0" err="1"/>
              <a:t>Gov</a:t>
            </a:r>
            <a:r>
              <a:rPr lang="en-US" i="1" dirty="0"/>
              <a:t> Ricardo </a:t>
            </a:r>
            <a:r>
              <a:rPr lang="en-US" i="1" dirty="0" err="1"/>
              <a:t>Rosello</a:t>
            </a:r>
            <a:r>
              <a:rPr lang="en-US" i="1" dirty="0"/>
              <a:t>.</a:t>
            </a:r>
            <a:r>
              <a:rPr lang="en-US" dirty="0"/>
              <a:t> </a:t>
            </a:r>
            <a:r>
              <a:rPr lang="es-ES" dirty="0"/>
              <a:t>Recuperado el 29 de Marzo de 2017, de </a:t>
            </a:r>
            <a:r>
              <a:rPr lang="es-ES" dirty="0" smtClean="0"/>
              <a:t>	https</a:t>
            </a:r>
            <a:r>
              <a:rPr lang="es-ES" dirty="0"/>
              <a:t>://juntasupervision.pr.gov/wp-content/uploads/wpfd/43/58c1e63160abc.pdf</a:t>
            </a:r>
            <a:endParaRPr lang="en-US" dirty="0"/>
          </a:p>
          <a:p>
            <a:pPr marL="0" indent="0">
              <a:buNone/>
            </a:pPr>
            <a:r>
              <a:rPr lang="en-US" dirty="0"/>
              <a:t>Financial Oversight and Management Board for Puerto Rico. (2017). </a:t>
            </a:r>
            <a:r>
              <a:rPr lang="en-US" i="1" dirty="0"/>
              <a:t>Board Resolution Adopted (Fiscal Plan Certification).</a:t>
            </a:r>
            <a:r>
              <a:rPr lang="en-US" dirty="0"/>
              <a:t> </a:t>
            </a:r>
            <a:r>
              <a:rPr lang="es-ES" dirty="0"/>
              <a:t>Recuperado </a:t>
            </a:r>
            <a:r>
              <a:rPr lang="es-ES" dirty="0" smtClean="0"/>
              <a:t>el </a:t>
            </a:r>
            <a:r>
              <a:rPr lang="es-ES" dirty="0"/>
              <a:t>29 de Marzo de </a:t>
            </a:r>
            <a:r>
              <a:rPr lang="es-ES" dirty="0" smtClean="0"/>
              <a:t>	2017</a:t>
            </a:r>
            <a:r>
              <a:rPr lang="es-ES" dirty="0"/>
              <a:t>, de https://juntasupervision.pr.gov/wp-content/uploads/wpfd/43/58c6e034396f4.pdf</a:t>
            </a:r>
            <a:endParaRPr lang="en-US" dirty="0"/>
          </a:p>
          <a:p>
            <a:pPr marL="0" indent="0">
              <a:buNone/>
            </a:pPr>
            <a:r>
              <a:rPr lang="en-US" dirty="0"/>
              <a:t>Fiscal Plan for the Government of Puerto Rico Financial Oversight and Management Board for Puerto Rico. </a:t>
            </a:r>
            <a:r>
              <a:rPr lang="es-ES" dirty="0"/>
              <a:t>(2017). </a:t>
            </a:r>
            <a:r>
              <a:rPr lang="es-ES" i="1" dirty="0"/>
              <a:t>Fiscal Plan </a:t>
            </a:r>
            <a:r>
              <a:rPr lang="es-ES" i="1" dirty="0" smtClean="0"/>
              <a:t>	</a:t>
            </a:r>
            <a:r>
              <a:rPr lang="es-ES" i="1" dirty="0" err="1" smtClean="0"/>
              <a:t>Amendments</a:t>
            </a:r>
            <a:r>
              <a:rPr lang="es-ES" i="1" dirty="0"/>
              <a:t> </a:t>
            </a:r>
            <a:r>
              <a:rPr lang="es-ES" i="1" dirty="0" smtClean="0"/>
              <a:t>	</a:t>
            </a:r>
            <a:r>
              <a:rPr lang="es-ES" i="1" dirty="0" err="1" smtClean="0"/>
              <a:t>Summary</a:t>
            </a:r>
            <a:r>
              <a:rPr lang="es-ES" i="1" dirty="0"/>
              <a:t>.</a:t>
            </a:r>
            <a:r>
              <a:rPr lang="es-ES" dirty="0"/>
              <a:t> Recuperado el 29 de Marzo de 2017, de </a:t>
            </a:r>
            <a:r>
              <a:rPr lang="es-ES" dirty="0">
                <a:hlinkClick r:id="rId2"/>
              </a:rPr>
              <a:t>https://</a:t>
            </a:r>
            <a:r>
              <a:rPr lang="es-ES" dirty="0" smtClean="0">
                <a:hlinkClick r:id="rId2"/>
              </a:rPr>
              <a:t>juntasupervision.pr.gov/wp-</a:t>
            </a:r>
            <a:r>
              <a:rPr lang="es-ES" dirty="0" smtClean="0"/>
              <a:t>content/uploads/wpfd/43/58c6e03295817.pdf</a:t>
            </a:r>
            <a:endParaRPr lang="en-US" dirty="0"/>
          </a:p>
          <a:p>
            <a:pPr marL="0" lvl="0" indent="0" defTabSz="914400" eaLnBrk="0" fontAlgn="base" hangingPunct="0">
              <a:spcBef>
                <a:spcPct val="0"/>
              </a:spcBef>
              <a:spcAft>
                <a:spcPct val="0"/>
              </a:spcAft>
              <a:buClrTx/>
              <a:buSzTx/>
              <a:buNone/>
            </a:pPr>
            <a:r>
              <a:rPr lang="es-ES" altLang="en-US" dirty="0" smtClean="0">
                <a:latin typeface="Calibri" panose="020F0502020204030204" pitchFamily="34" charset="0"/>
                <a:ea typeface="Calibri" panose="020F0502020204030204" pitchFamily="34" charset="0"/>
                <a:cs typeface="Times New Roman" panose="02020603050405020304" pitchFamily="18" charset="0"/>
              </a:rPr>
              <a:t>GIC</a:t>
            </a:r>
            <a:r>
              <a:rPr lang="es-ES" altLang="en-US" dirty="0">
                <a:latin typeface="Calibri" panose="020F0502020204030204" pitchFamily="34" charset="0"/>
                <a:ea typeface="Calibri" panose="020F0502020204030204" pitchFamily="34" charset="0"/>
                <a:cs typeface="Times New Roman" panose="02020603050405020304" pitchFamily="18" charset="0"/>
              </a:rPr>
              <a:t>. (2017). Recuperado el 08 de Marzo de 2017, de http://www.gic.com.sg/</a:t>
            </a: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endParaRPr lang="es-ES" altLang="en-US" dirty="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err="1" smtClean="0">
                <a:latin typeface="Calibri" panose="020F0502020204030204" pitchFamily="34" charset="0"/>
                <a:ea typeface="Calibri" panose="020F0502020204030204" pitchFamily="34" charset="0"/>
                <a:cs typeface="Times New Roman" panose="02020603050405020304" pitchFamily="18" charset="0"/>
              </a:rPr>
              <a:t>Gonzalez</a:t>
            </a:r>
            <a:r>
              <a:rPr lang="es-ES" altLang="en-US" dirty="0">
                <a:latin typeface="Calibri" panose="020F0502020204030204" pitchFamily="34" charset="0"/>
                <a:ea typeface="Calibri" panose="020F0502020204030204" pitchFamily="34" charset="0"/>
                <a:cs typeface="Times New Roman" panose="02020603050405020304" pitchFamily="18" charset="0"/>
              </a:rPr>
              <a:t>, J. (14 de Marzo de 2017). La Junta aprueba el plan fiscal entre recortes e impuestos. </a:t>
            </a:r>
            <a:r>
              <a:rPr lang="es-ES" altLang="en-US" i="1" dirty="0">
                <a:latin typeface="Calibri" panose="020F0502020204030204" pitchFamily="34" charset="0"/>
                <a:ea typeface="Calibri" panose="020F0502020204030204" pitchFamily="34" charset="0"/>
                <a:cs typeface="Times New Roman" panose="02020603050405020304" pitchFamily="18" charset="0"/>
              </a:rPr>
              <a:t>El Nuevo </a:t>
            </a:r>
            <a:r>
              <a:rPr lang="es-ES" altLang="en-US" i="1" dirty="0" err="1">
                <a:latin typeface="Calibri" panose="020F0502020204030204" pitchFamily="34" charset="0"/>
                <a:ea typeface="Calibri" panose="020F0502020204030204" pitchFamily="34" charset="0"/>
                <a:cs typeface="Times New Roman" panose="02020603050405020304" pitchFamily="18" charset="0"/>
              </a:rPr>
              <a:t>Dia</a:t>
            </a:r>
            <a:r>
              <a:rPr lang="es-ES" altLang="en-US" dirty="0">
                <a:latin typeface="Calibri" panose="020F0502020204030204" pitchFamily="34" charset="0"/>
                <a:ea typeface="Calibri" panose="020F0502020204030204" pitchFamily="34" charset="0"/>
                <a:cs typeface="Times New Roman" panose="02020603050405020304" pitchFamily="18" charset="0"/>
              </a:rPr>
              <a:t>. Recuperado el 26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Marzo </a:t>
            </a:r>
            <a:r>
              <a:rPr lang="es-ES" altLang="en-US" dirty="0">
                <a:latin typeface="Calibri" panose="020F0502020204030204" pitchFamily="34" charset="0"/>
                <a:ea typeface="Calibri" panose="020F0502020204030204" pitchFamily="34" charset="0"/>
                <a:cs typeface="Times New Roman" panose="02020603050405020304" pitchFamily="18" charset="0"/>
              </a:rPr>
              <a:t>de 2017,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http</a:t>
            </a:r>
            <a:r>
              <a:rPr lang="es-ES" altLang="en-US" dirty="0">
                <a:latin typeface="Calibri" panose="020F0502020204030204" pitchFamily="34" charset="0"/>
                <a:ea typeface="Calibri" panose="020F0502020204030204" pitchFamily="34" charset="0"/>
                <a:cs typeface="Times New Roman" panose="02020603050405020304" pitchFamily="18" charset="0"/>
              </a:rPr>
              <a:t>://www.elnuevodia.com/negocios/economia/nota/lajuntaapruebaelplanfiscalentrerecorteseimpuestos-2300482/</a:t>
            </a:r>
            <a:endParaRPr lang="en-US" altLang="en-US" dirty="0"/>
          </a:p>
          <a:p>
            <a:pPr marL="0" lvl="0" indent="0" defTabSz="914400" eaLnBrk="0" fontAlgn="base" hangingPunct="0">
              <a:spcBef>
                <a:spcPct val="0"/>
              </a:spcBef>
              <a:spcAft>
                <a:spcPct val="0"/>
              </a:spcAft>
              <a:buClrTx/>
              <a:buSzTx/>
              <a:buNone/>
            </a:pPr>
            <a:endParaRPr lang="es-ES" altLang="en-US" dirty="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err="1" smtClean="0">
                <a:latin typeface="Calibri" panose="020F0502020204030204" pitchFamily="34" charset="0"/>
                <a:ea typeface="Calibri" panose="020F0502020204030204" pitchFamily="34" charset="0"/>
                <a:cs typeface="Times New Roman" panose="02020603050405020304" pitchFamily="18" charset="0"/>
              </a:rPr>
              <a:t>Internal</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a:t>
            </a:r>
            <a:r>
              <a:rPr lang="es-ES" altLang="en-US" dirty="0" err="1">
                <a:latin typeface="Calibri" panose="020F0502020204030204" pitchFamily="34" charset="0"/>
                <a:ea typeface="Calibri" panose="020F0502020204030204" pitchFamily="34" charset="0"/>
                <a:cs typeface="Times New Roman" panose="02020603050405020304" pitchFamily="18" charset="0"/>
              </a:rPr>
              <a:t>Revenue</a:t>
            </a:r>
            <a:r>
              <a:rPr lang="es-ES" altLang="en-US" dirty="0">
                <a:latin typeface="Calibri" panose="020F0502020204030204" pitchFamily="34" charset="0"/>
                <a:ea typeface="Calibri" panose="020F0502020204030204" pitchFamily="34" charset="0"/>
                <a:cs typeface="Times New Roman" panose="02020603050405020304" pitchFamily="18" charset="0"/>
              </a:rPr>
              <a:t> </a:t>
            </a:r>
            <a:r>
              <a:rPr lang="es-ES" altLang="en-US" dirty="0" err="1">
                <a:latin typeface="Calibri" panose="020F0502020204030204" pitchFamily="34" charset="0"/>
                <a:ea typeface="Calibri" panose="020F0502020204030204" pitchFamily="34" charset="0"/>
                <a:cs typeface="Times New Roman" panose="02020603050405020304" pitchFamily="18" charset="0"/>
              </a:rPr>
              <a:t>Service</a:t>
            </a:r>
            <a:r>
              <a:rPr lang="es-ES" altLang="en-US" dirty="0">
                <a:latin typeface="Calibri" panose="020F0502020204030204" pitchFamily="34" charset="0"/>
                <a:ea typeface="Calibri" panose="020F0502020204030204" pitchFamily="34" charset="0"/>
                <a:cs typeface="Times New Roman" panose="02020603050405020304" pitchFamily="18" charset="0"/>
              </a:rPr>
              <a:t>. (Enero de 2017). </a:t>
            </a:r>
            <a:r>
              <a:rPr lang="es-ES" altLang="en-US" i="1" dirty="0" err="1">
                <a:latin typeface="Calibri" panose="020F0502020204030204" pitchFamily="34" charset="0"/>
                <a:ea typeface="Calibri" panose="020F0502020204030204" pitchFamily="34" charset="0"/>
                <a:cs typeface="Times New Roman" panose="02020603050405020304" pitchFamily="18" charset="0"/>
              </a:rPr>
              <a:t>Tax</a:t>
            </a:r>
            <a:r>
              <a:rPr lang="es-ES" altLang="en-US" i="1" dirty="0">
                <a:latin typeface="Calibri" panose="020F0502020204030204" pitchFamily="34" charset="0"/>
                <a:ea typeface="Calibri" panose="020F0502020204030204" pitchFamily="34" charset="0"/>
                <a:cs typeface="Times New Roman" panose="02020603050405020304" pitchFamily="18" charset="0"/>
              </a:rPr>
              <a:t> </a:t>
            </a:r>
            <a:r>
              <a:rPr lang="es-ES" altLang="en-US" i="1" dirty="0" err="1">
                <a:latin typeface="Calibri" panose="020F0502020204030204" pitchFamily="34" charset="0"/>
                <a:ea typeface="Calibri" panose="020F0502020204030204" pitchFamily="34" charset="0"/>
                <a:cs typeface="Times New Roman" panose="02020603050405020304" pitchFamily="18" charset="0"/>
              </a:rPr>
              <a:t>Code</a:t>
            </a:r>
            <a:r>
              <a:rPr lang="es-ES" altLang="en-US" i="1" dirty="0">
                <a:latin typeface="Calibri" panose="020F0502020204030204" pitchFamily="34" charset="0"/>
                <a:ea typeface="Calibri" panose="020F0502020204030204" pitchFamily="34" charset="0"/>
                <a:cs typeface="Times New Roman" panose="02020603050405020304" pitchFamily="18" charset="0"/>
              </a:rPr>
              <a:t>, </a:t>
            </a:r>
            <a:r>
              <a:rPr lang="es-ES" altLang="en-US" i="1" dirty="0" err="1">
                <a:latin typeface="Calibri" panose="020F0502020204030204" pitchFamily="34" charset="0"/>
                <a:ea typeface="Calibri" panose="020F0502020204030204" pitchFamily="34" charset="0"/>
                <a:cs typeface="Times New Roman" panose="02020603050405020304" pitchFamily="18" charset="0"/>
              </a:rPr>
              <a:t>Regulations</a:t>
            </a:r>
            <a:r>
              <a:rPr lang="es-ES" altLang="en-US" i="1" dirty="0">
                <a:latin typeface="Calibri" panose="020F0502020204030204" pitchFamily="34" charset="0"/>
                <a:ea typeface="Calibri" panose="020F0502020204030204" pitchFamily="34" charset="0"/>
                <a:cs typeface="Times New Roman" panose="02020603050405020304" pitchFamily="18" charset="0"/>
              </a:rPr>
              <a:t> and </a:t>
            </a:r>
            <a:r>
              <a:rPr lang="es-ES" altLang="en-US" i="1" dirty="0" err="1">
                <a:latin typeface="Calibri" panose="020F0502020204030204" pitchFamily="34" charset="0"/>
                <a:ea typeface="Calibri" panose="020F0502020204030204" pitchFamily="34" charset="0"/>
                <a:cs typeface="Times New Roman" panose="02020603050405020304" pitchFamily="18" charset="0"/>
              </a:rPr>
              <a:t>Official</a:t>
            </a:r>
            <a:r>
              <a:rPr lang="es-ES" altLang="en-US" i="1" dirty="0">
                <a:latin typeface="Calibri" panose="020F0502020204030204" pitchFamily="34" charset="0"/>
                <a:ea typeface="Calibri" panose="020F0502020204030204" pitchFamily="34" charset="0"/>
                <a:cs typeface="Times New Roman" panose="02020603050405020304" pitchFamily="18" charset="0"/>
              </a:rPr>
              <a:t> </a:t>
            </a:r>
            <a:r>
              <a:rPr lang="es-ES" altLang="en-US" i="1" dirty="0" err="1">
                <a:latin typeface="Calibri" panose="020F0502020204030204" pitchFamily="34" charset="0"/>
                <a:ea typeface="Calibri" panose="020F0502020204030204" pitchFamily="34" charset="0"/>
                <a:cs typeface="Times New Roman" panose="02020603050405020304" pitchFamily="18" charset="0"/>
              </a:rPr>
              <a:t>Guidance</a:t>
            </a:r>
            <a:r>
              <a:rPr lang="es-ES" altLang="en-US" dirty="0">
                <a:latin typeface="Calibri" panose="020F0502020204030204" pitchFamily="34" charset="0"/>
                <a:ea typeface="Calibri" panose="020F0502020204030204" pitchFamily="34" charset="0"/>
                <a:cs typeface="Times New Roman" panose="02020603050405020304" pitchFamily="18" charset="0"/>
              </a:rPr>
              <a:t>. Recuperado el 24 de Febrero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2017</a:t>
            </a:r>
            <a:r>
              <a:rPr lang="es-ES" altLang="en-US" dirty="0">
                <a:latin typeface="Calibri" panose="020F0502020204030204" pitchFamily="34" charset="0"/>
                <a:ea typeface="Calibri" panose="020F0502020204030204" pitchFamily="34" charset="0"/>
                <a:cs typeface="Times New Roman" panose="02020603050405020304" pitchFamily="18" charset="0"/>
              </a:rPr>
              <a:t>,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https</a:t>
            </a:r>
            <a:r>
              <a:rPr lang="es-ES" altLang="en-US" dirty="0">
                <a:latin typeface="Calibri" panose="020F0502020204030204" pitchFamily="34" charset="0"/>
                <a:ea typeface="Calibri" panose="020F0502020204030204" pitchFamily="34" charset="0"/>
                <a:cs typeface="Times New Roman" panose="02020603050405020304" pitchFamily="18" charset="0"/>
              </a:rPr>
              <a:t>://</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www.irs.gov/tax-professionals/tax-code-regulations-and-official-guidance#irc</a:t>
            </a: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Jacobsen </a:t>
            </a:r>
            <a:r>
              <a:rPr lang="en-US" altLang="en-US" dirty="0" err="1">
                <a:latin typeface="Calibri" panose="020F0502020204030204" pitchFamily="34" charset="0"/>
                <a:ea typeface="Calibri" panose="020F0502020204030204" pitchFamily="34" charset="0"/>
                <a:cs typeface="Times New Roman" panose="02020603050405020304" pitchFamily="18" charset="0"/>
              </a:rPr>
              <a:t>Kleven</a:t>
            </a:r>
            <a:r>
              <a:rPr lang="en-US" altLang="en-US" dirty="0">
                <a:latin typeface="Calibri" panose="020F0502020204030204" pitchFamily="34" charset="0"/>
                <a:ea typeface="Calibri" panose="020F0502020204030204" pitchFamily="34" charset="0"/>
                <a:cs typeface="Times New Roman" panose="02020603050405020304" pitchFamily="18" charset="0"/>
              </a:rPr>
              <a:t>, H., Knudsen, M. B., </a:t>
            </a:r>
            <a:r>
              <a:rPr lang="en-US" altLang="en-US" dirty="0" err="1">
                <a:latin typeface="Calibri" panose="020F0502020204030204" pitchFamily="34" charset="0"/>
                <a:ea typeface="Calibri" panose="020F0502020204030204" pitchFamily="34" charset="0"/>
                <a:cs typeface="Times New Roman" panose="02020603050405020304" pitchFamily="18" charset="0"/>
              </a:rPr>
              <a:t>Thustrup</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Kreiner</a:t>
            </a:r>
            <a:r>
              <a:rPr lang="en-US" altLang="en-US" dirty="0">
                <a:latin typeface="Calibri" panose="020F0502020204030204" pitchFamily="34" charset="0"/>
                <a:ea typeface="Calibri" panose="020F0502020204030204" pitchFamily="34" charset="0"/>
                <a:cs typeface="Times New Roman" panose="02020603050405020304" pitchFamily="18" charset="0"/>
              </a:rPr>
              <a:t>, C., Pedersen, S., &amp; </a:t>
            </a:r>
            <a:r>
              <a:rPr lang="en-US" altLang="en-US" dirty="0" err="1">
                <a:latin typeface="Calibri" panose="020F0502020204030204" pitchFamily="34" charset="0"/>
                <a:ea typeface="Calibri" panose="020F0502020204030204" pitchFamily="34" charset="0"/>
                <a:cs typeface="Times New Roman" panose="02020603050405020304" pitchFamily="18" charset="0"/>
              </a:rPr>
              <a:t>Saez</a:t>
            </a:r>
            <a:r>
              <a:rPr lang="en-US" altLang="en-US" dirty="0">
                <a:latin typeface="Calibri" panose="020F0502020204030204" pitchFamily="34" charset="0"/>
                <a:ea typeface="Calibri" panose="020F0502020204030204" pitchFamily="34" charset="0"/>
                <a:cs typeface="Times New Roman" panose="02020603050405020304" pitchFamily="18" charset="0"/>
              </a:rPr>
              <a:t>, E. (Mayo de 2011). Unwilling or unable to cheat?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Evidence </a:t>
            </a:r>
            <a:r>
              <a:rPr lang="en-US" altLang="en-US" dirty="0">
                <a:latin typeface="Calibri" panose="020F0502020204030204" pitchFamily="34" charset="0"/>
                <a:ea typeface="Calibri" panose="020F0502020204030204" pitchFamily="34" charset="0"/>
                <a:cs typeface="Times New Roman" panose="02020603050405020304" pitchFamily="18" charset="0"/>
              </a:rPr>
              <a:t>from a tax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audit </a:t>
            </a:r>
            <a:r>
              <a:rPr lang="en-US" altLang="en-US" dirty="0">
                <a:latin typeface="Calibri" panose="020F0502020204030204" pitchFamily="34" charset="0"/>
                <a:ea typeface="Calibri" panose="020F0502020204030204" pitchFamily="34" charset="0"/>
                <a:cs typeface="Times New Roman" panose="02020603050405020304" pitchFamily="18" charset="0"/>
              </a:rPr>
              <a:t>experiment in Denmark. </a:t>
            </a:r>
            <a:r>
              <a:rPr lang="en-US" altLang="en-US" i="1" dirty="0">
                <a:latin typeface="Calibri" panose="020F0502020204030204" pitchFamily="34" charset="0"/>
                <a:ea typeface="Calibri" panose="020F0502020204030204" pitchFamily="34" charset="0"/>
                <a:cs typeface="Times New Roman" panose="02020603050405020304" pitchFamily="18" charset="0"/>
              </a:rPr>
              <a:t>Journal of the Econometric Society, 79</a:t>
            </a:r>
            <a:r>
              <a:rPr lang="en-US" altLang="en-US" dirty="0">
                <a:latin typeface="Calibri" panose="020F0502020204030204" pitchFamily="34" charset="0"/>
                <a:ea typeface="Calibri" panose="020F0502020204030204" pitchFamily="34" charset="0"/>
                <a:cs typeface="Times New Roman" panose="02020603050405020304" pitchFamily="18" charset="0"/>
              </a:rPr>
              <a:t>(3), 651-692. </a:t>
            </a:r>
            <a:r>
              <a:rPr lang="es-ES" altLang="en-US">
                <a:latin typeface="Calibri" panose="020F0502020204030204" pitchFamily="34" charset="0"/>
                <a:ea typeface="Calibri" panose="020F0502020204030204" pitchFamily="34" charset="0"/>
                <a:cs typeface="Times New Roman" panose="02020603050405020304" pitchFamily="18" charset="0"/>
              </a:rPr>
              <a:t>Recuperado el 16 de </a:t>
            </a:r>
            <a:r>
              <a:rPr lang="es-ES" altLang="en-US" smtClean="0">
                <a:latin typeface="Calibri" panose="020F0502020204030204" pitchFamily="34" charset="0"/>
                <a:ea typeface="Calibri" panose="020F0502020204030204" pitchFamily="34" charset="0"/>
                <a:cs typeface="Times New Roman" panose="02020603050405020304" pitchFamily="18" charset="0"/>
              </a:rPr>
              <a:t>Marzo </a:t>
            </a:r>
            <a:r>
              <a:rPr lang="es-ES" altLang="en-US">
                <a:latin typeface="Calibri" panose="020F0502020204030204" pitchFamily="34" charset="0"/>
                <a:ea typeface="Calibri" panose="020F0502020204030204" pitchFamily="34" charset="0"/>
                <a:cs typeface="Times New Roman" panose="02020603050405020304" pitchFamily="18" charset="0"/>
              </a:rPr>
              <a:t>de 2017, de </a:t>
            </a:r>
            <a:r>
              <a:rPr lang="es-ES" altLang="en-US" smtClean="0">
                <a:latin typeface="Calibri" panose="020F0502020204030204" pitchFamily="34" charset="0"/>
                <a:ea typeface="Calibri" panose="020F0502020204030204" pitchFamily="34" charset="0"/>
                <a:cs typeface="Times New Roman" panose="02020603050405020304" pitchFamily="18" charset="0"/>
              </a:rPr>
              <a:t>	http</a:t>
            </a:r>
            <a:r>
              <a:rPr lang="es-ES" altLang="en-US">
                <a:latin typeface="Calibri" panose="020F0502020204030204" pitchFamily="34" charset="0"/>
                <a:ea typeface="Calibri" panose="020F0502020204030204" pitchFamily="34" charset="0"/>
                <a:cs typeface="Times New Roman" panose="02020603050405020304" pitchFamily="18" charset="0"/>
              </a:rPr>
              <a:t>://www.jstor.org/stable/41237767 </a:t>
            </a:r>
            <a:endParaRPr lang="en-US" altLang="en-US"/>
          </a:p>
          <a:p>
            <a:pPr marL="0" lvl="0" indent="0" defTabSz="914400" eaLnBrk="0" fontAlgn="base" hangingPunct="0">
              <a:spcBef>
                <a:spcPct val="0"/>
              </a:spcBef>
              <a:spcAft>
                <a:spcPct val="0"/>
              </a:spcAft>
              <a:buClrTx/>
              <a:buSzTx/>
              <a:buNone/>
            </a:pPr>
            <a:endParaRPr lang="es-ES" altLang="en-US"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smtClean="0">
                <a:latin typeface="Calibri" panose="020F0502020204030204" pitchFamily="34" charset="0"/>
                <a:ea typeface="Calibri" panose="020F0502020204030204" pitchFamily="34" charset="0"/>
                <a:cs typeface="Times New Roman" panose="02020603050405020304" pitchFamily="18" charset="0"/>
              </a:rPr>
              <a:t>Ley </a:t>
            </a:r>
            <a:r>
              <a:rPr lang="es-ES" altLang="en-US" dirty="0">
                <a:latin typeface="Calibri" panose="020F0502020204030204" pitchFamily="34" charset="0"/>
                <a:ea typeface="Calibri" panose="020F0502020204030204" pitchFamily="34" charset="0"/>
                <a:cs typeface="Times New Roman" panose="02020603050405020304" pitchFamily="18" charset="0"/>
              </a:rPr>
              <a:t>de Transformación y Flexibilidad Laboral , Ley Núm. 4 de 2017 (24 de Enero de 2017). Recuperado el 20 de Febrero de 2017,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http</a:t>
            </a:r>
            <a:r>
              <a:rPr lang="es-ES" altLang="en-US" dirty="0">
                <a:latin typeface="Calibri" panose="020F0502020204030204" pitchFamily="34" charset="0"/>
                <a:ea typeface="Calibri" panose="020F0502020204030204" pitchFamily="34" charset="0"/>
                <a:cs typeface="Times New Roman" panose="02020603050405020304" pitchFamily="18" charset="0"/>
              </a:rPr>
              <a:t>://www.lexjuris.com/lexlex/Leyes2017/lexl2017004.pdf</a:t>
            </a:r>
            <a:endParaRPr lang="en-US" altLang="en-US"/>
          </a:p>
          <a:p>
            <a:pPr marL="0" lvl="0" indent="0" defTabSz="914400" eaLnBrk="0" fontAlgn="base" hangingPunct="0">
              <a:spcBef>
                <a:spcPct val="0"/>
              </a:spcBef>
              <a:spcAft>
                <a:spcPct val="0"/>
              </a:spcAft>
              <a:buClrTx/>
              <a:buSzTx/>
              <a:buNone/>
            </a:pPr>
            <a:endParaRPr lang="es-ES" altLang="en-US"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smtClean="0">
                <a:latin typeface="Calibri" panose="020F0502020204030204" pitchFamily="34" charset="0"/>
                <a:ea typeface="Calibri" panose="020F0502020204030204" pitchFamily="34" charset="0"/>
                <a:cs typeface="Times New Roman" panose="02020603050405020304" pitchFamily="18" charset="0"/>
              </a:rPr>
              <a:t>Ley </a:t>
            </a:r>
            <a:r>
              <a:rPr lang="es-ES" altLang="en-US" dirty="0">
                <a:latin typeface="Calibri" panose="020F0502020204030204" pitchFamily="34" charset="0"/>
                <a:ea typeface="Calibri" panose="020F0502020204030204" pitchFamily="34" charset="0"/>
                <a:cs typeface="Times New Roman" panose="02020603050405020304" pitchFamily="18" charset="0"/>
              </a:rPr>
              <a:t>para Atender la Crisis Económica, Fiscal y Presupuestaria para Garantizar el Funcionamiento del Gobierno de Puerto Rico y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enmienda </a:t>
            </a:r>
            <a:r>
              <a:rPr lang="es-ES" altLang="en-US" dirty="0">
                <a:latin typeface="Calibri" panose="020F0502020204030204" pitchFamily="34" charset="0"/>
                <a:ea typeface="Calibri" panose="020F0502020204030204" pitchFamily="34" charset="0"/>
                <a:cs typeface="Times New Roman" panose="02020603050405020304" pitchFamily="18" charset="0"/>
              </a:rPr>
              <a:t>el Código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Rentas </a:t>
            </a:r>
            <a:r>
              <a:rPr lang="es-ES" altLang="en-US" dirty="0">
                <a:latin typeface="Calibri" panose="020F0502020204030204" pitchFamily="34" charset="0"/>
                <a:ea typeface="Calibri" panose="020F0502020204030204" pitchFamily="34" charset="0"/>
                <a:cs typeface="Times New Roman" panose="02020603050405020304" pitchFamily="18" charset="0"/>
              </a:rPr>
              <a:t>Internas del 1994, según enmendado., Ley </a:t>
            </a:r>
            <a:r>
              <a:rPr lang="es-ES" altLang="en-US" dirty="0" err="1">
                <a:latin typeface="Calibri" panose="020F0502020204030204" pitchFamily="34" charset="0"/>
                <a:ea typeface="Calibri" panose="020F0502020204030204" pitchFamily="34" charset="0"/>
                <a:cs typeface="Times New Roman" panose="02020603050405020304" pitchFamily="18" charset="0"/>
              </a:rPr>
              <a:t>Num</a:t>
            </a:r>
            <a:r>
              <a:rPr lang="es-ES" altLang="en-US" dirty="0">
                <a:latin typeface="Calibri" panose="020F0502020204030204" pitchFamily="34" charset="0"/>
                <a:ea typeface="Calibri" panose="020F0502020204030204" pitchFamily="34" charset="0"/>
                <a:cs typeface="Times New Roman" panose="02020603050405020304" pitchFamily="18" charset="0"/>
              </a:rPr>
              <a:t>. 3 del año 2017 (23 de enero de 2017). </a:t>
            </a: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smtClean="0">
                <a:latin typeface="Calibri" panose="020F0502020204030204" pitchFamily="34" charset="0"/>
                <a:ea typeface="Calibri" panose="020F0502020204030204" pitchFamily="34" charset="0"/>
                <a:cs typeface="Times New Roman" panose="02020603050405020304" pitchFamily="18" charset="0"/>
              </a:rPr>
              <a:t>	Recuperado </a:t>
            </a:r>
            <a:r>
              <a:rPr lang="es-ES" altLang="en-US" dirty="0">
                <a:latin typeface="Calibri" panose="020F0502020204030204" pitchFamily="34" charset="0"/>
                <a:ea typeface="Calibri" panose="020F0502020204030204" pitchFamily="34" charset="0"/>
                <a:cs typeface="Times New Roman" panose="02020603050405020304" pitchFamily="18" charset="0"/>
              </a:rPr>
              <a:t>el 20 de Febrero de 2017, de http://www.lexjuris.com/lexlex/Leyes2017/lexl2017003.htm</a:t>
            </a:r>
            <a:endParaRPr lang="en-US" altLang="en-US"/>
          </a:p>
          <a:p>
            <a:pPr marL="0" lvl="0" indent="0" defTabSz="914400" eaLnBrk="0" fontAlgn="base" hangingPunct="0">
              <a:spcBef>
                <a:spcPct val="0"/>
              </a:spcBef>
              <a:spcAft>
                <a:spcPct val="0"/>
              </a:spcAft>
              <a:buClrTx/>
              <a:buSzTx/>
              <a:buNone/>
            </a:pPr>
            <a:endParaRPr lang="es-ES" altLang="en-US"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err="1" smtClean="0">
                <a:latin typeface="Calibri" panose="020F0502020204030204" pitchFamily="34" charset="0"/>
                <a:ea typeface="Calibri" panose="020F0502020204030204" pitchFamily="34" charset="0"/>
                <a:cs typeface="Times New Roman" panose="02020603050405020304" pitchFamily="18" charset="0"/>
              </a:rPr>
              <a:t>Mallon</a:t>
            </a:r>
            <a:r>
              <a:rPr lang="es-ES" altLang="en-US" dirty="0">
                <a:latin typeface="Calibri" panose="020F0502020204030204" pitchFamily="34" charset="0"/>
                <a:ea typeface="Calibri" panose="020F0502020204030204" pitchFamily="34" charset="0"/>
                <a:cs typeface="Times New Roman" panose="02020603050405020304" pitchFamily="18" charset="0"/>
              </a:rPr>
              <a:t>, S. (4 de Febrero de 2014). </a:t>
            </a:r>
            <a:r>
              <a:rPr lang="en-US" altLang="en-US" i="1">
                <a:latin typeface="Calibri" panose="020F0502020204030204" pitchFamily="34" charset="0"/>
                <a:ea typeface="Calibri" panose="020F0502020204030204" pitchFamily="34" charset="0"/>
                <a:cs typeface="Times New Roman" panose="02020603050405020304" pitchFamily="18" charset="0"/>
              </a:rPr>
              <a:t>Lead Generations Insight</a:t>
            </a:r>
            <a:r>
              <a:rPr lang="en-US" altLang="en-US">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alibri" panose="020F0502020204030204" pitchFamily="34" charset="0"/>
                <a:ea typeface="Calibri" panose="020F0502020204030204" pitchFamily="34" charset="0"/>
                <a:cs typeface="Times New Roman" panose="02020603050405020304" pitchFamily="18" charset="0"/>
              </a:rPr>
              <a:t>Recuperado</a:t>
            </a:r>
            <a:r>
              <a:rPr lang="en-US" altLang="en-US" dirty="0">
                <a:latin typeface="Calibri" panose="020F0502020204030204" pitchFamily="34" charset="0"/>
                <a:ea typeface="Calibri" panose="020F0502020204030204" pitchFamily="34" charset="0"/>
                <a:cs typeface="Times New Roman" panose="02020603050405020304" pitchFamily="18" charset="0"/>
              </a:rPr>
              <a:t> el 26 de </a:t>
            </a:r>
            <a:r>
              <a:rPr lang="en-US" altLang="en-US" dirty="0" err="1">
                <a:latin typeface="Calibri" panose="020F0502020204030204" pitchFamily="34" charset="0"/>
                <a:ea typeface="Calibri" panose="020F0502020204030204" pitchFamily="34" charset="0"/>
                <a:cs typeface="Times New Roman" panose="02020603050405020304" pitchFamily="18" charset="0"/>
              </a:rPr>
              <a:t>Marzo</a:t>
            </a:r>
            <a:r>
              <a:rPr lang="en-US" altLang="en-US" dirty="0">
                <a:latin typeface="Calibri" panose="020F0502020204030204" pitchFamily="34" charset="0"/>
                <a:ea typeface="Calibri" panose="020F0502020204030204" pitchFamily="34" charset="0"/>
                <a:cs typeface="Times New Roman" panose="02020603050405020304" pitchFamily="18" charset="0"/>
              </a:rPr>
              <a:t> de 2017, de Five Ways to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Evaluate </a:t>
            </a:r>
            <a:r>
              <a:rPr lang="en-US" altLang="en-US" dirty="0">
                <a:latin typeface="Calibri" panose="020F0502020204030204" pitchFamily="34" charset="0"/>
                <a:ea typeface="Calibri" panose="020F0502020204030204" pitchFamily="34" charset="0"/>
                <a:cs typeface="Times New Roman" panose="02020603050405020304" pitchFamily="18" charset="0"/>
              </a:rPr>
              <a:t>the Quality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of </a:t>
            </a:r>
            <a:r>
              <a:rPr lang="en-US" altLang="en-US" dirty="0">
                <a:latin typeface="Calibri" panose="020F0502020204030204" pitchFamily="34" charset="0"/>
                <a:ea typeface="Calibri" panose="020F0502020204030204" pitchFamily="34" charset="0"/>
                <a:cs typeface="Times New Roman" panose="02020603050405020304" pitchFamily="18" charset="0"/>
              </a:rPr>
              <a:t>Your Web Site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Design</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a:latin typeface="Calibri" panose="020F0502020204030204" pitchFamily="34" charset="0"/>
                <a:ea typeface="Calibri" panose="020F0502020204030204" pitchFamily="34" charset="0"/>
                <a:cs typeface="Times New Roman" panose="02020603050405020304" pitchFamily="18" charset="0"/>
                <a:hlinkClick r:id="rId3"/>
              </a:rPr>
              <a:t>https://www.straightnorth.com/insights/5-ways-evaluate-quality-your-website-design</a:t>
            </a:r>
            <a:r>
              <a:rPr lang="en-US" altLang="en-US" dirty="0" smtClean="0">
                <a:latin typeface="Calibri" panose="020F0502020204030204" pitchFamily="34" charset="0"/>
                <a:ea typeface="Calibri" panose="020F0502020204030204" pitchFamily="34" charset="0"/>
                <a:cs typeface="Times New Roman" panose="02020603050405020304" pitchFamily="18" charset="0"/>
                <a:hlinkClick r:id="rId3"/>
              </a:rPr>
              <a:t>/</a:t>
            </a: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defTabSz="914400" eaLnBrk="0" fontAlgn="base" hangingPunct="0">
              <a:spcBef>
                <a:spcPct val="0"/>
              </a:spcBef>
              <a:spcAft>
                <a:spcPct val="0"/>
              </a:spcAft>
              <a:buClrTx/>
              <a:buSzTx/>
              <a:buNone/>
            </a:pPr>
            <a:r>
              <a:rPr lang="es-ES" altLang="en-US">
                <a:latin typeface="Calibri" panose="020F0502020204030204" pitchFamily="34" charset="0"/>
                <a:ea typeface="Calibri" panose="020F0502020204030204" pitchFamily="34" charset="0"/>
                <a:cs typeface="Times New Roman" panose="02020603050405020304" pitchFamily="18" charset="0"/>
              </a:rPr>
              <a:t>Ministerio de Economía y Finanzas. </a:t>
            </a:r>
            <a:r>
              <a:rPr lang="es-ES" altLang="en-US" dirty="0">
                <a:latin typeface="Calibri" panose="020F0502020204030204" pitchFamily="34" charset="0"/>
                <a:ea typeface="Calibri" panose="020F0502020204030204" pitchFamily="34" charset="0"/>
                <a:cs typeface="Times New Roman" panose="02020603050405020304" pitchFamily="18" charset="0"/>
              </a:rPr>
              <a:t>(2017). Recuperado el 08 de Marzo de 2017, de https://www.mef.gub.uy/</a:t>
            </a:r>
            <a:endParaRPr lang="en-US" altLang="en-US"/>
          </a:p>
          <a:p>
            <a:pPr marL="0" lvl="0" indent="0" defTabSz="914400" eaLnBrk="0" fontAlgn="base" hangingPunct="0">
              <a:spcBef>
                <a:spcPct val="0"/>
              </a:spcBef>
              <a:spcAft>
                <a:spcPct val="0"/>
              </a:spcAft>
              <a:buClrTx/>
              <a:buSzTx/>
              <a:buNone/>
            </a:pPr>
            <a:endParaRPr lang="en-US" altLang="en-US" dirty="0">
              <a:latin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endParaRPr lang="en-US" altLang="en-US" dirty="0"/>
          </a:p>
        </p:txBody>
      </p:sp>
    </p:spTree>
    <p:extLst>
      <p:ext uri="{BB962C8B-B14F-4D97-AF65-F5344CB8AC3E}">
        <p14:creationId xmlns:p14="http://schemas.microsoft.com/office/powerpoint/2010/main" val="658085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2347" y="180475"/>
            <a:ext cx="11947358" cy="6569242"/>
          </a:xfrm>
        </p:spPr>
        <p:txBody>
          <a:bodyPr>
            <a:normAutofit fontScale="77500" lnSpcReduction="20000"/>
          </a:bodyPr>
          <a:lstStyle/>
          <a:p>
            <a:pPr marL="0" lvl="0" indent="0" defTabSz="914400" eaLnBrk="0" fontAlgn="base" hangingPunct="0">
              <a:spcBef>
                <a:spcPct val="0"/>
              </a:spcBef>
              <a:spcAft>
                <a:spcPct val="0"/>
              </a:spcAft>
              <a:buClrTx/>
              <a:buSzTx/>
              <a:buNone/>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Ministry </a:t>
            </a:r>
            <a:r>
              <a:rPr lang="en-US" altLang="en-US" dirty="0">
                <a:latin typeface="Calibri" panose="020F0502020204030204" pitchFamily="34" charset="0"/>
                <a:ea typeface="Calibri" panose="020F0502020204030204" pitchFamily="34" charset="0"/>
                <a:cs typeface="Times New Roman" panose="02020603050405020304" pitchFamily="18" charset="0"/>
              </a:rPr>
              <a:t>of Finance of </a:t>
            </a:r>
            <a:r>
              <a:rPr lang="en-US" altLang="en-US" dirty="0" err="1">
                <a:latin typeface="Calibri" panose="020F0502020204030204" pitchFamily="34" charset="0"/>
                <a:ea typeface="Calibri" panose="020F0502020204030204" pitchFamily="34" charset="0"/>
                <a:cs typeface="Times New Roman" panose="02020603050405020304" pitchFamily="18" charset="0"/>
              </a:rPr>
              <a:t>Singapur</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s-ES" altLang="en-US" dirty="0">
                <a:latin typeface="Calibri" panose="020F0502020204030204" pitchFamily="34" charset="0"/>
                <a:ea typeface="Calibri" panose="020F0502020204030204" pitchFamily="34" charset="0"/>
                <a:cs typeface="Times New Roman" panose="02020603050405020304" pitchFamily="18" charset="0"/>
              </a:rPr>
              <a:t>(2017). Recuperado el 08 de Marzo de 2017, de http://www.mof.gov.sg/</a:t>
            </a:r>
            <a:endParaRPr lang="en-US" altLang="en-US" dirty="0"/>
          </a:p>
          <a:p>
            <a:pPr marL="0" lvl="0" indent="0" defTabSz="914400" eaLnBrk="0" fontAlgn="base" hangingPunct="0">
              <a:spcBef>
                <a:spcPct val="0"/>
              </a:spcBef>
              <a:spcAft>
                <a:spcPct val="0"/>
              </a:spcAft>
              <a:buClrTx/>
              <a:buSzTx/>
              <a:buNone/>
            </a:pPr>
            <a:endParaRPr lang="es-ES" altLang="en-US" dirty="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a:latin typeface="Calibri" panose="020F0502020204030204" pitchFamily="34" charset="0"/>
                <a:ea typeface="Calibri" panose="020F0502020204030204" pitchFamily="34" charset="0"/>
                <a:cs typeface="Times New Roman" panose="02020603050405020304" pitchFamily="18" charset="0"/>
              </a:rPr>
              <a:t>OECD. (2013). </a:t>
            </a:r>
            <a:r>
              <a:rPr lang="es-ES" altLang="en-US" i="1" dirty="0" err="1">
                <a:latin typeface="Calibri" panose="020F0502020204030204" pitchFamily="34" charset="0"/>
                <a:ea typeface="Calibri" panose="020F0502020204030204" pitchFamily="34" charset="0"/>
                <a:cs typeface="Times New Roman" panose="02020603050405020304" pitchFamily="18" charset="0"/>
              </a:rPr>
              <a:t>Tax</a:t>
            </a:r>
            <a:r>
              <a:rPr lang="es-ES" altLang="en-US" i="1" dirty="0">
                <a:latin typeface="Calibri" panose="020F0502020204030204" pitchFamily="34" charset="0"/>
                <a:ea typeface="Calibri" panose="020F0502020204030204" pitchFamily="34" charset="0"/>
                <a:cs typeface="Times New Roman" panose="02020603050405020304" pitchFamily="18" charset="0"/>
              </a:rPr>
              <a:t> and </a:t>
            </a:r>
            <a:r>
              <a:rPr lang="es-ES" altLang="en-US" i="1" dirty="0" err="1">
                <a:latin typeface="Calibri" panose="020F0502020204030204" pitchFamily="34" charset="0"/>
                <a:ea typeface="Calibri" panose="020F0502020204030204" pitchFamily="34" charset="0"/>
                <a:cs typeface="Times New Roman" panose="02020603050405020304" pitchFamily="18" charset="0"/>
              </a:rPr>
              <a:t>Development</a:t>
            </a:r>
            <a:r>
              <a:rPr lang="es-ES" altLang="en-US" i="1" dirty="0">
                <a:latin typeface="Calibri" panose="020F0502020204030204" pitchFamily="34" charset="0"/>
                <a:ea typeface="Calibri" panose="020F0502020204030204" pitchFamily="34" charset="0"/>
                <a:cs typeface="Times New Roman" panose="02020603050405020304" pitchFamily="18" charset="0"/>
              </a:rPr>
              <a:t>.</a:t>
            </a:r>
            <a:r>
              <a:rPr lang="es-ES" altLang="en-US" dirty="0">
                <a:latin typeface="Calibri" panose="020F0502020204030204" pitchFamily="34" charset="0"/>
                <a:ea typeface="Calibri" panose="020F0502020204030204" pitchFamily="34" charset="0"/>
                <a:cs typeface="Times New Roman" panose="02020603050405020304" pitchFamily="18" charset="0"/>
              </a:rPr>
              <a:t> Recuperado el 26 de Marzo de 2017, de http://www.oecd.org/ctp/tax-global/TaxMorale_march13.pdf</a:t>
            </a:r>
            <a:endParaRPr lang="en-US" altLang="en-US" dirty="0"/>
          </a:p>
          <a:p>
            <a:pPr marL="0" lvl="0" indent="0" defTabSz="914400" eaLnBrk="0" fontAlgn="base" hangingPunct="0">
              <a:spcBef>
                <a:spcPct val="0"/>
              </a:spcBef>
              <a:spcAft>
                <a:spcPct val="0"/>
              </a:spcAft>
              <a:buClrTx/>
              <a:buSzTx/>
              <a:buNone/>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n-US" altLang="en-US" dirty="0" err="1" smtClean="0">
                <a:latin typeface="Calibri" panose="020F0502020204030204" pitchFamily="34" charset="0"/>
                <a:ea typeface="Calibri" panose="020F0502020204030204" pitchFamily="34" charset="0"/>
                <a:cs typeface="Times New Roman" panose="02020603050405020304" pitchFamily="18" charset="0"/>
              </a:rPr>
              <a:t>Partlow</a:t>
            </a:r>
            <a:r>
              <a:rPr lang="en-US" altLang="en-US" dirty="0">
                <a:latin typeface="Calibri" panose="020F0502020204030204" pitchFamily="34" charset="0"/>
                <a:ea typeface="Calibri" panose="020F0502020204030204" pitchFamily="34" charset="0"/>
                <a:cs typeface="Times New Roman" panose="02020603050405020304" pitchFamily="18" charset="0"/>
              </a:rPr>
              <a:t>, J. (2013). The necessity of complexity in the Tax System. </a:t>
            </a:r>
            <a:r>
              <a:rPr lang="es-ES" altLang="en-US" i="1" dirty="0" err="1">
                <a:latin typeface="Calibri" panose="020F0502020204030204" pitchFamily="34" charset="0"/>
                <a:ea typeface="Calibri" panose="020F0502020204030204" pitchFamily="34" charset="0"/>
                <a:cs typeface="Times New Roman" panose="02020603050405020304" pitchFamily="18" charset="0"/>
              </a:rPr>
              <a:t>The</a:t>
            </a:r>
            <a:r>
              <a:rPr lang="es-ES" altLang="en-US" i="1" dirty="0">
                <a:latin typeface="Calibri" panose="020F0502020204030204" pitchFamily="34" charset="0"/>
                <a:ea typeface="Calibri" panose="020F0502020204030204" pitchFamily="34" charset="0"/>
                <a:cs typeface="Times New Roman" panose="02020603050405020304" pitchFamily="18" charset="0"/>
              </a:rPr>
              <a:t> Wyoming </a:t>
            </a:r>
            <a:r>
              <a:rPr lang="es-ES" altLang="en-US" i="1" dirty="0" err="1">
                <a:latin typeface="Calibri" panose="020F0502020204030204" pitchFamily="34" charset="0"/>
                <a:ea typeface="Calibri" panose="020F0502020204030204" pitchFamily="34" charset="0"/>
                <a:cs typeface="Times New Roman" panose="02020603050405020304" pitchFamily="18" charset="0"/>
              </a:rPr>
              <a:t>Law</a:t>
            </a:r>
            <a:r>
              <a:rPr lang="es-ES" altLang="en-US" i="1" dirty="0">
                <a:latin typeface="Calibri" panose="020F0502020204030204" pitchFamily="34" charset="0"/>
                <a:ea typeface="Calibri" panose="020F0502020204030204" pitchFamily="34" charset="0"/>
                <a:cs typeface="Times New Roman" panose="02020603050405020304" pitchFamily="18" charset="0"/>
              </a:rPr>
              <a:t> </a:t>
            </a:r>
            <a:r>
              <a:rPr lang="es-ES" altLang="en-US" i="1" dirty="0" err="1">
                <a:latin typeface="Calibri" panose="020F0502020204030204" pitchFamily="34" charset="0"/>
                <a:ea typeface="Calibri" panose="020F0502020204030204" pitchFamily="34" charset="0"/>
                <a:cs typeface="Times New Roman" panose="02020603050405020304" pitchFamily="18" charset="0"/>
              </a:rPr>
              <a:t>Review</a:t>
            </a:r>
            <a:r>
              <a:rPr lang="es-ES" altLang="en-US" i="1" dirty="0">
                <a:latin typeface="Calibri" panose="020F0502020204030204" pitchFamily="34" charset="0"/>
                <a:ea typeface="Calibri" panose="020F0502020204030204" pitchFamily="34" charset="0"/>
                <a:cs typeface="Times New Roman" panose="02020603050405020304" pitchFamily="18" charset="0"/>
              </a:rPr>
              <a:t>, 13</a:t>
            </a:r>
            <a:r>
              <a:rPr lang="es-ES" altLang="en-US" dirty="0">
                <a:latin typeface="Calibri" panose="020F0502020204030204" pitchFamily="34" charset="0"/>
                <a:ea typeface="Calibri" panose="020F0502020204030204" pitchFamily="34" charset="0"/>
                <a:cs typeface="Times New Roman" panose="02020603050405020304" pitchFamily="18" charset="0"/>
              </a:rPr>
              <a:t>(1). Recuperado el 7 de 2 de 2017,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a:t>
            </a:r>
            <a:r>
              <a:rPr lang="es-ES" altLang="en-US" dirty="0" smtClean="0">
                <a:latin typeface="Calibri" panose="020F0502020204030204" pitchFamily="34" charset="0"/>
                <a:ea typeface="Calibri" panose="020F0502020204030204" pitchFamily="34" charset="0"/>
                <a:cs typeface="Times New Roman" panose="02020603050405020304" pitchFamily="18" charset="0"/>
                <a:hlinkClick r:id="rId2"/>
              </a:rPr>
              <a:t>http</a:t>
            </a:r>
            <a:r>
              <a:rPr lang="es-ES" altLang="en-US" dirty="0">
                <a:latin typeface="Calibri" panose="020F0502020204030204" pitchFamily="34" charset="0"/>
                <a:ea typeface="Calibri" panose="020F0502020204030204" pitchFamily="34" charset="0"/>
                <a:cs typeface="Times New Roman" panose="02020603050405020304" pitchFamily="18" charset="0"/>
                <a:hlinkClick r:id="rId2"/>
              </a:rPr>
              <a:t>://</a:t>
            </a:r>
            <a:r>
              <a:rPr lang="es-ES" altLang="en-US" dirty="0" smtClean="0">
                <a:latin typeface="Calibri" panose="020F0502020204030204" pitchFamily="34" charset="0"/>
                <a:ea typeface="Calibri" panose="020F0502020204030204" pitchFamily="34" charset="0"/>
                <a:cs typeface="Times New Roman" panose="02020603050405020304" pitchFamily="18" charset="0"/>
                <a:hlinkClick r:id="rId2"/>
              </a:rPr>
              <a:t>repository.uwyo.edu/cgi/viewcontent.cgi?article=1048&amp;context=wlr</a:t>
            </a: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endParaRPr lang="es-ES" altLang="en-US" dirty="0">
              <a:latin typeface="Calibri" panose="020F0502020204030204" pitchFamily="34" charset="0"/>
              <a:ea typeface="Calibri" panose="020F0502020204030204" pitchFamily="34" charset="0"/>
              <a:cs typeface="Times New Roman" panose="02020603050405020304" pitchFamily="18" charset="0"/>
            </a:endParaRPr>
          </a:p>
          <a:p>
            <a:pPr marL="0" indent="0" defTabSz="914400" eaLnBrk="0" fontAlgn="base" hangingPunct="0">
              <a:spcBef>
                <a:spcPct val="0"/>
              </a:spcBef>
              <a:spcAft>
                <a:spcPct val="0"/>
              </a:spcAft>
              <a:buClrTx/>
              <a:buSzTx/>
              <a:buNone/>
            </a:pPr>
            <a:r>
              <a:rPr lang="es-ES" dirty="0"/>
              <a:t>Prensa Asociada. (25 de Junio de 2016). Gobernador de Puerto Rico amplía moratoria de deuda. </a:t>
            </a:r>
            <a:r>
              <a:rPr lang="es-ES" i="1" dirty="0"/>
              <a:t>Primera Hora</a:t>
            </a:r>
            <a:r>
              <a:rPr lang="es-ES" dirty="0"/>
              <a:t>. Recuperado el 27 de Marzo de 2017, de </a:t>
            </a:r>
            <a:r>
              <a:rPr lang="es-ES" dirty="0" smtClean="0"/>
              <a:t>	http</a:t>
            </a:r>
            <a:r>
              <a:rPr lang="es-ES" dirty="0"/>
              <a:t>://www.primerahora.com/noticias/gobierno-politica/nota/gobernadordepuertoricoampliamoratoriadedeuda-1161160/</a:t>
            </a:r>
            <a:endParaRPr lang="en-US" dirty="0"/>
          </a:p>
          <a:p>
            <a:pPr marL="0" lvl="0" indent="0" defTabSz="914400" eaLnBrk="0" fontAlgn="base" hangingPunct="0">
              <a:spcBef>
                <a:spcPct val="0"/>
              </a:spcBef>
              <a:spcAft>
                <a:spcPct val="0"/>
              </a:spcAft>
              <a:buClrTx/>
              <a:buSzTx/>
              <a:buNone/>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Puerto </a:t>
            </a:r>
            <a:r>
              <a:rPr lang="en-US" altLang="en-US" dirty="0">
                <a:latin typeface="Calibri" panose="020F0502020204030204" pitchFamily="34" charset="0"/>
                <a:ea typeface="Calibri" panose="020F0502020204030204" pitchFamily="34" charset="0"/>
                <a:cs typeface="Times New Roman" panose="02020603050405020304" pitchFamily="18" charset="0"/>
              </a:rPr>
              <a:t>Rico Fiscal Agency and Financial Advisory Authority (“AAFAF”). </a:t>
            </a:r>
            <a:r>
              <a:rPr lang="es-ES" altLang="en-US" dirty="0">
                <a:latin typeface="Calibri" panose="020F0502020204030204" pitchFamily="34" charset="0"/>
                <a:ea typeface="Calibri" panose="020F0502020204030204" pitchFamily="34" charset="0"/>
                <a:cs typeface="Times New Roman" panose="02020603050405020304" pitchFamily="18" charset="0"/>
              </a:rPr>
              <a:t>(2016). </a:t>
            </a:r>
            <a:r>
              <a:rPr lang="es-ES" altLang="en-US" i="1" dirty="0" err="1">
                <a:latin typeface="Calibri" panose="020F0502020204030204" pitchFamily="34" charset="0"/>
                <a:ea typeface="Calibri" panose="020F0502020204030204" pitchFamily="34" charset="0"/>
                <a:cs typeface="Times New Roman" panose="02020603050405020304" pitchFamily="18" charset="0"/>
              </a:rPr>
              <a:t>Technical</a:t>
            </a:r>
            <a:r>
              <a:rPr lang="es-ES" altLang="en-US" i="1" dirty="0">
                <a:latin typeface="Calibri" panose="020F0502020204030204" pitchFamily="34" charset="0"/>
                <a:ea typeface="Calibri" panose="020F0502020204030204" pitchFamily="34" charset="0"/>
                <a:cs typeface="Times New Roman" panose="02020603050405020304" pitchFamily="18" charset="0"/>
              </a:rPr>
              <a:t> Meeting </a:t>
            </a:r>
            <a:r>
              <a:rPr lang="es-ES" altLang="en-US" i="1" dirty="0" err="1">
                <a:latin typeface="Calibri" panose="020F0502020204030204" pitchFamily="34" charset="0"/>
                <a:ea typeface="Calibri" panose="020F0502020204030204" pitchFamily="34" charset="0"/>
                <a:cs typeface="Times New Roman" panose="02020603050405020304" pitchFamily="18" charset="0"/>
              </a:rPr>
              <a:t>Discussion</a:t>
            </a:r>
            <a:r>
              <a:rPr lang="es-ES" altLang="en-US" i="1" dirty="0">
                <a:latin typeface="Calibri" panose="020F0502020204030204" pitchFamily="34" charset="0"/>
                <a:ea typeface="Calibri" panose="020F0502020204030204" pitchFamily="34" charset="0"/>
                <a:cs typeface="Times New Roman" panose="02020603050405020304" pitchFamily="18" charset="0"/>
              </a:rPr>
              <a:t> </a:t>
            </a:r>
            <a:r>
              <a:rPr lang="es-ES" altLang="en-US" i="1" dirty="0" err="1">
                <a:latin typeface="Calibri" panose="020F0502020204030204" pitchFamily="34" charset="0"/>
                <a:ea typeface="Calibri" panose="020F0502020204030204" pitchFamily="34" charset="0"/>
                <a:cs typeface="Times New Roman" panose="02020603050405020304" pitchFamily="18" charset="0"/>
              </a:rPr>
              <a:t>Materials</a:t>
            </a:r>
            <a:r>
              <a:rPr lang="es-ES" altLang="en-US" i="1" dirty="0">
                <a:latin typeface="Calibri" panose="020F0502020204030204" pitchFamily="34" charset="0"/>
                <a:ea typeface="Calibri" panose="020F0502020204030204" pitchFamily="34" charset="0"/>
                <a:cs typeface="Times New Roman" panose="02020603050405020304" pitchFamily="18" charset="0"/>
              </a:rPr>
              <a:t>.</a:t>
            </a:r>
            <a:r>
              <a:rPr lang="es-ES" altLang="en-US" dirty="0">
                <a:latin typeface="Calibri" panose="020F0502020204030204" pitchFamily="34" charset="0"/>
                <a:ea typeface="Calibri" panose="020F0502020204030204" pitchFamily="34" charset="0"/>
                <a:cs typeface="Times New Roman" panose="02020603050405020304" pitchFamily="18" charset="0"/>
              </a:rPr>
              <a:t> San Juan. Recuperado el 20 de Febrero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2017</a:t>
            </a:r>
            <a:r>
              <a:rPr lang="es-ES" altLang="en-US" dirty="0">
                <a:latin typeface="Calibri" panose="020F0502020204030204" pitchFamily="34" charset="0"/>
                <a:ea typeface="Calibri" panose="020F0502020204030204" pitchFamily="34" charset="0"/>
                <a:cs typeface="Times New Roman" panose="02020603050405020304" pitchFamily="18" charset="0"/>
              </a:rPr>
              <a:t>, de http://www.bgf.gobierno.pr/spa/documents/16_11_16PublicTransitionMeetingDeck-vShare.pdf</a:t>
            </a:r>
            <a:endParaRPr lang="en-US" altLang="en-US" dirty="0"/>
          </a:p>
          <a:p>
            <a:pPr marL="0" lvl="0" indent="0" defTabSz="914400" eaLnBrk="0" fontAlgn="base" hangingPunct="0">
              <a:spcBef>
                <a:spcPct val="0"/>
              </a:spcBef>
              <a:spcAft>
                <a:spcPct val="0"/>
              </a:spcAft>
              <a:buClrTx/>
              <a:buSzTx/>
              <a:buNone/>
            </a:pP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Puerto </a:t>
            </a:r>
            <a:r>
              <a:rPr lang="en-US" altLang="en-US" dirty="0">
                <a:latin typeface="Calibri" panose="020F0502020204030204" pitchFamily="34" charset="0"/>
                <a:ea typeface="Calibri" panose="020F0502020204030204" pitchFamily="34" charset="0"/>
                <a:cs typeface="Times New Roman" panose="02020603050405020304" pitchFamily="18" charset="0"/>
              </a:rPr>
              <a:t>Rico Fiscal Agency and Financial Advisory Authority. </a:t>
            </a:r>
            <a:r>
              <a:rPr lang="es-ES" altLang="en-US" dirty="0">
                <a:latin typeface="Calibri" panose="020F0502020204030204" pitchFamily="34" charset="0"/>
                <a:ea typeface="Calibri" panose="020F0502020204030204" pitchFamily="34" charset="0"/>
                <a:cs typeface="Times New Roman" panose="02020603050405020304" pitchFamily="18" charset="0"/>
              </a:rPr>
              <a:t>(2017). </a:t>
            </a:r>
            <a:r>
              <a:rPr lang="es-ES" altLang="en-US" i="1" dirty="0">
                <a:latin typeface="Calibri" panose="020F0502020204030204" pitchFamily="34" charset="0"/>
                <a:ea typeface="Calibri" panose="020F0502020204030204" pitchFamily="34" charset="0"/>
                <a:cs typeface="Times New Roman" panose="02020603050405020304" pitchFamily="18" charset="0"/>
              </a:rPr>
              <a:t>Fiscal Plan </a:t>
            </a:r>
            <a:r>
              <a:rPr lang="es-ES" altLang="en-US" i="1" dirty="0" err="1">
                <a:latin typeface="Calibri" panose="020F0502020204030204" pitchFamily="34" charset="0"/>
                <a:ea typeface="Calibri" panose="020F0502020204030204" pitchFamily="34" charset="0"/>
                <a:cs typeface="Times New Roman" panose="02020603050405020304" pitchFamily="18" charset="0"/>
              </a:rPr>
              <a:t>for</a:t>
            </a:r>
            <a:r>
              <a:rPr lang="es-ES" altLang="en-US" i="1" dirty="0">
                <a:latin typeface="Calibri" panose="020F0502020204030204" pitchFamily="34" charset="0"/>
                <a:ea typeface="Calibri" panose="020F0502020204030204" pitchFamily="34" charset="0"/>
                <a:cs typeface="Times New Roman" panose="02020603050405020304" pitchFamily="18" charset="0"/>
              </a:rPr>
              <a:t> Puerto Rico.</a:t>
            </a:r>
            <a:r>
              <a:rPr lang="es-ES" altLang="en-US" dirty="0">
                <a:latin typeface="Calibri" panose="020F0502020204030204" pitchFamily="34" charset="0"/>
                <a:ea typeface="Calibri" panose="020F0502020204030204" pitchFamily="34" charset="0"/>
                <a:cs typeface="Times New Roman" panose="02020603050405020304" pitchFamily="18" charset="0"/>
              </a:rPr>
              <a:t> Recuperado el 26 de Marzo de 2017,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https</a:t>
            </a:r>
            <a:r>
              <a:rPr lang="es-ES" altLang="en-US" dirty="0">
                <a:latin typeface="Calibri" panose="020F0502020204030204" pitchFamily="34" charset="0"/>
                <a:ea typeface="Calibri" panose="020F0502020204030204" pitchFamily="34" charset="0"/>
                <a:cs typeface="Times New Roman" panose="02020603050405020304" pitchFamily="18" charset="0"/>
              </a:rPr>
              <a:t>://juntasupervision.pr.gov/wp-content/uploads/wpfd/43/58c7183b33d18.pdf</a:t>
            </a:r>
            <a:endParaRPr lang="en-US" altLang="en-US" dirty="0"/>
          </a:p>
          <a:p>
            <a:pPr marL="0" lvl="0" indent="0" defTabSz="914400" eaLnBrk="0" fontAlgn="base" hangingPunct="0">
              <a:spcBef>
                <a:spcPct val="0"/>
              </a:spcBef>
              <a:spcAft>
                <a:spcPct val="0"/>
              </a:spcAft>
              <a:buClrTx/>
              <a:buSzTx/>
              <a:buNone/>
            </a:pP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smtClean="0">
                <a:latin typeface="Calibri" panose="020F0502020204030204" pitchFamily="34" charset="0"/>
                <a:ea typeface="Calibri" panose="020F0502020204030204" pitchFamily="34" charset="0"/>
                <a:cs typeface="Times New Roman" panose="02020603050405020304" pitchFamily="18" charset="0"/>
              </a:rPr>
              <a:t>Puerto </a:t>
            </a:r>
            <a:r>
              <a:rPr lang="es-ES" altLang="en-US" dirty="0">
                <a:latin typeface="Calibri" panose="020F0502020204030204" pitchFamily="34" charset="0"/>
                <a:ea typeface="Calibri" panose="020F0502020204030204" pitchFamily="34" charset="0"/>
                <a:cs typeface="Times New Roman" panose="02020603050405020304" pitchFamily="18" charset="0"/>
              </a:rPr>
              <a:t>Rico </a:t>
            </a:r>
            <a:r>
              <a:rPr lang="es-ES" altLang="en-US" dirty="0" err="1">
                <a:latin typeface="Calibri" panose="020F0502020204030204" pitchFamily="34" charset="0"/>
                <a:ea typeface="Calibri" panose="020F0502020204030204" pitchFamily="34" charset="0"/>
                <a:cs typeface="Times New Roman" panose="02020603050405020304" pitchFamily="18" charset="0"/>
              </a:rPr>
              <a:t>Oversight</a:t>
            </a:r>
            <a:r>
              <a:rPr lang="es-ES" altLang="en-US" dirty="0">
                <a:latin typeface="Calibri" panose="020F0502020204030204" pitchFamily="34" charset="0"/>
                <a:ea typeface="Calibri" panose="020F0502020204030204" pitchFamily="34" charset="0"/>
                <a:cs typeface="Times New Roman" panose="02020603050405020304" pitchFamily="18" charset="0"/>
              </a:rPr>
              <a:t> and </a:t>
            </a:r>
            <a:r>
              <a:rPr lang="es-ES" altLang="en-US" dirty="0" err="1">
                <a:latin typeface="Calibri" panose="020F0502020204030204" pitchFamily="34" charset="0"/>
                <a:ea typeface="Calibri" panose="020F0502020204030204" pitchFamily="34" charset="0"/>
                <a:cs typeface="Times New Roman" panose="02020603050405020304" pitchFamily="18" charset="0"/>
              </a:rPr>
              <a:t>Economic</a:t>
            </a:r>
            <a:r>
              <a:rPr lang="es-ES" altLang="en-US" dirty="0">
                <a:latin typeface="Calibri" panose="020F0502020204030204" pitchFamily="34" charset="0"/>
                <a:ea typeface="Calibri" panose="020F0502020204030204" pitchFamily="34" charset="0"/>
                <a:cs typeface="Times New Roman" panose="02020603050405020304" pitchFamily="18" charset="0"/>
              </a:rPr>
              <a:t> </a:t>
            </a:r>
            <a:r>
              <a:rPr lang="es-ES" altLang="en-US" dirty="0" err="1">
                <a:latin typeface="Calibri" panose="020F0502020204030204" pitchFamily="34" charset="0"/>
                <a:ea typeface="Calibri" panose="020F0502020204030204" pitchFamily="34" charset="0"/>
                <a:cs typeface="Times New Roman" panose="02020603050405020304" pitchFamily="18" charset="0"/>
              </a:rPr>
              <a:t>Managerial</a:t>
            </a:r>
            <a:r>
              <a:rPr lang="es-ES" altLang="en-US" dirty="0">
                <a:latin typeface="Calibri" panose="020F0502020204030204" pitchFamily="34" charset="0"/>
                <a:ea typeface="Calibri" panose="020F0502020204030204" pitchFamily="34" charset="0"/>
                <a:cs typeface="Times New Roman" panose="02020603050405020304" pitchFamily="18" charset="0"/>
              </a:rPr>
              <a:t> </a:t>
            </a:r>
            <a:r>
              <a:rPr lang="es-ES" altLang="en-US" dirty="0" err="1">
                <a:latin typeface="Calibri" panose="020F0502020204030204" pitchFamily="34" charset="0"/>
                <a:ea typeface="Calibri" panose="020F0502020204030204" pitchFamily="34" charset="0"/>
                <a:cs typeface="Times New Roman" panose="02020603050405020304" pitchFamily="18" charset="0"/>
              </a:rPr>
              <a:t>Act</a:t>
            </a:r>
            <a:r>
              <a:rPr lang="es-ES" altLang="en-US" dirty="0">
                <a:latin typeface="Calibri" panose="020F0502020204030204" pitchFamily="34" charset="0"/>
                <a:ea typeface="Calibri" panose="020F0502020204030204" pitchFamily="34" charset="0"/>
                <a:cs typeface="Times New Roman" panose="02020603050405020304" pitchFamily="18" charset="0"/>
              </a:rPr>
              <a:t>, H.R. 5278 S. 2338 (1 de Julio de 2016). Recuperado el 20 de Febrero de 2017,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https</a:t>
            </a:r>
            <a:r>
              <a:rPr lang="es-ES" altLang="en-US" dirty="0">
                <a:latin typeface="Calibri" panose="020F0502020204030204" pitchFamily="34" charset="0"/>
                <a:ea typeface="Calibri" panose="020F0502020204030204" pitchFamily="34" charset="0"/>
                <a:cs typeface="Times New Roman" panose="02020603050405020304" pitchFamily="18" charset="0"/>
              </a:rPr>
              <a:t>://fas.org/sgp/crs/row/R44532.pdf</a:t>
            </a:r>
            <a:endParaRPr lang="en-US" altLang="en-US" dirty="0"/>
          </a:p>
          <a:p>
            <a:pPr marL="0" lvl="0" indent="0" defTabSz="914400" eaLnBrk="0" fontAlgn="base" hangingPunct="0">
              <a:spcBef>
                <a:spcPct val="0"/>
              </a:spcBef>
              <a:spcAft>
                <a:spcPct val="0"/>
              </a:spcAft>
              <a:buClrTx/>
              <a:buSzTx/>
              <a:buNone/>
            </a:pP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PwC</a:t>
            </a:r>
            <a:r>
              <a:rPr lang="en-US" altLang="en-US" dirty="0">
                <a:latin typeface="Calibri" panose="020F0502020204030204" pitchFamily="34" charset="0"/>
                <a:ea typeface="Calibri" panose="020F0502020204030204" pitchFamily="34" charset="0"/>
                <a:cs typeface="Times New Roman" panose="02020603050405020304" pitchFamily="18" charset="0"/>
              </a:rPr>
              <a:t>. (2014). </a:t>
            </a:r>
            <a:r>
              <a:rPr lang="en-US" altLang="en-US" i="1" dirty="0">
                <a:latin typeface="Calibri" panose="020F0502020204030204" pitchFamily="34" charset="0"/>
                <a:ea typeface="Calibri" panose="020F0502020204030204" pitchFamily="34" charset="0"/>
                <a:cs typeface="Times New Roman" panose="02020603050405020304" pitchFamily="18" charset="0"/>
              </a:rPr>
              <a:t>Paying Taxes 2014: The global picture: A comparison of tax systems in 189 economies worldwide.</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s-ES" altLang="en-US" dirty="0">
                <a:latin typeface="Calibri" panose="020F0502020204030204" pitchFamily="34" charset="0"/>
                <a:ea typeface="Calibri" panose="020F0502020204030204" pitchFamily="34" charset="0"/>
                <a:cs typeface="Times New Roman" panose="02020603050405020304" pitchFamily="18" charset="0"/>
              </a:rPr>
              <a:t>Recuperado el 7 de 2 de 2017, de </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http</a:t>
            </a:r>
            <a:r>
              <a:rPr lang="es-ES" altLang="en-US" dirty="0">
                <a:latin typeface="Calibri" panose="020F0502020204030204" pitchFamily="34" charset="0"/>
                <a:ea typeface="Calibri" panose="020F0502020204030204" pitchFamily="34" charset="0"/>
                <a:cs typeface="Times New Roman" panose="02020603050405020304" pitchFamily="18" charset="0"/>
              </a:rPr>
              <a:t>://www.pwc.com/gx/en/paying-taxes/assets/pwc-paying-taxes-2014.pdf</a:t>
            </a:r>
            <a:endParaRPr lang="en-US" altLang="en-US" dirty="0"/>
          </a:p>
          <a:p>
            <a:pPr marL="0" lvl="0" indent="0" defTabSz="914400" eaLnBrk="0" fontAlgn="base" hangingPunct="0">
              <a:spcBef>
                <a:spcPct val="0"/>
              </a:spcBef>
              <a:spcAft>
                <a:spcPct val="0"/>
              </a:spcAft>
              <a:buClrTx/>
              <a:buSzTx/>
              <a:buNone/>
            </a:pP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err="1" smtClean="0">
                <a:latin typeface="Calibri" panose="020F0502020204030204" pitchFamily="34" charset="0"/>
                <a:ea typeface="Calibri" panose="020F0502020204030204" pitchFamily="34" charset="0"/>
                <a:cs typeface="Times New Roman" panose="02020603050405020304" pitchFamily="18" charset="0"/>
              </a:rPr>
              <a:t>Segarra</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a:t>
            </a:r>
            <a:r>
              <a:rPr lang="es-ES" altLang="en-US" dirty="0" err="1">
                <a:latin typeface="Calibri" panose="020F0502020204030204" pitchFamily="34" charset="0"/>
                <a:ea typeface="Calibri" panose="020F0502020204030204" pitchFamily="34" charset="0"/>
                <a:cs typeface="Times New Roman" panose="02020603050405020304" pitchFamily="18" charset="0"/>
              </a:rPr>
              <a:t>Almestica</a:t>
            </a:r>
            <a:r>
              <a:rPr lang="es-ES" altLang="en-US" dirty="0">
                <a:latin typeface="Calibri" panose="020F0502020204030204" pitchFamily="34" charset="0"/>
                <a:ea typeface="Calibri" panose="020F0502020204030204" pitchFamily="34" charset="0"/>
                <a:cs typeface="Times New Roman" panose="02020603050405020304" pitchFamily="18" charset="0"/>
              </a:rPr>
              <a:t>, E. (s.f.). </a:t>
            </a:r>
            <a:r>
              <a:rPr lang="es-ES" altLang="en-US" i="1" dirty="0">
                <a:latin typeface="Calibri" panose="020F0502020204030204" pitchFamily="34" charset="0"/>
                <a:ea typeface="Calibri" panose="020F0502020204030204" pitchFamily="34" charset="0"/>
                <a:cs typeface="Times New Roman" panose="02020603050405020304" pitchFamily="18" charset="0"/>
              </a:rPr>
              <a:t>El viejo problema de la </a:t>
            </a:r>
            <a:r>
              <a:rPr lang="es-ES" altLang="en-US" i="1" dirty="0" err="1">
                <a:latin typeface="Calibri" panose="020F0502020204030204" pitchFamily="34" charset="0"/>
                <a:ea typeface="Calibri" panose="020F0502020204030204" pitchFamily="34" charset="0"/>
                <a:cs typeface="Times New Roman" panose="02020603050405020304" pitchFamily="18" charset="0"/>
              </a:rPr>
              <a:t>evasion</a:t>
            </a:r>
            <a:r>
              <a:rPr lang="es-ES" altLang="en-US" i="1" dirty="0">
                <a:latin typeface="Calibri" panose="020F0502020204030204" pitchFamily="34" charset="0"/>
                <a:ea typeface="Calibri" panose="020F0502020204030204" pitchFamily="34" charset="0"/>
                <a:cs typeface="Times New Roman" panose="02020603050405020304" pitchFamily="18" charset="0"/>
              </a:rPr>
              <a:t> contributiva y los nuevos enfoques para erradicarlo.</a:t>
            </a:r>
            <a:r>
              <a:rPr lang="es-ES" altLang="en-US" dirty="0">
                <a:latin typeface="Calibri" panose="020F0502020204030204" pitchFamily="34" charset="0"/>
                <a:ea typeface="Calibri" panose="020F0502020204030204" pitchFamily="34" charset="0"/>
                <a:cs typeface="Times New Roman" panose="02020603050405020304" pitchFamily="18" charset="0"/>
              </a:rPr>
              <a:t> San Juan. Recuperado el 12 de Marzo de 2017</a:t>
            </a:r>
            <a:endParaRPr lang="en-US" altLang="en-US" dirty="0"/>
          </a:p>
          <a:p>
            <a:pPr marL="0" lvl="0" indent="0" defTabSz="914400" eaLnBrk="0" fontAlgn="base" hangingPunct="0">
              <a:spcBef>
                <a:spcPct val="0"/>
              </a:spcBef>
              <a:spcAft>
                <a:spcPct val="0"/>
              </a:spcAft>
              <a:buClrTx/>
              <a:buSzTx/>
              <a:buNone/>
            </a:pP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err="1" smtClean="0">
                <a:latin typeface="Calibri" panose="020F0502020204030204" pitchFamily="34" charset="0"/>
                <a:ea typeface="Calibri" panose="020F0502020204030204" pitchFamily="34" charset="0"/>
                <a:cs typeface="Times New Roman" panose="02020603050405020304" pitchFamily="18" charset="0"/>
              </a:rPr>
              <a:t>Singapore</a:t>
            </a:r>
            <a:r>
              <a:rPr lang="es-ES" altLang="en-US" dirty="0" smtClean="0">
                <a:latin typeface="Calibri" panose="020F0502020204030204" pitchFamily="34" charset="0"/>
                <a:ea typeface="Calibri" panose="020F0502020204030204" pitchFamily="34" charset="0"/>
                <a:cs typeface="Times New Roman" panose="02020603050405020304" pitchFamily="18" charset="0"/>
              </a:rPr>
              <a:t> </a:t>
            </a:r>
            <a:r>
              <a:rPr lang="es-ES" altLang="en-US" dirty="0" err="1">
                <a:latin typeface="Calibri" panose="020F0502020204030204" pitchFamily="34" charset="0"/>
                <a:ea typeface="Calibri" panose="020F0502020204030204" pitchFamily="34" charset="0"/>
                <a:cs typeface="Times New Roman" panose="02020603050405020304" pitchFamily="18" charset="0"/>
              </a:rPr>
              <a:t>Government</a:t>
            </a:r>
            <a:r>
              <a:rPr lang="es-ES" altLang="en-US" dirty="0">
                <a:latin typeface="Calibri" panose="020F0502020204030204" pitchFamily="34" charset="0"/>
                <a:ea typeface="Calibri" panose="020F0502020204030204" pitchFamily="34" charset="0"/>
                <a:cs typeface="Times New Roman" panose="02020603050405020304" pitchFamily="18" charset="0"/>
              </a:rPr>
              <a:t>. (2017). Recuperado el 08 de Marzo de 2017, de https://www.gov.sg/</a:t>
            </a:r>
            <a:endParaRPr lang="en-US" altLang="en-US" dirty="0"/>
          </a:p>
          <a:p>
            <a:pPr marL="0" lvl="0" indent="0" defTabSz="914400" eaLnBrk="0" fontAlgn="base" hangingPunct="0">
              <a:spcBef>
                <a:spcPct val="0"/>
              </a:spcBef>
              <a:spcAft>
                <a:spcPct val="0"/>
              </a:spcAft>
              <a:buClrTx/>
              <a:buSzTx/>
              <a:buNone/>
            </a:pP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smtClean="0">
                <a:latin typeface="Calibri" panose="020F0502020204030204" pitchFamily="34" charset="0"/>
                <a:ea typeface="Calibri" panose="020F0502020204030204" pitchFamily="34" charset="0"/>
                <a:cs typeface="Times New Roman" panose="02020603050405020304" pitchFamily="18" charset="0"/>
              </a:rPr>
              <a:t>TEMASEK</a:t>
            </a:r>
            <a:r>
              <a:rPr lang="es-ES" altLang="en-US" dirty="0">
                <a:latin typeface="Calibri" panose="020F0502020204030204" pitchFamily="34" charset="0"/>
                <a:ea typeface="Calibri" panose="020F0502020204030204" pitchFamily="34" charset="0"/>
                <a:cs typeface="Times New Roman" panose="02020603050405020304" pitchFamily="18" charset="0"/>
              </a:rPr>
              <a:t>. (2017). Recuperado el 08 de Marzo de 2017, de http://www.temasek.com.sg/</a:t>
            </a:r>
            <a:endParaRPr lang="en-US" altLang="en-US" dirty="0"/>
          </a:p>
          <a:p>
            <a:pPr marL="0" lvl="0" indent="0" defTabSz="914400" eaLnBrk="0" fontAlgn="base" hangingPunct="0">
              <a:spcBef>
                <a:spcPct val="0"/>
              </a:spcBef>
              <a:spcAft>
                <a:spcPct val="0"/>
              </a:spcAft>
              <a:buClrTx/>
              <a:buSzTx/>
              <a:buNone/>
            </a:pP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s-ES" altLang="en-US" dirty="0" smtClean="0">
                <a:latin typeface="Calibri" panose="020F0502020204030204" pitchFamily="34" charset="0"/>
                <a:ea typeface="Calibri" panose="020F0502020204030204" pitchFamily="34" charset="0"/>
                <a:cs typeface="Times New Roman" panose="02020603050405020304" pitchFamily="18" charset="0"/>
              </a:rPr>
              <a:t>Tesorería </a:t>
            </a:r>
            <a:r>
              <a:rPr lang="es-ES" altLang="en-US" dirty="0">
                <a:latin typeface="Calibri" panose="020F0502020204030204" pitchFamily="34" charset="0"/>
                <a:ea typeface="Calibri" panose="020F0502020204030204" pitchFamily="34" charset="0"/>
                <a:cs typeface="Times New Roman" panose="02020603050405020304" pitchFamily="18" charset="0"/>
              </a:rPr>
              <a:t>General de la Nación. (2017). Recuperado el 08 de Mayo de 2017, de </a:t>
            </a:r>
            <a:r>
              <a:rPr lang="es-ES" altLang="en-US" dirty="0">
                <a:latin typeface="Calibri" panose="020F0502020204030204" pitchFamily="34" charset="0"/>
                <a:ea typeface="Calibri" panose="020F0502020204030204" pitchFamily="34" charset="0"/>
                <a:cs typeface="Times New Roman" panose="02020603050405020304" pitchFamily="18" charset="0"/>
                <a:hlinkClick r:id="rId3"/>
              </a:rPr>
              <a:t>http://</a:t>
            </a:r>
            <a:r>
              <a:rPr lang="es-ES" altLang="en-US" dirty="0" smtClean="0">
                <a:latin typeface="Calibri" panose="020F0502020204030204" pitchFamily="34" charset="0"/>
                <a:ea typeface="Calibri" panose="020F0502020204030204" pitchFamily="34" charset="0"/>
                <a:cs typeface="Times New Roman" panose="02020603050405020304" pitchFamily="18" charset="0"/>
                <a:hlinkClick r:id="rId3"/>
              </a:rPr>
              <a:t>tgn.mef.gub.uy/15043/6/areas/acceder-a-todo.html</a:t>
            </a: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endParaRPr lang="es-ES" altLang="en-US" dirty="0">
              <a:latin typeface="Calibri" panose="020F0502020204030204" pitchFamily="34" charset="0"/>
              <a:cs typeface="Times New Roman" panose="02020603050405020304" pitchFamily="18" charset="0"/>
            </a:endParaRPr>
          </a:p>
          <a:p>
            <a:pPr marL="0" indent="0">
              <a:buNone/>
            </a:pPr>
            <a:r>
              <a:rPr lang="es-ES" dirty="0"/>
              <a:t>Trading </a:t>
            </a:r>
            <a:r>
              <a:rPr lang="es-ES" dirty="0" err="1"/>
              <a:t>Economics</a:t>
            </a:r>
            <a:r>
              <a:rPr lang="es-ES" dirty="0"/>
              <a:t>. </a:t>
            </a:r>
            <a:r>
              <a:rPr lang="es-ES" dirty="0" smtClean="0"/>
              <a:t>Recuperado </a:t>
            </a:r>
            <a:r>
              <a:rPr lang="es-ES" dirty="0"/>
              <a:t>el 18 de Febrero de 2017, de http://</a:t>
            </a:r>
            <a:r>
              <a:rPr lang="es-ES" dirty="0" smtClean="0"/>
              <a:t>www.tradingeconomics.com</a:t>
            </a:r>
            <a:endParaRPr lang="en-US" dirty="0"/>
          </a:p>
          <a:p>
            <a:pPr marL="0" lvl="0" indent="0" defTabSz="914400" eaLnBrk="0" fontAlgn="base" hangingPunct="0">
              <a:spcBef>
                <a:spcPct val="0"/>
              </a:spcBef>
              <a:spcAft>
                <a:spcPct val="0"/>
              </a:spcAft>
              <a:buClrTx/>
              <a:buSzTx/>
              <a:buNone/>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U.S</a:t>
            </a:r>
            <a:r>
              <a:rPr lang="en-US" altLang="en-US" dirty="0">
                <a:latin typeface="Calibri" panose="020F0502020204030204" pitchFamily="34" charset="0"/>
                <a:ea typeface="Calibri" panose="020F0502020204030204" pitchFamily="34" charset="0"/>
                <a:cs typeface="Times New Roman" panose="02020603050405020304" pitchFamily="18" charset="0"/>
              </a:rPr>
              <a:t>. Department of the Treasury. (2017). </a:t>
            </a:r>
            <a:r>
              <a:rPr lang="en-US" altLang="en-US" i="1" dirty="0">
                <a:latin typeface="Calibri" panose="020F0502020204030204" pitchFamily="34" charset="0"/>
                <a:ea typeface="Calibri" panose="020F0502020204030204" pitchFamily="34" charset="0"/>
                <a:cs typeface="Times New Roman" panose="02020603050405020304" pitchFamily="18" charset="0"/>
              </a:rPr>
              <a:t>U.S. Department of the Treasury</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s-ES" altLang="en-US" dirty="0">
                <a:latin typeface="Calibri" panose="020F0502020204030204" pitchFamily="34" charset="0"/>
                <a:ea typeface="Calibri" panose="020F0502020204030204" pitchFamily="34" charset="0"/>
                <a:cs typeface="Times New Roman" panose="02020603050405020304" pitchFamily="18" charset="0"/>
              </a:rPr>
              <a:t>Recuperado el 26 de Marzo de 2017, de </a:t>
            </a:r>
            <a:r>
              <a:rPr lang="es-ES" altLang="en-US" dirty="0">
                <a:latin typeface="Calibri" panose="020F0502020204030204" pitchFamily="34" charset="0"/>
                <a:ea typeface="Calibri" panose="020F0502020204030204" pitchFamily="34" charset="0"/>
                <a:cs typeface="Times New Roman" panose="02020603050405020304" pitchFamily="18" charset="0"/>
                <a:hlinkClick r:id="rId4"/>
              </a:rPr>
              <a:t>https://</a:t>
            </a:r>
            <a:r>
              <a:rPr lang="es-ES" altLang="en-US" dirty="0" smtClean="0">
                <a:latin typeface="Calibri" panose="020F0502020204030204" pitchFamily="34" charset="0"/>
                <a:ea typeface="Calibri" panose="020F0502020204030204" pitchFamily="34" charset="0"/>
                <a:cs typeface="Times New Roman" panose="02020603050405020304" pitchFamily="18" charset="0"/>
                <a:hlinkClick r:id="rId4"/>
              </a:rPr>
              <a:t>www.treasury.gov/Pages/default.aspx</a:t>
            </a:r>
            <a:endParaRPr lang="es-ES" altLang="en-US"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endParaRPr lang="es-ES" altLang="en-US" dirty="0">
              <a:latin typeface="Calibri" panose="020F0502020204030204" pitchFamily="34" charset="0"/>
              <a:cs typeface="Times New Roman" panose="02020603050405020304" pitchFamily="18" charset="0"/>
            </a:endParaRPr>
          </a:p>
          <a:p>
            <a:pPr marL="0" indent="0" defTabSz="914400" eaLnBrk="0" fontAlgn="base" hangingPunct="0">
              <a:spcBef>
                <a:spcPct val="0"/>
              </a:spcBef>
              <a:spcAft>
                <a:spcPct val="0"/>
              </a:spcAft>
              <a:buClrTx/>
              <a:buSzTx/>
              <a:buNone/>
            </a:pPr>
            <a:r>
              <a:rPr lang="en-US" dirty="0"/>
              <a:t>World Bank. (2016). </a:t>
            </a:r>
            <a:r>
              <a:rPr lang="es-ES" dirty="0"/>
              <a:t>Recuperado el 19 de Febrero de 2017, de http://</a:t>
            </a:r>
            <a:r>
              <a:rPr lang="es-ES" dirty="0" smtClean="0"/>
              <a:t>data.worldbank.org</a:t>
            </a:r>
            <a:endParaRPr lang="en-US" altLang="en-US" dirty="0"/>
          </a:p>
          <a:p>
            <a:endParaRPr lang="en-US" dirty="0"/>
          </a:p>
        </p:txBody>
      </p:sp>
    </p:spTree>
    <p:extLst>
      <p:ext uri="{BB962C8B-B14F-4D97-AF65-F5344CB8AC3E}">
        <p14:creationId xmlns:p14="http://schemas.microsoft.com/office/powerpoint/2010/main" val="1506200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646" y="31781"/>
            <a:ext cx="5205109" cy="866274"/>
          </a:xfrm>
        </p:spPr>
        <p:style>
          <a:lnRef idx="1">
            <a:schemeClr val="accent5"/>
          </a:lnRef>
          <a:fillRef idx="2">
            <a:schemeClr val="accent5"/>
          </a:fillRef>
          <a:effectRef idx="1">
            <a:schemeClr val="accent5"/>
          </a:effectRef>
          <a:fontRef idx="minor">
            <a:schemeClr val="dk1"/>
          </a:fontRef>
        </p:style>
        <p:txBody>
          <a:bodyPr/>
          <a:lstStyle/>
          <a:p>
            <a:r>
              <a:rPr lang="en-US" b="1" dirty="0" smtClean="0"/>
              <a:t>INDICADORES </a:t>
            </a:r>
            <a:r>
              <a:rPr lang="en-US" b="1" dirty="0" err="1" smtClean="0"/>
              <a:t>INTERNAciONALES</a:t>
            </a:r>
            <a:endParaRPr lang="en-US" b="1" dirty="0"/>
          </a:p>
        </p:txBody>
      </p:sp>
      <p:sp>
        <p:nvSpPr>
          <p:cNvPr id="4" name="Marcador de texto 3"/>
          <p:cNvSpPr>
            <a:spLocks noGrp="1"/>
          </p:cNvSpPr>
          <p:nvPr>
            <p:ph type="body" sz="half" idx="2"/>
          </p:nvPr>
        </p:nvSpPr>
        <p:spPr>
          <a:xfrm>
            <a:off x="249382" y="1066800"/>
            <a:ext cx="5058373" cy="5496681"/>
          </a:xfr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marL="285750" indent="-285750">
              <a:buFont typeface="Wingdings" panose="05000000000000000000" pitchFamily="2" charset="2"/>
              <a:buChar char="Ø"/>
            </a:pPr>
            <a:r>
              <a:rPr lang="en-US" sz="1600" b="1" dirty="0" err="1" smtClean="0">
                <a:solidFill>
                  <a:srgbClr val="FFFF66"/>
                </a:solidFill>
                <a:latin typeface="Times New Roman" panose="02020603050405020304" pitchFamily="18" charset="0"/>
                <a:cs typeface="Times New Roman" panose="02020603050405020304" pitchFamily="18" charset="0"/>
              </a:rPr>
              <a:t>Pobreza</a:t>
            </a:r>
            <a:endParaRPr lang="en-US" sz="1600" b="1" dirty="0" smtClean="0">
              <a:solidFill>
                <a:srgbClr val="FFFF66"/>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Population below the Poverty </a:t>
            </a:r>
            <a:r>
              <a:rPr lang="en-US" sz="1400" dirty="0" smtClean="0">
                <a:latin typeface="Times New Roman" panose="02020603050405020304" pitchFamily="18" charset="0"/>
                <a:cs typeface="Times New Roman" panose="02020603050405020304" pitchFamily="18" charset="0"/>
              </a:rPr>
              <a:t>Level (2014). </a:t>
            </a:r>
            <a:r>
              <a:rPr lang="en-US" sz="1400" dirty="0" err="1" smtClean="0">
                <a:latin typeface="Times New Roman" panose="02020603050405020304" pitchFamily="18" charset="0"/>
                <a:cs typeface="Times New Roman" panose="02020603050405020304" pitchFamily="18" charset="0"/>
              </a:rPr>
              <a:t>Recuperado</a:t>
            </a:r>
            <a:r>
              <a:rPr lang="en-US" sz="1400" dirty="0" smtClean="0">
                <a:latin typeface="Times New Roman" panose="02020603050405020304" pitchFamily="18" charset="0"/>
                <a:cs typeface="Times New Roman" panose="02020603050405020304" pitchFamily="18" charset="0"/>
              </a:rPr>
              <a:t> del U.S. Census Bureau </a:t>
            </a:r>
          </a:p>
          <a:p>
            <a:pPr marL="1200150" lvl="2"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 46%  USA= 16%</a:t>
            </a:r>
          </a:p>
          <a:p>
            <a:pPr marL="742950" lvl="1" indent="-28575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Poverty headcount ratio at $1.90 a day (2011 PPP) (% of population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Recuperado</a:t>
            </a:r>
            <a:r>
              <a:rPr lang="en-US" sz="1400" dirty="0" smtClean="0">
                <a:latin typeface="Times New Roman" panose="02020603050405020304" pitchFamily="18" charset="0"/>
                <a:cs typeface="Times New Roman" panose="02020603050405020304" pitchFamily="18" charset="0"/>
              </a:rPr>
              <a:t> del World Bank, 2013</a:t>
            </a:r>
            <a:endParaRPr lang="en-US" sz="1400"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World= 10.68</a:t>
            </a:r>
          </a:p>
          <a:p>
            <a:pPr marL="285750" indent="-285750">
              <a:buFont typeface="Wingdings" panose="05000000000000000000" pitchFamily="2" charset="2"/>
              <a:buChar char="Ø"/>
            </a:pPr>
            <a:endParaRPr lang="en-US" sz="1400"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b="1" dirty="0" smtClean="0">
                <a:solidFill>
                  <a:srgbClr val="FFFF66"/>
                </a:solidFill>
                <a:latin typeface="Times New Roman" panose="02020603050405020304" pitchFamily="18" charset="0"/>
                <a:cs typeface="Times New Roman" panose="02020603050405020304" pitchFamily="18" charset="0"/>
              </a:rPr>
              <a:t>GDP </a:t>
            </a:r>
            <a:r>
              <a:rPr lang="en-US" sz="1600" b="1" dirty="0">
                <a:solidFill>
                  <a:srgbClr val="FFFF66"/>
                </a:solidFill>
                <a:latin typeface="Times New Roman" panose="02020603050405020304" pitchFamily="18" charset="0"/>
                <a:cs typeface="Times New Roman" panose="02020603050405020304" pitchFamily="18" charset="0"/>
              </a:rPr>
              <a:t>growth </a:t>
            </a:r>
            <a:r>
              <a:rPr lang="en-US" sz="1400" dirty="0">
                <a:latin typeface="Times New Roman" panose="02020603050405020304" pitchFamily="18" charset="0"/>
                <a:cs typeface="Times New Roman" panose="02020603050405020304" pitchFamily="18" charset="0"/>
              </a:rPr>
              <a:t>(annual </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recuperado</a:t>
            </a:r>
            <a:r>
              <a:rPr lang="en-US" sz="1400" dirty="0" smtClean="0">
                <a:latin typeface="Times New Roman" panose="02020603050405020304" pitchFamily="18" charset="0"/>
                <a:cs typeface="Times New Roman" panose="02020603050405020304" pitchFamily="18" charset="0"/>
              </a:rPr>
              <a:t> del World Bank, 2013</a:t>
            </a:r>
          </a:p>
          <a:p>
            <a:pPr marL="742950" lvl="1" indent="-285750">
              <a:buFont typeface="Wingdings" panose="05000000000000000000" pitchFamily="2" charset="2"/>
              <a:buChar char="Ø"/>
            </a:pPr>
            <a:r>
              <a:rPr lang="en-US" sz="1400" b="1" dirty="0" smtClean="0">
                <a:latin typeface="Times New Roman" panose="02020603050405020304" pitchFamily="18" charset="0"/>
                <a:cs typeface="Times New Roman" panose="02020603050405020304" pitchFamily="18" charset="0"/>
              </a:rPr>
              <a:t>PR= -0.6  USA= 1.7  World= 2.5</a:t>
            </a: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b="1" dirty="0" err="1" smtClean="0">
                <a:solidFill>
                  <a:srgbClr val="FFFF66"/>
                </a:solidFill>
                <a:latin typeface="Times New Roman" panose="02020603050405020304" pitchFamily="18" charset="0"/>
                <a:cs typeface="Times New Roman" panose="02020603050405020304" pitchFamily="18" charset="0"/>
              </a:rPr>
              <a:t>Desempleo</a:t>
            </a:r>
            <a:endParaRPr lang="en-US" sz="1600" b="1" dirty="0" smtClean="0">
              <a:solidFill>
                <a:srgbClr val="FFFF66"/>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Puerto </a:t>
            </a:r>
            <a:r>
              <a:rPr lang="en-US" sz="1400" dirty="0">
                <a:latin typeface="Times New Roman" panose="02020603050405020304" pitchFamily="18" charset="0"/>
                <a:cs typeface="Times New Roman" panose="02020603050405020304" pitchFamily="18" charset="0"/>
              </a:rPr>
              <a:t>Rico Unemployment Rate, </a:t>
            </a:r>
            <a:r>
              <a:rPr lang="en-US" sz="1400" dirty="0" err="1">
                <a:latin typeface="Times New Roman" panose="02020603050405020304" pitchFamily="18" charset="0"/>
                <a:cs typeface="Times New Roman" panose="02020603050405020304" pitchFamily="18" charset="0"/>
              </a:rPr>
              <a:t>Recuperado</a:t>
            </a:r>
            <a:r>
              <a:rPr lang="en-US" sz="1400" dirty="0">
                <a:latin typeface="Times New Roman" panose="02020603050405020304" pitchFamily="18" charset="0"/>
                <a:cs typeface="Times New Roman" panose="02020603050405020304" pitchFamily="18" charset="0"/>
              </a:rPr>
              <a:t> de Trading Economics, </a:t>
            </a:r>
            <a:r>
              <a:rPr lang="en-US" sz="1400" dirty="0" err="1">
                <a:latin typeface="Times New Roman" panose="02020603050405020304" pitchFamily="18" charset="0"/>
                <a:cs typeface="Times New Roman" panose="02020603050405020304" pitchFamily="18" charset="0"/>
              </a:rPr>
              <a:t>Diciembre</a:t>
            </a:r>
            <a:r>
              <a:rPr lang="en-US" sz="1400" dirty="0">
                <a:latin typeface="Times New Roman" panose="02020603050405020304" pitchFamily="18" charset="0"/>
                <a:cs typeface="Times New Roman" panose="02020603050405020304" pitchFamily="18" charset="0"/>
              </a:rPr>
              <a:t> de 2016 </a:t>
            </a:r>
          </a:p>
          <a:p>
            <a:pPr marL="1200150" lvl="2" indent="-285750">
              <a:buFont typeface="Wingdings" panose="05000000000000000000" pitchFamily="2" charset="2"/>
              <a:buChar char="Ø"/>
            </a:pPr>
            <a:r>
              <a:rPr lang="en-US" sz="1400" b="1" dirty="0" smtClean="0">
                <a:latin typeface="Times New Roman" panose="02020603050405020304" pitchFamily="18" charset="0"/>
                <a:cs typeface="Times New Roman" panose="02020603050405020304" pitchFamily="18" charset="0"/>
              </a:rPr>
              <a:t>PR= 12.1  USA= 4.7 </a:t>
            </a:r>
          </a:p>
          <a:p>
            <a:pPr marL="742950" lvl="1" indent="-285750">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Unemployment</a:t>
            </a:r>
            <a:r>
              <a:rPr lang="en-US" sz="1400" dirty="0">
                <a:latin typeface="Times New Roman" panose="02020603050405020304" pitchFamily="18" charset="0"/>
                <a:cs typeface="Times New Roman" panose="02020603050405020304" pitchFamily="18" charset="0"/>
              </a:rPr>
              <a:t>, total (% of total labor force) (modeled ILO </a:t>
            </a:r>
            <a:r>
              <a:rPr lang="en-US" sz="1400" dirty="0" smtClean="0">
                <a:latin typeface="Times New Roman" panose="02020603050405020304" pitchFamily="18" charset="0"/>
                <a:cs typeface="Times New Roman" panose="02020603050405020304" pitchFamily="18" charset="0"/>
              </a:rPr>
              <a:t>estimate). </a:t>
            </a:r>
            <a:r>
              <a:rPr lang="en-US" sz="1400" dirty="0" err="1" smtClean="0">
                <a:latin typeface="Times New Roman" panose="02020603050405020304" pitchFamily="18" charset="0"/>
                <a:cs typeface="Times New Roman" panose="02020603050405020304" pitchFamily="18" charset="0"/>
              </a:rPr>
              <a:t>Recuperado</a:t>
            </a:r>
            <a:r>
              <a:rPr lang="en-US" sz="1400" dirty="0" smtClean="0">
                <a:latin typeface="Times New Roman" panose="02020603050405020304" pitchFamily="18" charset="0"/>
                <a:cs typeface="Times New Roman" panose="02020603050405020304" pitchFamily="18" charset="0"/>
              </a:rPr>
              <a:t> del World Bank (2014)</a:t>
            </a:r>
            <a:endParaRPr lang="en-US" sz="1400"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sz="1400" dirty="0" smtClean="0">
                <a:latin typeface="Times New Roman" panose="02020603050405020304" pitchFamily="18" charset="0"/>
                <a:cs typeface="Times New Roman" panose="02020603050405020304" pitchFamily="18" charset="0"/>
              </a:rPr>
              <a:t>PR= 14.3  USA= 6.2 World= 5.9</a:t>
            </a:r>
          </a:p>
          <a:p>
            <a:pPr marL="1200150" lvl="2" indent="-285750">
              <a:buFont typeface="Wingdings" panose="05000000000000000000" pitchFamily="2" charset="2"/>
              <a:buChar char="Ø"/>
            </a:pPr>
            <a:endParaRPr lang="en-US" dirty="0" smtClean="0"/>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764" y="228600"/>
            <a:ext cx="6535692" cy="3212432"/>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763" y="3561346"/>
            <a:ext cx="6535693" cy="3092117"/>
          </a:xfrm>
          <a:prstGeom prst="rect">
            <a:avLst/>
          </a:prstGeom>
        </p:spPr>
      </p:pic>
    </p:spTree>
    <p:extLst>
      <p:ext uri="{BB962C8B-B14F-4D97-AF65-F5344CB8AC3E}">
        <p14:creationId xmlns:p14="http://schemas.microsoft.com/office/powerpoint/2010/main" val="84219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546" y="110585"/>
            <a:ext cx="4228854" cy="50549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err="1" smtClean="0"/>
              <a:t>Medidas</a:t>
            </a:r>
            <a:r>
              <a:rPr lang="en-US" b="1" dirty="0" smtClean="0"/>
              <a:t> 2016-2017</a:t>
            </a:r>
            <a:endParaRPr lang="en-US" b="1" dirty="0"/>
          </a:p>
        </p:txBody>
      </p:sp>
      <p:sp>
        <p:nvSpPr>
          <p:cNvPr id="5" name="Rectangle 1"/>
          <p:cNvSpPr>
            <a:spLocks noGrp="1" noChangeArrowheads="1"/>
          </p:cNvSpPr>
          <p:nvPr>
            <p:ph type="body" sz="half" idx="2"/>
          </p:nvPr>
        </p:nvSpPr>
        <p:spPr bwMode="auto">
          <a:xfrm>
            <a:off x="485507" y="856790"/>
            <a:ext cx="4238893" cy="5693866"/>
          </a:xfrm>
          <a:prstGeom prst="rect">
            <a:avLst/>
          </a:prstGeom>
          <a:solidFill>
            <a:schemeClr val="accent2">
              <a:lumMod val="50000"/>
            </a:schemeClr>
          </a:solidFill>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171450" lvl="0" indent="-171450" defTabSz="914400" eaLnBrk="0" fontAlgn="base" hangingPunct="0">
              <a:lnSpc>
                <a:spcPct val="150000"/>
              </a:lnSpc>
              <a:spcBef>
                <a:spcPct val="0"/>
              </a:spcBef>
              <a:spcAft>
                <a:spcPct val="0"/>
              </a:spcAft>
              <a:buClrTx/>
              <a:buSzTx/>
              <a:buFont typeface="Wingdings" panose="05000000000000000000" pitchFamily="2" charset="2"/>
              <a:buChar char="Ø"/>
            </a:pPr>
            <a:r>
              <a:rPr lang="es-PR" sz="1400" dirty="0" smtClean="0">
                <a:latin typeface="Times New Roman" panose="02020603050405020304" pitchFamily="18" charset="0"/>
                <a:cs typeface="Times New Roman" panose="02020603050405020304" pitchFamily="18" charset="0"/>
              </a:rPr>
              <a:t>Declaraciones </a:t>
            </a:r>
            <a:r>
              <a:rPr lang="es-PR" sz="1400" b="1" dirty="0" smtClean="0">
                <a:latin typeface="Times New Roman" panose="02020603050405020304" pitchFamily="18" charset="0"/>
                <a:cs typeface="Times New Roman" panose="02020603050405020304" pitchFamily="18" charset="0"/>
              </a:rPr>
              <a:t>de </a:t>
            </a:r>
            <a:r>
              <a:rPr lang="es-PR" sz="1600" b="1" dirty="0" smtClean="0">
                <a:solidFill>
                  <a:srgbClr val="FFFF00"/>
                </a:solidFill>
                <a:latin typeface="Times New Roman" panose="02020603050405020304" pitchFamily="18" charset="0"/>
                <a:cs typeface="Times New Roman" panose="02020603050405020304" pitchFamily="18" charset="0"/>
              </a:rPr>
              <a:t>emergencias fiscales </a:t>
            </a:r>
            <a:r>
              <a:rPr lang="es-PR" sz="1400" dirty="0" smtClean="0">
                <a:latin typeface="Times New Roman" panose="02020603050405020304" pitchFamily="18" charset="0"/>
                <a:cs typeface="Times New Roman" panose="02020603050405020304" pitchFamily="18" charset="0"/>
              </a:rPr>
              <a:t>(Prensa Asociada, 2016)</a:t>
            </a:r>
          </a:p>
          <a:p>
            <a:pPr marL="628650" lvl="1" indent="-171450" defTabSz="914400" eaLnBrk="0" fontAlgn="base" hangingPunct="0">
              <a:lnSpc>
                <a:spcPct val="150000"/>
              </a:lnSpc>
              <a:spcBef>
                <a:spcPct val="0"/>
              </a:spcBef>
              <a:spcAft>
                <a:spcPct val="0"/>
              </a:spcAft>
              <a:buClrTx/>
              <a:buSzTx/>
              <a:buFont typeface="Wingdings" panose="05000000000000000000" pitchFamily="2" charset="2"/>
              <a:buChar char="Ø"/>
            </a:pPr>
            <a:r>
              <a:rPr lang="es-PR" b="1" dirty="0" smtClean="0">
                <a:latin typeface="Times New Roman" panose="02020603050405020304" pitchFamily="18" charset="0"/>
                <a:cs typeface="Times New Roman" panose="02020603050405020304" pitchFamily="18" charset="0"/>
              </a:rPr>
              <a:t>Autoridad </a:t>
            </a:r>
            <a:r>
              <a:rPr lang="es-PR" b="1" dirty="0">
                <a:latin typeface="Times New Roman" panose="02020603050405020304" pitchFamily="18" charset="0"/>
                <a:cs typeface="Times New Roman" panose="02020603050405020304" pitchFamily="18" charset="0"/>
              </a:rPr>
              <a:t>de Transporte y Carreteras </a:t>
            </a:r>
            <a:endParaRPr lang="es-PR" b="1" dirty="0" smtClean="0">
              <a:latin typeface="Times New Roman" panose="02020603050405020304" pitchFamily="18" charset="0"/>
              <a:cs typeface="Times New Roman" panose="02020603050405020304" pitchFamily="18" charset="0"/>
            </a:endParaRPr>
          </a:p>
          <a:p>
            <a:pPr marL="628650" lvl="1" indent="-171450" defTabSz="914400" eaLnBrk="0" fontAlgn="base" hangingPunct="0">
              <a:lnSpc>
                <a:spcPct val="150000"/>
              </a:lnSpc>
              <a:spcBef>
                <a:spcPct val="0"/>
              </a:spcBef>
              <a:spcAft>
                <a:spcPct val="0"/>
              </a:spcAft>
              <a:buClrTx/>
              <a:buSzTx/>
              <a:buFont typeface="Wingdings" panose="05000000000000000000" pitchFamily="2" charset="2"/>
              <a:buChar char="Ø"/>
            </a:pPr>
            <a:r>
              <a:rPr lang="es-PR" altLang="en-US" b="1" dirty="0" smtClean="0">
                <a:latin typeface="Times New Roman" panose="02020603050405020304" pitchFamily="18" charset="0"/>
                <a:ea typeface="Calibri" panose="020F0502020204030204" pitchFamily="34" charset="0"/>
                <a:cs typeface="Times New Roman" panose="02020603050405020304" pitchFamily="18" charset="0"/>
              </a:rPr>
              <a:t>Banco Gubernamental de Fomento</a:t>
            </a:r>
            <a:endParaRPr lang="es-ES" alt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defTabSz="914400" eaLnBrk="0" fontAlgn="base" hangingPunct="0">
              <a:lnSpc>
                <a:spcPct val="150000"/>
              </a:lnSpc>
              <a:spcBef>
                <a:spcPct val="0"/>
              </a:spcBef>
              <a:spcAft>
                <a:spcPct val="0"/>
              </a:spcAft>
              <a:buClrTx/>
              <a:buSzTx/>
              <a:buFont typeface="Wingdings" panose="05000000000000000000" pitchFamily="2" charset="2"/>
              <a:buChar char="Ø"/>
            </a:pPr>
            <a:r>
              <a:rPr lang="es-ES" altLang="en-US" sz="1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Moratorias</a:t>
            </a:r>
            <a:r>
              <a:rPr lang="es-ES" altLang="en-US"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s-PR" sz="1400" dirty="0" smtClean="0">
                <a:latin typeface="Times New Roman" panose="02020603050405020304" pitchFamily="18" charset="0"/>
                <a:cs typeface="Times New Roman" panose="02020603050405020304" pitchFamily="18" charset="0"/>
              </a:rPr>
              <a:t>(Prensa Asociada, 2016) </a:t>
            </a:r>
            <a:endParaRPr lang="es-ES" alt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628650" lvl="1" indent="-171450" defTabSz="914400" eaLnBrk="0" fontAlgn="base" hangingPunct="0">
              <a:lnSpc>
                <a:spcPct val="150000"/>
              </a:lnSpc>
              <a:spcBef>
                <a:spcPct val="0"/>
              </a:spcBef>
              <a:spcAft>
                <a:spcPct val="0"/>
              </a:spcAft>
              <a:buClrTx/>
              <a:buSzTx/>
              <a:buFont typeface="Wingdings" panose="05000000000000000000" pitchFamily="2" charset="2"/>
              <a:buChar char="Ø"/>
            </a:pPr>
            <a:r>
              <a:rPr lang="es-ES" altLang="en-US" b="1" dirty="0" smtClean="0">
                <a:latin typeface="Times New Roman" panose="02020603050405020304" pitchFamily="18" charset="0"/>
                <a:ea typeface="Calibri" panose="020F0502020204030204" pitchFamily="34" charset="0"/>
                <a:cs typeface="Times New Roman" panose="02020603050405020304" pitchFamily="18" charset="0"/>
              </a:rPr>
              <a:t>Deuda de </a:t>
            </a:r>
            <a:r>
              <a:rPr lang="es-PR" b="1" dirty="0" smtClean="0">
                <a:latin typeface="Times New Roman" panose="02020603050405020304" pitchFamily="18" charset="0"/>
                <a:cs typeface="Times New Roman" panose="02020603050405020304" pitchFamily="18" charset="0"/>
              </a:rPr>
              <a:t>Autoridad </a:t>
            </a:r>
            <a:r>
              <a:rPr lang="es-PR" b="1" dirty="0">
                <a:latin typeface="Times New Roman" panose="02020603050405020304" pitchFamily="18" charset="0"/>
                <a:cs typeface="Times New Roman" panose="02020603050405020304" pitchFamily="18" charset="0"/>
              </a:rPr>
              <a:t>de Financiamiento de Infraestructura</a:t>
            </a:r>
            <a:r>
              <a:rPr lang="es-PR" dirty="0">
                <a:latin typeface="Times New Roman" panose="02020603050405020304" pitchFamily="18" charset="0"/>
                <a:cs typeface="Times New Roman" panose="02020603050405020304" pitchFamily="18" charset="0"/>
              </a:rPr>
              <a:t> de Puerto </a:t>
            </a:r>
            <a:r>
              <a:rPr lang="es-PR" dirty="0" smtClean="0">
                <a:latin typeface="Times New Roman" panose="02020603050405020304" pitchFamily="18" charset="0"/>
                <a:cs typeface="Times New Roman" panose="02020603050405020304" pitchFamily="18" charset="0"/>
              </a:rPr>
              <a:t>Rico</a:t>
            </a:r>
            <a:endParaRPr lang="es-ES" alt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es-ES" altLang="en-US" sz="1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a:t>
            </a:r>
            <a:r>
              <a:rPr kumimoji="0" lang="es-ES" altLang="en-US" sz="1400" b="1" i="0" u="none" strike="noStrike" cap="none" normalizeH="0" baseline="0" dirty="0" smtClean="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isminución de derechos y beneficios de los trabajadores</a:t>
            </a:r>
          </a:p>
          <a:p>
            <a:pPr marL="628650" lvl="1" indent="-171450" defTabSz="914400" eaLnBrk="0" fontAlgn="base" hangingPunct="0">
              <a:lnSpc>
                <a:spcPct val="150000"/>
              </a:lnSpc>
              <a:spcBef>
                <a:spcPct val="0"/>
              </a:spcBef>
              <a:spcAft>
                <a:spcPct val="0"/>
              </a:spcAft>
              <a:buClrTx/>
              <a:buSzTx/>
              <a:buFont typeface="Wingdings" panose="05000000000000000000" pitchFamily="2" charset="2"/>
              <a:buChar char="Ø"/>
            </a:pPr>
            <a:r>
              <a:rPr kumimoji="0" lang="es-PR"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(Ley para Atender la Crisis Económica, Fiscal y Presupuestaria</a:t>
            </a:r>
            <a:r>
              <a:rPr lang="es-PR" altLang="en-US" dirty="0">
                <a:latin typeface="Times New Roman" panose="02020603050405020304" pitchFamily="18" charset="0"/>
                <a:ea typeface="Calibri" panose="020F0502020204030204" pitchFamily="34" charset="0"/>
                <a:cs typeface="Times New Roman" panose="02020603050405020304" pitchFamily="18" charset="0"/>
              </a:rPr>
              <a:t> </a:t>
            </a:r>
            <a:r>
              <a:rPr kumimoji="0" lang="es-PR"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para Garantizar el Funcionamiento de</a:t>
            </a:r>
            <a:r>
              <a:rPr kumimoji="0" lang="es-PR" altLang="en-US"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PR"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Gobierno de Puerto Rico y enmienda el Código de Rentas Internas del 1994, según enmendado., 2017)</a:t>
            </a:r>
          </a:p>
          <a:p>
            <a:pPr marL="628650" lvl="1" indent="-171450" defTabSz="914400" eaLnBrk="0" fontAlgn="base" hangingPunct="0">
              <a:lnSpc>
                <a:spcPct val="150000"/>
              </a:lnSpc>
              <a:spcBef>
                <a:spcPct val="0"/>
              </a:spcBef>
              <a:spcAft>
                <a:spcPct val="0"/>
              </a:spcAft>
              <a:buClrTx/>
              <a:buSzTx/>
              <a:buFont typeface="Wingdings" panose="05000000000000000000" pitchFamily="2" charset="2"/>
              <a:buChar char="Ø"/>
            </a:pPr>
            <a:r>
              <a:rPr kumimoji="0" lang="es-ES"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PR"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(Ley de Transformación y Flexibilidad Laboral , 2017)</a:t>
            </a:r>
            <a:r>
              <a:rPr kumimoji="0" lang="es-ES"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s-ES" altLang="en-US" sz="14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Impuesto nuevo </a:t>
            </a:r>
          </a:p>
          <a:p>
            <a:pPr marL="742950" lvl="1" indent="-285750" defTabSz="914400" eaLnBrk="0" fontAlgn="base" hangingPunct="0">
              <a:lnSpc>
                <a:spcPct val="150000"/>
              </a:lnSpc>
              <a:spcBef>
                <a:spcPct val="0"/>
              </a:spcBef>
              <a:spcAft>
                <a:spcPct val="0"/>
              </a:spcAft>
              <a:buClrTx/>
              <a:buSzTx/>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IVU </a:t>
            </a:r>
            <a:r>
              <a:rPr lang="en-US" dirty="0" err="1">
                <a:latin typeface="Times New Roman" panose="02020603050405020304" pitchFamily="18" charset="0"/>
                <a:cs typeface="Times New Roman" panose="02020603050405020304" pitchFamily="18" charset="0"/>
              </a:rPr>
              <a:t>compras</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por</a:t>
            </a:r>
            <a:r>
              <a:rPr lang="en-US" dirty="0" smtClean="0">
                <a:latin typeface="Times New Roman" panose="02020603050405020304" pitchFamily="18" charset="0"/>
                <a:cs typeface="Times New Roman" panose="02020603050405020304" pitchFamily="18" charset="0"/>
              </a:rPr>
              <a:t> internet (</a:t>
            </a:r>
            <a:r>
              <a:rPr lang="en-US" dirty="0" err="1" smtClean="0">
                <a:latin typeface="Times New Roman" panose="02020603050405020304" pitchFamily="18" charset="0"/>
                <a:cs typeface="Times New Roman" panose="02020603050405020304" pitchFamily="18" charset="0"/>
              </a:rPr>
              <a:t>Departamento</a:t>
            </a:r>
            <a:r>
              <a:rPr lang="en-US" dirty="0" smtClean="0">
                <a:latin typeface="Times New Roman" panose="02020603050405020304" pitchFamily="18" charset="0"/>
                <a:cs typeface="Times New Roman" panose="02020603050405020304" pitchFamily="18" charset="0"/>
              </a:rPr>
              <a:t> de Hacienda, 2017)</a:t>
            </a:r>
            <a:endParaRPr kumimoji="0" lang="es-E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2" defTabSz="914400" eaLnBrk="0" fontAlgn="base" hangingPunct="0">
              <a:spcBef>
                <a:spcPct val="0"/>
              </a:spcBef>
              <a:spcAft>
                <a:spcPct val="0"/>
              </a:spcAft>
              <a:buClrTx/>
              <a:buSzTx/>
            </a:pPr>
            <a:endParaRPr kumimoji="0" lang="es-ES" altLang="en-US" sz="1000" b="0" i="0" u="none" strike="noStrike" cap="none" normalizeH="0" baseline="0" dirty="0" smtClean="0">
              <a:ln>
                <a:noFill/>
              </a:ln>
              <a:solidFill>
                <a:schemeClr val="tx1"/>
              </a:solidFill>
              <a:effectLst/>
              <a:latin typeface="Arial" panose="020B0604020202020204" pitchFamily="34" charset="0"/>
            </a:endParaRPr>
          </a:p>
        </p:txBody>
      </p:sp>
      <p:sp>
        <p:nvSpPr>
          <p:cNvPr id="6" name="Título 1"/>
          <p:cNvSpPr txBox="1">
            <a:spLocks/>
          </p:cNvSpPr>
          <p:nvPr/>
        </p:nvSpPr>
        <p:spPr>
          <a:xfrm>
            <a:off x="5257069" y="0"/>
            <a:ext cx="6269911" cy="49937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lnSpcReduction="10000"/>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altLang="en-US" dirty="0" smtClean="0">
                <a:solidFill>
                  <a:schemeClr val="bg1"/>
                </a:solidFill>
                <a:latin typeface="Times New Roman" panose="02020603050405020304" pitchFamily="18" charset="0"/>
                <a:cs typeface="Times New Roman" panose="02020603050405020304" pitchFamily="18" charset="0"/>
              </a:rPr>
              <a:t>Plan FISCAL 2017</a:t>
            </a:r>
            <a:endParaRPr lang="en-US" dirty="0">
              <a:solidFill>
                <a:schemeClr val="bg1"/>
              </a:solidFill>
            </a:endParaRPr>
          </a:p>
        </p:txBody>
      </p:sp>
      <p:sp>
        <p:nvSpPr>
          <p:cNvPr id="7" name="Marcador de contenido 2"/>
          <p:cNvSpPr txBox="1">
            <a:spLocks/>
          </p:cNvSpPr>
          <p:nvPr/>
        </p:nvSpPr>
        <p:spPr>
          <a:xfrm>
            <a:off x="5126082" y="610874"/>
            <a:ext cx="6531883" cy="6185698"/>
          </a:xfrm>
          <a:prstGeom prst="roundRect">
            <a:avLst>
              <a:gd name="adj" fmla="val 4280"/>
            </a:avLst>
          </a:prstGeom>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fontScale="85000" lnSpcReduction="10000"/>
          </a:bodyPr>
          <a:lstStyle>
            <a:lvl1pPr marL="0" indent="0" algn="ctr"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9pPr>
          </a:lstStyle>
          <a:p>
            <a:pPr lvl="2" defTabSz="914400" eaLnBrk="0" fontAlgn="base" hangingPunct="0">
              <a:lnSpc>
                <a:spcPct val="150000"/>
              </a:lnSpc>
              <a:spcBef>
                <a:spcPct val="0"/>
              </a:spcBef>
              <a:spcAft>
                <a:spcPct val="0"/>
              </a:spcAft>
              <a:buClrTx/>
              <a:buSzTx/>
              <a:buFont typeface="Wingdings" panose="05000000000000000000" pitchFamily="2" charset="2"/>
              <a:buChar char="Ø"/>
            </a:pPr>
            <a:r>
              <a:rPr lang="es-PR" sz="1500" b="1" dirty="0" smtClean="0">
                <a:solidFill>
                  <a:srgbClr val="FFFF00"/>
                </a:solidFill>
                <a:latin typeface="Times New Roman" panose="02020603050405020304" pitchFamily="18" charset="0"/>
                <a:cs typeface="Times New Roman" panose="02020603050405020304" pitchFamily="18" charset="0"/>
              </a:rPr>
              <a:t>Aumentos </a:t>
            </a:r>
            <a:r>
              <a:rPr lang="es-PR" sz="1500" b="1" dirty="0">
                <a:solidFill>
                  <a:srgbClr val="FFFF00"/>
                </a:solidFill>
                <a:latin typeface="Times New Roman" panose="02020603050405020304" pitchFamily="18" charset="0"/>
                <a:cs typeface="Times New Roman" panose="02020603050405020304" pitchFamily="18" charset="0"/>
              </a:rPr>
              <a:t>en impuestos </a:t>
            </a:r>
            <a:r>
              <a:rPr lang="es-ES" altLang="en-US" sz="1500" dirty="0">
                <a:latin typeface="Times New Roman" panose="02020603050405020304" pitchFamily="18" charset="0"/>
                <a:ea typeface="Tahoma" panose="020B0604030504040204" pitchFamily="34" charset="0"/>
                <a:cs typeface="Times New Roman" panose="02020603050405020304" pitchFamily="18" charset="0"/>
              </a:rPr>
              <a:t>(</a:t>
            </a:r>
            <a:r>
              <a:rPr lang="es-PR" sz="1500" dirty="0">
                <a:latin typeface="Times New Roman" panose="02020603050405020304" pitchFamily="18" charset="0"/>
                <a:ea typeface="Tahoma" panose="020B0604030504040204" pitchFamily="34" charset="0"/>
                <a:cs typeface="Times New Roman" panose="02020603050405020304" pitchFamily="18" charset="0"/>
              </a:rPr>
              <a:t>Puerto Rico Fiscal Agency and </a:t>
            </a:r>
            <a:r>
              <a:rPr lang="es-PR" sz="1500" dirty="0" err="1">
                <a:latin typeface="Times New Roman" panose="02020603050405020304" pitchFamily="18" charset="0"/>
                <a:ea typeface="Tahoma" panose="020B0604030504040204" pitchFamily="34" charset="0"/>
                <a:cs typeface="Times New Roman" panose="02020603050405020304" pitchFamily="18" charset="0"/>
              </a:rPr>
              <a:t>Financial</a:t>
            </a:r>
            <a:r>
              <a:rPr lang="es-PR" sz="1500" dirty="0">
                <a:latin typeface="Times New Roman" panose="02020603050405020304" pitchFamily="18" charset="0"/>
                <a:ea typeface="Tahoma" panose="020B0604030504040204" pitchFamily="34" charset="0"/>
                <a:cs typeface="Times New Roman" panose="02020603050405020304" pitchFamily="18" charset="0"/>
              </a:rPr>
              <a:t> </a:t>
            </a:r>
            <a:r>
              <a:rPr lang="es-PR" sz="1500" dirty="0" err="1">
                <a:latin typeface="Times New Roman" panose="02020603050405020304" pitchFamily="18" charset="0"/>
                <a:ea typeface="Tahoma" panose="020B0604030504040204" pitchFamily="34" charset="0"/>
                <a:cs typeface="Times New Roman" panose="02020603050405020304" pitchFamily="18" charset="0"/>
              </a:rPr>
              <a:t>Advisory</a:t>
            </a:r>
            <a:r>
              <a:rPr lang="es-PR" sz="1500" dirty="0">
                <a:latin typeface="Times New Roman" panose="02020603050405020304" pitchFamily="18" charset="0"/>
                <a:ea typeface="Tahoma" panose="020B0604030504040204" pitchFamily="34" charset="0"/>
                <a:cs typeface="Times New Roman" panose="02020603050405020304" pitchFamily="18" charset="0"/>
              </a:rPr>
              <a:t> </a:t>
            </a:r>
            <a:r>
              <a:rPr lang="es-PR" sz="1500" dirty="0" err="1">
                <a:latin typeface="Times New Roman" panose="02020603050405020304" pitchFamily="18" charset="0"/>
                <a:ea typeface="Tahoma" panose="020B0604030504040204" pitchFamily="34" charset="0"/>
                <a:cs typeface="Times New Roman" panose="02020603050405020304" pitchFamily="18" charset="0"/>
              </a:rPr>
              <a:t>Authority</a:t>
            </a:r>
            <a:r>
              <a:rPr lang="es-PR" sz="1500" dirty="0">
                <a:latin typeface="Times New Roman" panose="02020603050405020304" pitchFamily="18" charset="0"/>
                <a:ea typeface="Tahoma" panose="020B0604030504040204" pitchFamily="34" charset="0"/>
                <a:cs typeface="Times New Roman" panose="02020603050405020304" pitchFamily="18" charset="0"/>
              </a:rPr>
              <a:t>, 2017, p. 30)</a:t>
            </a:r>
            <a:r>
              <a:rPr lang="es-ES" sz="1500" dirty="0">
                <a:latin typeface="Times New Roman" panose="02020603050405020304" pitchFamily="18" charset="0"/>
                <a:ea typeface="Tahoma" panose="020B0604030504040204" pitchFamily="34" charset="0"/>
                <a:cs typeface="Times New Roman" panose="02020603050405020304" pitchFamily="18" charset="0"/>
              </a:rPr>
              <a:t> </a:t>
            </a:r>
          </a:p>
          <a:p>
            <a:pPr lvl="3" defTabSz="914400" eaLnBrk="0" fontAlgn="base" hangingPunct="0">
              <a:lnSpc>
                <a:spcPct val="150000"/>
              </a:lnSpc>
              <a:spcBef>
                <a:spcPct val="0"/>
              </a:spcBef>
              <a:spcAft>
                <a:spcPct val="0"/>
              </a:spcAft>
              <a:buClrTx/>
              <a:buSzTx/>
              <a:buFont typeface="Wingdings" panose="05000000000000000000" pitchFamily="2" charset="2"/>
              <a:buChar char="Ø"/>
            </a:pPr>
            <a:r>
              <a:rPr lang="en-US" sz="1300" dirty="0" err="1" smtClean="0">
                <a:latin typeface="Times New Roman" panose="02020603050405020304" pitchFamily="18" charset="0"/>
                <a:cs typeface="Times New Roman" panose="02020603050405020304" pitchFamily="18" charset="0"/>
              </a:rPr>
              <a:t>Aumento</a:t>
            </a:r>
            <a:r>
              <a:rPr lang="en-US" sz="1300" dirty="0" smtClean="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en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licencias</a:t>
            </a:r>
            <a:r>
              <a:rPr lang="en-US" sz="1300" dirty="0">
                <a:latin typeface="Times New Roman" panose="02020603050405020304" pitchFamily="18" charset="0"/>
                <a:cs typeface="Times New Roman" panose="02020603050405020304" pitchFamily="18" charset="0"/>
              </a:rPr>
              <a:t> de </a:t>
            </a:r>
            <a:r>
              <a:rPr lang="en-US" sz="1300" dirty="0" err="1">
                <a:latin typeface="Times New Roman" panose="02020603050405020304" pitchFamily="18" charset="0"/>
                <a:cs typeface="Times New Roman" panose="02020603050405020304" pitchFamily="18" charset="0"/>
              </a:rPr>
              <a:t>vehiculos</a:t>
            </a:r>
            <a:r>
              <a:rPr lang="en-US" sz="1300" dirty="0">
                <a:latin typeface="Times New Roman" panose="02020603050405020304" pitchFamily="18" charset="0"/>
                <a:cs typeface="Times New Roman" panose="02020603050405020304" pitchFamily="18" charset="0"/>
              </a:rPr>
              <a:t> de motor de 10% Increase motor</a:t>
            </a:r>
          </a:p>
          <a:p>
            <a:pPr marL="1543050" lvl="3" indent="-171450" defTabSz="914400" eaLnBrk="0" fontAlgn="base" hangingPunct="0">
              <a:lnSpc>
                <a:spcPct val="150000"/>
              </a:lnSpc>
              <a:spcBef>
                <a:spcPct val="0"/>
              </a:spcBef>
              <a:spcAft>
                <a:spcPct val="0"/>
              </a:spcAft>
              <a:buClrTx/>
              <a:buSzTx/>
              <a:buFont typeface="Wingdings" panose="05000000000000000000" pitchFamily="2" charset="2"/>
              <a:buChar char="Ø"/>
            </a:pP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Aumento</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en</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costos</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de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seguro</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de 5% </a:t>
            </a:r>
          </a:p>
          <a:p>
            <a:pPr marL="1543050" lvl="3" indent="-171450" defTabSz="914400" eaLnBrk="0" fontAlgn="base" hangingPunct="0">
              <a:lnSpc>
                <a:spcPct val="150000"/>
              </a:lnSpc>
              <a:spcBef>
                <a:spcPct val="0"/>
              </a:spcBef>
              <a:spcAft>
                <a:spcPct val="0"/>
              </a:spcAft>
              <a:buClrTx/>
              <a:buSzTx/>
              <a:buFont typeface="Wingdings" panose="05000000000000000000" pitchFamily="2" charset="2"/>
              <a:buChar char="Ø"/>
            </a:pP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Aumento</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en</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multas</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de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trafico</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de 10% </a:t>
            </a:r>
          </a:p>
          <a:p>
            <a:pPr marL="1543050" lvl="3" indent="-171450" defTabSz="914400" eaLnBrk="0" fontAlgn="base" hangingPunct="0">
              <a:lnSpc>
                <a:spcPct val="150000"/>
              </a:lnSpc>
              <a:spcBef>
                <a:spcPct val="0"/>
              </a:spcBef>
              <a:spcAft>
                <a:spcPct val="0"/>
              </a:spcAft>
              <a:buClrTx/>
              <a:buSzTx/>
              <a:buFont typeface="Wingdings" panose="05000000000000000000" pitchFamily="2" charset="2"/>
              <a:buChar char="Ø"/>
            </a:pP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Aumento</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de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otros</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permisos</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micelaneos</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cargos y </a:t>
            </a:r>
            <a:r>
              <a:rPr lang="en-US" altLang="en-US" sz="1300" dirty="0" err="1">
                <a:latin typeface="Times New Roman" panose="02020603050405020304" pitchFamily="18" charset="0"/>
                <a:ea typeface="Calibri" panose="020F0502020204030204" pitchFamily="34" charset="0"/>
                <a:cs typeface="Times New Roman" panose="02020603050405020304" pitchFamily="18" charset="0"/>
              </a:rPr>
              <a:t>regalias</a:t>
            </a:r>
            <a:r>
              <a:rPr lang="en-US" altLang="en-US" sz="1300" dirty="0">
                <a:latin typeface="Times New Roman" panose="02020603050405020304" pitchFamily="18" charset="0"/>
                <a:ea typeface="Calibri" panose="020F0502020204030204" pitchFamily="34" charset="0"/>
                <a:cs typeface="Times New Roman" panose="02020603050405020304" pitchFamily="18" charset="0"/>
              </a:rPr>
              <a:t> de 10% </a:t>
            </a:r>
            <a:endParaRPr lang="en-US" altLang="en-US" sz="1300" dirty="0" smtClean="0">
              <a:latin typeface="Times New Roman" panose="02020603050405020304" pitchFamily="18" charset="0"/>
              <a:ea typeface="Calibri" panose="020F0502020204030204" pitchFamily="34" charset="0"/>
              <a:cs typeface="Times New Roman" panose="02020603050405020304" pitchFamily="18" charset="0"/>
            </a:endParaRPr>
          </a:p>
          <a:p>
            <a:pPr lvl="3" defTabSz="914400" eaLnBrk="0" fontAlgn="base" hangingPunct="0">
              <a:lnSpc>
                <a:spcPct val="150000"/>
              </a:lnSpc>
              <a:spcBef>
                <a:spcPct val="0"/>
              </a:spcBef>
              <a:spcAft>
                <a:spcPct val="0"/>
              </a:spcAft>
              <a:buClrTx/>
              <a:buSzTx/>
            </a:pPr>
            <a:endParaRPr lang="es-ES" altLang="en-US" sz="1300" dirty="0" smtClean="0">
              <a:latin typeface="Times New Roman" panose="02020603050405020304" pitchFamily="18" charset="0"/>
              <a:cs typeface="Times New Roman" panose="02020603050405020304" pitchFamily="18" charset="0"/>
            </a:endParaRPr>
          </a:p>
          <a:p>
            <a:pPr lvl="2" defTabSz="914400" eaLnBrk="0" fontAlgn="base" hangingPunct="0">
              <a:spcBef>
                <a:spcPct val="0"/>
              </a:spcBef>
              <a:spcAft>
                <a:spcPct val="0"/>
              </a:spcAft>
              <a:buClrTx/>
              <a:buSzTx/>
              <a:buFont typeface="Wingdings" panose="05000000000000000000" pitchFamily="2" charset="2"/>
              <a:buChar char="Ø"/>
            </a:pPr>
            <a:r>
              <a:rPr lang="es-ES" altLang="en-US" sz="15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Reducción de jornada laboral a 4 días laborales </a:t>
            </a:r>
          </a:p>
          <a:p>
            <a:pPr lvl="3" defTabSz="914400" eaLnBrk="0" fontAlgn="base" hangingPunct="0">
              <a:spcBef>
                <a:spcPct val="0"/>
              </a:spcBef>
              <a:spcAft>
                <a:spcPct val="0"/>
              </a:spcAft>
              <a:buClrTx/>
              <a:buSzTx/>
              <a:buFont typeface="Wingdings" panose="05000000000000000000" pitchFamily="2" charset="2"/>
              <a:buChar char="Ø"/>
            </a:pPr>
            <a:r>
              <a:rPr lang="es-PR" sz="1300" dirty="0" smtClean="0">
                <a:latin typeface="Times New Roman" panose="02020603050405020304" pitchFamily="18" charset="0"/>
                <a:ea typeface="Tahoma" panose="020B0604030504040204" pitchFamily="34" charset="0"/>
                <a:cs typeface="Times New Roman" panose="02020603050405020304" pitchFamily="18" charset="0"/>
              </a:rPr>
              <a:t>(</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Financial</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Oversight</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and Management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Board</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for</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Puerto Rico, 2017, p.2)</a:t>
            </a:r>
            <a:r>
              <a:rPr lang="es-ES" sz="1300" dirty="0" smtClean="0">
                <a:latin typeface="Times New Roman" panose="02020603050405020304" pitchFamily="18" charset="0"/>
                <a:ea typeface="Tahoma" panose="020B0604030504040204" pitchFamily="34" charset="0"/>
                <a:cs typeface="Times New Roman" panose="02020603050405020304" pitchFamily="18" charset="0"/>
              </a:rPr>
              <a:t>. </a:t>
            </a:r>
          </a:p>
          <a:p>
            <a:pPr lvl="3" defTabSz="914400" eaLnBrk="0" fontAlgn="base" hangingPunct="0">
              <a:spcBef>
                <a:spcPct val="0"/>
              </a:spcBef>
              <a:spcAft>
                <a:spcPct val="0"/>
              </a:spcAft>
              <a:buClrTx/>
              <a:buSzTx/>
            </a:pPr>
            <a:endParaRPr lang="es-ES" altLang="en-US" sz="1300" dirty="0" smtClean="0">
              <a:latin typeface="Times New Roman" panose="02020603050405020304" pitchFamily="18" charset="0"/>
              <a:ea typeface="Tahoma" panose="020B0604030504040204" pitchFamily="34" charset="0"/>
              <a:cs typeface="Times New Roman" panose="02020603050405020304" pitchFamily="18" charset="0"/>
            </a:endParaRPr>
          </a:p>
          <a:p>
            <a:pPr lvl="2" defTabSz="914400" eaLnBrk="0" fontAlgn="base" hangingPunct="0">
              <a:spcBef>
                <a:spcPct val="0"/>
              </a:spcBef>
              <a:spcAft>
                <a:spcPct val="0"/>
              </a:spcAft>
              <a:buClrTx/>
              <a:buSzTx/>
              <a:buFont typeface="Wingdings" panose="05000000000000000000" pitchFamily="2" charset="2"/>
              <a:buChar char="Ø"/>
            </a:pPr>
            <a:r>
              <a:rPr lang="es-ES" altLang="en-US" sz="15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Eliminación del bono de navidad </a:t>
            </a:r>
            <a:r>
              <a:rPr lang="es-ES" altLang="en-US" sz="1500" dirty="0" smtClean="0">
                <a:latin typeface="Times New Roman" panose="02020603050405020304" pitchFamily="18" charset="0"/>
                <a:ea typeface="Tahoma" panose="020B0604030504040204" pitchFamily="34" charset="0"/>
                <a:cs typeface="Times New Roman" panose="02020603050405020304" pitchFamily="18" charset="0"/>
              </a:rPr>
              <a:t>(empleados públicos) durante el AF 2018 </a:t>
            </a:r>
          </a:p>
          <a:p>
            <a:pPr lvl="3" defTabSz="914400" eaLnBrk="0" fontAlgn="base" hangingPunct="0">
              <a:spcBef>
                <a:spcPct val="0"/>
              </a:spcBef>
              <a:spcAft>
                <a:spcPct val="0"/>
              </a:spcAft>
              <a:buClrTx/>
              <a:buSzTx/>
              <a:buFont typeface="Wingdings" panose="05000000000000000000" pitchFamily="2" charset="2"/>
              <a:buChar char="Ø"/>
            </a:pPr>
            <a:r>
              <a:rPr lang="es-PR" sz="1300" dirty="0" smtClean="0">
                <a:latin typeface="Times New Roman" panose="02020603050405020304" pitchFamily="18" charset="0"/>
                <a:ea typeface="Tahoma" panose="020B0604030504040204" pitchFamily="34" charset="0"/>
                <a:cs typeface="Times New Roman" panose="02020603050405020304" pitchFamily="18" charset="0"/>
              </a:rPr>
              <a:t>(</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Financial</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Oversight</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and Management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Board</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for</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Puerto Rico, 2017, p.2)</a:t>
            </a:r>
            <a:r>
              <a:rPr lang="es-ES" sz="1300" dirty="0" smtClean="0">
                <a:latin typeface="Times New Roman" panose="02020603050405020304" pitchFamily="18" charset="0"/>
                <a:ea typeface="Tahoma" panose="020B0604030504040204" pitchFamily="34" charset="0"/>
                <a:cs typeface="Times New Roman" panose="02020603050405020304" pitchFamily="18" charset="0"/>
              </a:rPr>
              <a:t>. </a:t>
            </a:r>
            <a:endParaRPr lang="es-ES" sz="1300" dirty="0">
              <a:latin typeface="Times New Roman" panose="02020603050405020304" pitchFamily="18" charset="0"/>
              <a:ea typeface="Tahoma" panose="020B0604030504040204" pitchFamily="34" charset="0"/>
              <a:cs typeface="Times New Roman" panose="02020603050405020304" pitchFamily="18" charset="0"/>
            </a:endParaRPr>
          </a:p>
          <a:p>
            <a:pPr lvl="3" defTabSz="914400" eaLnBrk="0" fontAlgn="base" hangingPunct="0">
              <a:spcBef>
                <a:spcPct val="0"/>
              </a:spcBef>
              <a:spcAft>
                <a:spcPct val="0"/>
              </a:spcAft>
              <a:buClrTx/>
              <a:buSzTx/>
            </a:pPr>
            <a:endParaRPr lang="es-ES" altLang="en-US" sz="1300" b="1" dirty="0" smtClean="0">
              <a:latin typeface="Times New Roman" panose="02020603050405020304" pitchFamily="18" charset="0"/>
              <a:ea typeface="Tahoma" panose="020B0604030504040204" pitchFamily="34" charset="0"/>
              <a:cs typeface="Times New Roman" panose="02020603050405020304" pitchFamily="18" charset="0"/>
            </a:endParaRPr>
          </a:p>
          <a:p>
            <a:pPr lvl="2" defTabSz="914400" eaLnBrk="0" fontAlgn="base" hangingPunct="0">
              <a:spcBef>
                <a:spcPct val="0"/>
              </a:spcBef>
              <a:spcAft>
                <a:spcPct val="0"/>
              </a:spcAft>
              <a:buClrTx/>
              <a:buSzTx/>
              <a:buFont typeface="Wingdings" panose="05000000000000000000" pitchFamily="2" charset="2"/>
              <a:buChar char="Ø"/>
            </a:pPr>
            <a:r>
              <a:rPr lang="es-ES" altLang="en-US" sz="1500"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Recortes presupuestarios</a:t>
            </a:r>
          </a:p>
          <a:p>
            <a:pPr lvl="3" defTabSz="914400" eaLnBrk="0" fontAlgn="base" hangingPunct="0">
              <a:lnSpc>
                <a:spcPct val="160000"/>
              </a:lnSpc>
              <a:spcBef>
                <a:spcPct val="0"/>
              </a:spcBef>
              <a:spcAft>
                <a:spcPct val="0"/>
              </a:spcAft>
              <a:buClrTx/>
              <a:buSzTx/>
              <a:buFont typeface="Wingdings" panose="05000000000000000000" pitchFamily="2" charset="2"/>
              <a:buChar char="Ø"/>
            </a:pPr>
            <a:r>
              <a:rPr lang="es-ES" altLang="en-US" sz="1300" b="1" dirty="0">
                <a:solidFill>
                  <a:srgbClr val="FFFFA3"/>
                </a:solidFill>
                <a:latin typeface="Times New Roman" panose="02020603050405020304" pitchFamily="18" charset="0"/>
                <a:ea typeface="Tahoma" panose="020B0604030504040204" pitchFamily="34" charset="0"/>
                <a:cs typeface="Times New Roman" panose="02020603050405020304" pitchFamily="18" charset="0"/>
              </a:rPr>
              <a:t>Reducción del 10% en pensiones </a:t>
            </a:r>
            <a:r>
              <a:rPr lang="es-ES" sz="1300" b="1" dirty="0">
                <a:solidFill>
                  <a:srgbClr val="FFFFA3"/>
                </a:solidFill>
                <a:latin typeface="Times New Roman" panose="02020603050405020304" pitchFamily="18" charset="0"/>
                <a:ea typeface="Tahoma" panose="020B0604030504040204" pitchFamily="34" charset="0"/>
                <a:cs typeface="Times New Roman" panose="02020603050405020304" pitchFamily="18" charset="0"/>
              </a:rPr>
              <a:t> </a:t>
            </a:r>
            <a:r>
              <a:rPr lang="es-ES" sz="1300" b="1" dirty="0">
                <a:latin typeface="Times New Roman" panose="02020603050405020304" pitchFamily="18" charset="0"/>
                <a:ea typeface="Tahoma" panose="020B0604030504040204" pitchFamily="34" charset="0"/>
                <a:cs typeface="Times New Roman" panose="02020603050405020304" pitchFamily="18" charset="0"/>
              </a:rPr>
              <a:t>para el AF 2020 </a:t>
            </a:r>
            <a:endParaRPr lang="es-ES" sz="1300" b="1" dirty="0" smtClean="0">
              <a:latin typeface="Times New Roman" panose="02020603050405020304" pitchFamily="18" charset="0"/>
              <a:ea typeface="Tahoma" panose="020B0604030504040204" pitchFamily="34" charset="0"/>
              <a:cs typeface="Times New Roman" panose="02020603050405020304" pitchFamily="18" charset="0"/>
            </a:endParaRPr>
          </a:p>
          <a:p>
            <a:pPr lvl="4" defTabSz="914400" eaLnBrk="0" fontAlgn="base" hangingPunct="0">
              <a:lnSpc>
                <a:spcPct val="160000"/>
              </a:lnSpc>
              <a:spcBef>
                <a:spcPct val="0"/>
              </a:spcBef>
              <a:spcAft>
                <a:spcPct val="0"/>
              </a:spcAft>
              <a:buClrTx/>
              <a:buSzTx/>
              <a:buFont typeface="Wingdings" panose="05000000000000000000" pitchFamily="2" charset="2"/>
              <a:buChar char="Ø"/>
            </a:pPr>
            <a:r>
              <a:rPr lang="es-PR" sz="1300" dirty="0">
                <a:latin typeface="Times New Roman" panose="02020603050405020304" pitchFamily="18" charset="0"/>
                <a:ea typeface="Tahoma" panose="020B0604030504040204" pitchFamily="34" charset="0"/>
                <a:cs typeface="Times New Roman" panose="02020603050405020304" pitchFamily="18" charset="0"/>
              </a:rPr>
              <a:t>(</a:t>
            </a:r>
            <a:r>
              <a:rPr lang="es-PR" sz="1300" dirty="0" err="1">
                <a:latin typeface="Times New Roman" panose="02020603050405020304" pitchFamily="18" charset="0"/>
                <a:ea typeface="Tahoma" panose="020B0604030504040204" pitchFamily="34" charset="0"/>
                <a:cs typeface="Times New Roman" panose="02020603050405020304" pitchFamily="18" charset="0"/>
              </a:rPr>
              <a:t>Financial</a:t>
            </a:r>
            <a:r>
              <a:rPr lang="es-PR" sz="1300" dirty="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a:latin typeface="Times New Roman" panose="02020603050405020304" pitchFamily="18" charset="0"/>
                <a:ea typeface="Tahoma" panose="020B0604030504040204" pitchFamily="34" charset="0"/>
                <a:cs typeface="Times New Roman" panose="02020603050405020304" pitchFamily="18" charset="0"/>
              </a:rPr>
              <a:t>Oversight</a:t>
            </a:r>
            <a:r>
              <a:rPr lang="es-PR" sz="1300" dirty="0">
                <a:latin typeface="Times New Roman" panose="02020603050405020304" pitchFamily="18" charset="0"/>
                <a:ea typeface="Tahoma" panose="020B0604030504040204" pitchFamily="34" charset="0"/>
                <a:cs typeface="Times New Roman" panose="02020603050405020304" pitchFamily="18" charset="0"/>
              </a:rPr>
              <a:t> and Management </a:t>
            </a:r>
            <a:r>
              <a:rPr lang="es-PR" sz="1300" dirty="0" err="1">
                <a:latin typeface="Times New Roman" panose="02020603050405020304" pitchFamily="18" charset="0"/>
                <a:ea typeface="Tahoma" panose="020B0604030504040204" pitchFamily="34" charset="0"/>
                <a:cs typeface="Times New Roman" panose="02020603050405020304" pitchFamily="18" charset="0"/>
              </a:rPr>
              <a:t>Board</a:t>
            </a:r>
            <a:r>
              <a:rPr lang="es-PR" sz="1300" dirty="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a:latin typeface="Times New Roman" panose="02020603050405020304" pitchFamily="18" charset="0"/>
                <a:ea typeface="Tahoma" panose="020B0604030504040204" pitchFamily="34" charset="0"/>
                <a:cs typeface="Times New Roman" panose="02020603050405020304" pitchFamily="18" charset="0"/>
              </a:rPr>
              <a:t>for</a:t>
            </a:r>
            <a:r>
              <a:rPr lang="es-PR" sz="1300" dirty="0">
                <a:latin typeface="Times New Roman" panose="02020603050405020304" pitchFamily="18" charset="0"/>
                <a:ea typeface="Tahoma" panose="020B0604030504040204" pitchFamily="34" charset="0"/>
                <a:cs typeface="Times New Roman" panose="02020603050405020304" pitchFamily="18" charset="0"/>
              </a:rPr>
              <a:t> Puerto Rico, 2017, p.4)</a:t>
            </a:r>
            <a:r>
              <a:rPr lang="es-ES" sz="1300" dirty="0">
                <a:latin typeface="Times New Roman" panose="02020603050405020304" pitchFamily="18" charset="0"/>
                <a:ea typeface="Tahoma" panose="020B0604030504040204" pitchFamily="34" charset="0"/>
                <a:cs typeface="Times New Roman" panose="02020603050405020304" pitchFamily="18" charset="0"/>
              </a:rPr>
              <a:t>. </a:t>
            </a:r>
            <a:endParaRPr lang="es-ES" altLang="en-US" sz="1300" b="1" dirty="0">
              <a:latin typeface="Times New Roman" panose="02020603050405020304" pitchFamily="18" charset="0"/>
              <a:ea typeface="Tahoma" panose="020B0604030504040204" pitchFamily="34" charset="0"/>
              <a:cs typeface="Times New Roman" panose="02020603050405020304" pitchFamily="18" charset="0"/>
            </a:endParaRPr>
          </a:p>
          <a:p>
            <a:pPr lvl="3" defTabSz="914400" eaLnBrk="0" fontAlgn="base" hangingPunct="0">
              <a:lnSpc>
                <a:spcPct val="160000"/>
              </a:lnSpc>
              <a:spcBef>
                <a:spcPct val="0"/>
              </a:spcBef>
              <a:spcAft>
                <a:spcPct val="0"/>
              </a:spcAft>
              <a:buClrTx/>
              <a:buSzTx/>
              <a:buFont typeface="Wingdings" panose="05000000000000000000" pitchFamily="2" charset="2"/>
              <a:buChar char="Ø"/>
            </a:pPr>
            <a:r>
              <a:rPr lang="es-ES" altLang="en-US" sz="1300" b="1" dirty="0" smtClean="0">
                <a:solidFill>
                  <a:srgbClr val="FFFFA3"/>
                </a:solidFill>
                <a:latin typeface="Times New Roman" panose="02020603050405020304" pitchFamily="18" charset="0"/>
                <a:ea typeface="Tahoma" panose="020B0604030504040204" pitchFamily="34" charset="0"/>
                <a:cs typeface="Times New Roman" panose="02020603050405020304" pitchFamily="18" charset="0"/>
              </a:rPr>
              <a:t>Eliminar $350 MM a municipios </a:t>
            </a:r>
          </a:p>
          <a:p>
            <a:pPr lvl="4" defTabSz="914400" eaLnBrk="0" fontAlgn="base" hangingPunct="0">
              <a:lnSpc>
                <a:spcPct val="160000"/>
              </a:lnSpc>
              <a:spcBef>
                <a:spcPct val="0"/>
              </a:spcBef>
              <a:spcAft>
                <a:spcPct val="0"/>
              </a:spcAft>
              <a:buClrTx/>
              <a:buSzTx/>
              <a:buFont typeface="Wingdings" panose="05000000000000000000" pitchFamily="2" charset="2"/>
              <a:buChar char="Ø"/>
            </a:pPr>
            <a:r>
              <a:rPr lang="es-ES" altLang="en-US" sz="1300" dirty="0" smtClean="0">
                <a:latin typeface="Times New Roman" panose="02020603050405020304" pitchFamily="18" charset="0"/>
                <a:ea typeface="Tahoma" panose="020B0604030504040204" pitchFamily="34" charset="0"/>
                <a:cs typeface="Times New Roman" panose="02020603050405020304" pitchFamily="18" charset="0"/>
              </a:rPr>
              <a:t>(</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Puerto Rico Fiscal Agency and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Financial</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Advisory</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Authority</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2017, p.45)</a:t>
            </a:r>
            <a:r>
              <a:rPr lang="es-ES" sz="1300" dirty="0" smtClean="0">
                <a:latin typeface="Times New Roman" panose="02020603050405020304" pitchFamily="18" charset="0"/>
                <a:ea typeface="Tahoma" panose="020B0604030504040204" pitchFamily="34" charset="0"/>
                <a:cs typeface="Times New Roman" panose="02020603050405020304" pitchFamily="18" charset="0"/>
              </a:rPr>
              <a:t> </a:t>
            </a:r>
            <a:endParaRPr lang="es-ES" altLang="en-US" sz="1300" dirty="0" smtClean="0">
              <a:latin typeface="Times New Roman" panose="02020603050405020304" pitchFamily="18" charset="0"/>
              <a:ea typeface="Tahoma" panose="020B0604030504040204" pitchFamily="34" charset="0"/>
              <a:cs typeface="Times New Roman" panose="02020603050405020304" pitchFamily="18" charset="0"/>
            </a:endParaRPr>
          </a:p>
          <a:p>
            <a:pPr lvl="3" defTabSz="914400" eaLnBrk="0" fontAlgn="base" hangingPunct="0">
              <a:lnSpc>
                <a:spcPct val="160000"/>
              </a:lnSpc>
              <a:spcBef>
                <a:spcPct val="0"/>
              </a:spcBef>
              <a:spcAft>
                <a:spcPct val="0"/>
              </a:spcAft>
              <a:buClrTx/>
              <a:buSzTx/>
              <a:buFont typeface="Wingdings" panose="05000000000000000000" pitchFamily="2" charset="2"/>
              <a:buChar char="Ø"/>
            </a:pPr>
            <a:r>
              <a:rPr lang="es-ES" altLang="en-US" sz="1300" b="1" dirty="0" smtClean="0">
                <a:solidFill>
                  <a:srgbClr val="FFFFA3"/>
                </a:solidFill>
                <a:latin typeface="Times New Roman" panose="02020603050405020304" pitchFamily="18" charset="0"/>
                <a:ea typeface="Tahoma" panose="020B0604030504040204" pitchFamily="34" charset="0"/>
                <a:cs typeface="Times New Roman" panose="02020603050405020304" pitchFamily="18" charset="0"/>
              </a:rPr>
              <a:t>-$450 MM UPR </a:t>
            </a:r>
            <a:r>
              <a:rPr lang="es-ES" altLang="en-US" sz="1300" dirty="0" smtClean="0">
                <a:latin typeface="Times New Roman" panose="02020603050405020304" pitchFamily="18" charset="0"/>
                <a:ea typeface="Tahoma" panose="020B0604030504040204" pitchFamily="34" charset="0"/>
                <a:cs typeface="Times New Roman" panose="02020603050405020304" pitchFamily="18" charset="0"/>
              </a:rPr>
              <a:t>para el AF 2021 </a:t>
            </a:r>
            <a:r>
              <a:rPr lang="en-US" sz="1300" dirty="0" smtClean="0">
                <a:latin typeface="Times New Roman" panose="02020603050405020304" pitchFamily="18" charset="0"/>
                <a:ea typeface="Tahoma" panose="020B0604030504040204" pitchFamily="34" charset="0"/>
                <a:cs typeface="Times New Roman" panose="02020603050405020304" pitchFamily="18" charset="0"/>
              </a:rPr>
              <a:t> </a:t>
            </a:r>
          </a:p>
          <a:p>
            <a:pPr lvl="4" defTabSz="914400" eaLnBrk="0" fontAlgn="base" hangingPunct="0">
              <a:lnSpc>
                <a:spcPct val="160000"/>
              </a:lnSpc>
              <a:spcBef>
                <a:spcPct val="0"/>
              </a:spcBef>
              <a:spcAft>
                <a:spcPct val="0"/>
              </a:spcAft>
              <a:buClrTx/>
              <a:buSzTx/>
              <a:buFont typeface="Wingdings" panose="05000000000000000000" pitchFamily="2" charset="2"/>
              <a:buChar char="Ø"/>
            </a:pPr>
            <a:r>
              <a:rPr lang="es-PR" sz="1300" dirty="0" smtClean="0">
                <a:latin typeface="Times New Roman" panose="02020603050405020304" pitchFamily="18" charset="0"/>
                <a:ea typeface="Tahoma" panose="020B0604030504040204" pitchFamily="34" charset="0"/>
                <a:cs typeface="Times New Roman" panose="02020603050405020304" pitchFamily="18" charset="0"/>
              </a:rPr>
              <a:t>(</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Financial</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Oversight</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and Control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Board</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of Puerto Rico, 2017,p.3)</a:t>
            </a:r>
            <a:r>
              <a:rPr lang="es-ES" sz="1300" dirty="0" smtClean="0">
                <a:latin typeface="Times New Roman" panose="02020603050405020304" pitchFamily="18" charset="0"/>
                <a:ea typeface="Tahoma" panose="020B0604030504040204" pitchFamily="34" charset="0"/>
                <a:cs typeface="Times New Roman" panose="02020603050405020304" pitchFamily="18" charset="0"/>
              </a:rPr>
              <a:t>. </a:t>
            </a:r>
          </a:p>
          <a:p>
            <a:pPr lvl="3" defTabSz="914400" eaLnBrk="0" fontAlgn="base" hangingPunct="0">
              <a:lnSpc>
                <a:spcPct val="160000"/>
              </a:lnSpc>
              <a:spcBef>
                <a:spcPct val="0"/>
              </a:spcBef>
              <a:spcAft>
                <a:spcPct val="0"/>
              </a:spcAft>
              <a:buClrTx/>
              <a:buSzTx/>
              <a:buFont typeface="Wingdings" panose="05000000000000000000" pitchFamily="2" charset="2"/>
              <a:buChar char="Ø"/>
            </a:pPr>
            <a:r>
              <a:rPr lang="es-ES" altLang="en-US" sz="1300" b="1" dirty="0" smtClean="0">
                <a:solidFill>
                  <a:srgbClr val="FFFFA3"/>
                </a:solidFill>
                <a:latin typeface="Times New Roman" panose="02020603050405020304" pitchFamily="18" charset="0"/>
                <a:ea typeface="Tahoma" panose="020B0604030504040204" pitchFamily="34" charset="0"/>
                <a:cs typeface="Times New Roman" panose="02020603050405020304" pitchFamily="18" charset="0"/>
              </a:rPr>
              <a:t>-$100 MM</a:t>
            </a:r>
            <a:r>
              <a:rPr lang="es-ES" altLang="en-US" sz="1300" b="1" dirty="0" smtClean="0">
                <a:latin typeface="Times New Roman" panose="02020603050405020304" pitchFamily="18" charset="0"/>
                <a:ea typeface="Tahoma" panose="020B0604030504040204" pitchFamily="34" charset="0"/>
                <a:cs typeface="Times New Roman" panose="02020603050405020304" pitchFamily="18" charset="0"/>
              </a:rPr>
              <a:t> para el AF2018, </a:t>
            </a:r>
            <a:r>
              <a:rPr lang="es-ES" altLang="en-US" sz="1300" b="1" dirty="0" smtClean="0">
                <a:solidFill>
                  <a:srgbClr val="FFFFA3"/>
                </a:solidFill>
                <a:latin typeface="Times New Roman" panose="02020603050405020304" pitchFamily="18" charset="0"/>
                <a:ea typeface="Tahoma" panose="020B0604030504040204" pitchFamily="34" charset="0"/>
                <a:cs typeface="Times New Roman" panose="02020603050405020304" pitchFamily="18" charset="0"/>
              </a:rPr>
              <a:t>-$300 MM </a:t>
            </a:r>
            <a:r>
              <a:rPr lang="es-ES" altLang="en-US" sz="1300" b="1" dirty="0" smtClean="0">
                <a:latin typeface="Times New Roman" panose="02020603050405020304" pitchFamily="18" charset="0"/>
                <a:ea typeface="Tahoma" panose="020B0604030504040204" pitchFamily="34" charset="0"/>
                <a:cs typeface="Times New Roman" panose="02020603050405020304" pitchFamily="18" charset="0"/>
              </a:rPr>
              <a:t>FY 2019, </a:t>
            </a:r>
            <a:r>
              <a:rPr lang="es-ES" altLang="en-US" sz="1300" b="1" dirty="0" smtClean="0">
                <a:solidFill>
                  <a:srgbClr val="FFFFA3"/>
                </a:solidFill>
                <a:latin typeface="Times New Roman" panose="02020603050405020304" pitchFamily="18" charset="0"/>
                <a:ea typeface="Tahoma" panose="020B0604030504040204" pitchFamily="34" charset="0"/>
                <a:cs typeface="Times New Roman" panose="02020603050405020304" pitchFamily="18" charset="0"/>
              </a:rPr>
              <a:t>-$750 MM </a:t>
            </a:r>
            <a:r>
              <a:rPr lang="es-ES" altLang="en-US" sz="1300" b="1" dirty="0" smtClean="0">
                <a:latin typeface="Times New Roman" panose="02020603050405020304" pitchFamily="18" charset="0"/>
                <a:ea typeface="Tahoma" panose="020B0604030504040204" pitchFamily="34" charset="0"/>
                <a:cs typeface="Times New Roman" panose="02020603050405020304" pitchFamily="18" charset="0"/>
              </a:rPr>
              <a:t>FY 2021 del </a:t>
            </a:r>
            <a:r>
              <a:rPr lang="es-ES" altLang="en-US" sz="1300" b="1" dirty="0" err="1" smtClean="0">
                <a:latin typeface="Times New Roman" panose="02020603050405020304" pitchFamily="18" charset="0"/>
                <a:ea typeface="Tahoma" panose="020B0604030504040204" pitchFamily="34" charset="0"/>
                <a:cs typeface="Times New Roman" panose="02020603050405020304" pitchFamily="18" charset="0"/>
              </a:rPr>
              <a:t>Affordable</a:t>
            </a:r>
            <a:r>
              <a:rPr lang="es-ES" altLang="en-US" sz="1300" b="1" dirty="0" smtClean="0">
                <a:latin typeface="Times New Roman" panose="02020603050405020304" pitchFamily="18" charset="0"/>
                <a:ea typeface="Tahoma" panose="020B0604030504040204" pitchFamily="34" charset="0"/>
                <a:cs typeface="Times New Roman" panose="02020603050405020304" pitchFamily="18" charset="0"/>
              </a:rPr>
              <a:t> </a:t>
            </a:r>
            <a:r>
              <a:rPr lang="es-ES" altLang="en-US" sz="1300" b="1" dirty="0" err="1" smtClean="0">
                <a:latin typeface="Times New Roman" panose="02020603050405020304" pitchFamily="18" charset="0"/>
                <a:ea typeface="Tahoma" panose="020B0604030504040204" pitchFamily="34" charset="0"/>
                <a:cs typeface="Times New Roman" panose="02020603050405020304" pitchFamily="18" charset="0"/>
              </a:rPr>
              <a:t>Care</a:t>
            </a:r>
            <a:r>
              <a:rPr lang="es-ES" altLang="en-US" sz="1300" b="1" dirty="0" smtClean="0">
                <a:latin typeface="Times New Roman" panose="02020603050405020304" pitchFamily="18" charset="0"/>
                <a:ea typeface="Tahoma" panose="020B0604030504040204" pitchFamily="34" charset="0"/>
                <a:cs typeface="Times New Roman" panose="02020603050405020304" pitchFamily="18" charset="0"/>
              </a:rPr>
              <a:t> </a:t>
            </a:r>
            <a:r>
              <a:rPr lang="es-ES" altLang="en-US" sz="1300" b="1" dirty="0" err="1" smtClean="0">
                <a:latin typeface="Times New Roman" panose="02020603050405020304" pitchFamily="18" charset="0"/>
                <a:ea typeface="Tahoma" panose="020B0604030504040204" pitchFamily="34" charset="0"/>
                <a:cs typeface="Times New Roman" panose="02020603050405020304" pitchFamily="18" charset="0"/>
              </a:rPr>
              <a:t>Act</a:t>
            </a:r>
            <a:r>
              <a:rPr lang="es-ES" altLang="en-US" sz="1300" b="1" dirty="0" smtClean="0">
                <a:latin typeface="Times New Roman" panose="02020603050405020304" pitchFamily="18" charset="0"/>
                <a:ea typeface="Tahoma" panose="020B0604030504040204" pitchFamily="34" charset="0"/>
                <a:cs typeface="Times New Roman" panose="02020603050405020304" pitchFamily="18" charset="0"/>
              </a:rPr>
              <a:t> (“ACA”) </a:t>
            </a:r>
          </a:p>
          <a:p>
            <a:pPr lvl="4" defTabSz="914400" eaLnBrk="0" fontAlgn="base" hangingPunct="0">
              <a:lnSpc>
                <a:spcPct val="160000"/>
              </a:lnSpc>
              <a:spcBef>
                <a:spcPct val="0"/>
              </a:spcBef>
              <a:spcAft>
                <a:spcPct val="0"/>
              </a:spcAft>
              <a:buClrTx/>
              <a:buSzTx/>
              <a:buFont typeface="Wingdings" panose="05000000000000000000" pitchFamily="2" charset="2"/>
              <a:buChar char="Ø"/>
            </a:pPr>
            <a:r>
              <a:rPr lang="es-PR" sz="1300" dirty="0" smtClean="0">
                <a:latin typeface="Times New Roman" panose="02020603050405020304" pitchFamily="18" charset="0"/>
                <a:ea typeface="Tahoma" panose="020B0604030504040204" pitchFamily="34" charset="0"/>
                <a:cs typeface="Times New Roman" panose="02020603050405020304" pitchFamily="18" charset="0"/>
              </a:rPr>
              <a:t>(</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Financial</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Oversight</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and Control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Board</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of Puerto Rico, 2017,p. 4)</a:t>
            </a:r>
            <a:r>
              <a:rPr lang="es-ES" sz="1300" dirty="0" smtClean="0">
                <a:latin typeface="Times New Roman" panose="02020603050405020304" pitchFamily="18" charset="0"/>
                <a:ea typeface="Tahoma" panose="020B0604030504040204" pitchFamily="34" charset="0"/>
                <a:cs typeface="Times New Roman" panose="02020603050405020304" pitchFamily="18" charset="0"/>
              </a:rPr>
              <a:t>.</a:t>
            </a:r>
            <a:r>
              <a:rPr lang="es-ES" altLang="en-US" sz="1300" dirty="0" smtClean="0">
                <a:latin typeface="Times New Roman" panose="02020603050405020304" pitchFamily="18" charset="0"/>
                <a:ea typeface="Tahoma" panose="020B0604030504040204" pitchFamily="34" charset="0"/>
                <a:cs typeface="Times New Roman" panose="02020603050405020304" pitchFamily="18" charset="0"/>
              </a:rPr>
              <a:t> </a:t>
            </a:r>
          </a:p>
          <a:p>
            <a:pPr lvl="3" defTabSz="914400" eaLnBrk="0" fontAlgn="base" hangingPunct="0">
              <a:lnSpc>
                <a:spcPct val="160000"/>
              </a:lnSpc>
              <a:spcBef>
                <a:spcPct val="0"/>
              </a:spcBef>
              <a:spcAft>
                <a:spcPct val="0"/>
              </a:spcAft>
              <a:buClrTx/>
              <a:buSzTx/>
              <a:buFont typeface="Wingdings" panose="05000000000000000000" pitchFamily="2" charset="2"/>
              <a:buChar char="Ø"/>
            </a:pPr>
            <a:r>
              <a:rPr lang="en-US" altLang="en-US" sz="1300" b="1" dirty="0" smtClean="0">
                <a:solidFill>
                  <a:srgbClr val="FFFFA3"/>
                </a:solidFill>
                <a:latin typeface="Times New Roman" panose="02020603050405020304" pitchFamily="18" charset="0"/>
                <a:cs typeface="Times New Roman" panose="02020603050405020304" pitchFamily="18" charset="0"/>
              </a:rPr>
              <a:t>-$550 MM </a:t>
            </a:r>
            <a:r>
              <a:rPr lang="en-US" altLang="en-US" sz="1300" b="1" dirty="0" smtClean="0">
                <a:latin typeface="Times New Roman" panose="02020603050405020304" pitchFamily="18" charset="0"/>
                <a:cs typeface="Times New Roman" panose="02020603050405020304" pitchFamily="18" charset="0"/>
              </a:rPr>
              <a:t>para el AF 2018, </a:t>
            </a:r>
            <a:r>
              <a:rPr lang="en-US" altLang="en-US" sz="1300" b="1" dirty="0" smtClean="0">
                <a:solidFill>
                  <a:srgbClr val="FFFFA3"/>
                </a:solidFill>
                <a:latin typeface="Times New Roman" panose="02020603050405020304" pitchFamily="18" charset="0"/>
                <a:cs typeface="Times New Roman" panose="02020603050405020304" pitchFamily="18" charset="0"/>
              </a:rPr>
              <a:t>-$900 MM </a:t>
            </a:r>
            <a:r>
              <a:rPr lang="en-US" altLang="en-US" sz="1300" b="1" dirty="0" smtClean="0">
                <a:latin typeface="Times New Roman" panose="02020603050405020304" pitchFamily="18" charset="0"/>
                <a:cs typeface="Times New Roman" panose="02020603050405020304" pitchFamily="18" charset="0"/>
              </a:rPr>
              <a:t>para el AF 2019, </a:t>
            </a:r>
            <a:r>
              <a:rPr lang="en-US" altLang="en-US" sz="1300" b="1" dirty="0" smtClean="0">
                <a:solidFill>
                  <a:srgbClr val="FFFFA3"/>
                </a:solidFill>
                <a:latin typeface="Times New Roman" panose="02020603050405020304" pitchFamily="18" charset="0"/>
                <a:cs typeface="Times New Roman" panose="02020603050405020304" pitchFamily="18" charset="0"/>
              </a:rPr>
              <a:t>-$1.3 mil </a:t>
            </a:r>
            <a:r>
              <a:rPr lang="en-US" altLang="en-US" sz="1300" b="1" dirty="0" err="1" smtClean="0">
                <a:solidFill>
                  <a:srgbClr val="FFFFA3"/>
                </a:solidFill>
                <a:latin typeface="Times New Roman" panose="02020603050405020304" pitchFamily="18" charset="0"/>
                <a:cs typeface="Times New Roman" panose="02020603050405020304" pitchFamily="18" charset="0"/>
              </a:rPr>
              <a:t>millones</a:t>
            </a:r>
            <a:r>
              <a:rPr lang="en-US" altLang="en-US" sz="1300" b="1" dirty="0" smtClean="0">
                <a:solidFill>
                  <a:srgbClr val="FFFFA3"/>
                </a:solidFill>
                <a:latin typeface="Times New Roman" panose="02020603050405020304" pitchFamily="18" charset="0"/>
                <a:cs typeface="Times New Roman" panose="02020603050405020304" pitchFamily="18" charset="0"/>
              </a:rPr>
              <a:t> </a:t>
            </a:r>
            <a:r>
              <a:rPr lang="en-US" altLang="en-US" sz="1300" b="1" dirty="0" smtClean="0">
                <a:latin typeface="Times New Roman" panose="02020603050405020304" pitchFamily="18" charset="0"/>
                <a:cs typeface="Times New Roman" panose="02020603050405020304" pitchFamily="18" charset="0"/>
              </a:rPr>
              <a:t>para el AF 2021 </a:t>
            </a:r>
            <a:r>
              <a:rPr lang="en-US" altLang="en-US" sz="1300" b="1" dirty="0" err="1" smtClean="0">
                <a:latin typeface="Times New Roman" panose="02020603050405020304" pitchFamily="18" charset="0"/>
                <a:cs typeface="Times New Roman" panose="02020603050405020304" pitchFamily="18" charset="0"/>
              </a:rPr>
              <a:t>en</a:t>
            </a:r>
            <a:r>
              <a:rPr lang="en-US" altLang="en-US" sz="1300" b="1" dirty="0" smtClean="0">
                <a:latin typeface="Times New Roman" panose="02020603050405020304" pitchFamily="18" charset="0"/>
                <a:cs typeface="Times New Roman" panose="02020603050405020304" pitchFamily="18" charset="0"/>
              </a:rPr>
              <a:t> </a:t>
            </a:r>
            <a:r>
              <a:rPr lang="en-US" altLang="en-US" sz="1300" b="1" dirty="0" err="1" smtClean="0">
                <a:latin typeface="Times New Roman" panose="02020603050405020304" pitchFamily="18" charset="0"/>
                <a:cs typeface="Times New Roman" panose="02020603050405020304" pitchFamily="18" charset="0"/>
              </a:rPr>
              <a:t>costos</a:t>
            </a:r>
            <a:r>
              <a:rPr lang="en-US" altLang="en-US" sz="1300" b="1" dirty="0" smtClean="0">
                <a:latin typeface="Times New Roman" panose="02020603050405020304" pitchFamily="18" charset="0"/>
                <a:cs typeface="Times New Roman" panose="02020603050405020304" pitchFamily="18" charset="0"/>
              </a:rPr>
              <a:t> de personal </a:t>
            </a:r>
            <a:r>
              <a:rPr lang="en-US" altLang="en-US" sz="1300" b="1" dirty="0" err="1" smtClean="0">
                <a:latin typeface="Times New Roman" panose="02020603050405020304" pitchFamily="18" charset="0"/>
                <a:cs typeface="Times New Roman" panose="02020603050405020304" pitchFamily="18" charset="0"/>
              </a:rPr>
              <a:t>gubernamental</a:t>
            </a:r>
            <a:endParaRPr lang="en-US" altLang="en-US" sz="1300" b="1" dirty="0">
              <a:latin typeface="Times New Roman" panose="02020603050405020304" pitchFamily="18" charset="0"/>
              <a:cs typeface="Times New Roman" panose="02020603050405020304" pitchFamily="18" charset="0"/>
            </a:endParaRPr>
          </a:p>
          <a:p>
            <a:pPr lvl="4" defTabSz="914400" eaLnBrk="0" fontAlgn="base" hangingPunct="0">
              <a:lnSpc>
                <a:spcPct val="160000"/>
              </a:lnSpc>
              <a:spcBef>
                <a:spcPct val="0"/>
              </a:spcBef>
              <a:spcAft>
                <a:spcPct val="0"/>
              </a:spcAft>
              <a:buClrTx/>
              <a:buSzTx/>
              <a:buFont typeface="Wingdings" panose="05000000000000000000" pitchFamily="2" charset="2"/>
              <a:buChar char="Ø"/>
            </a:pPr>
            <a:r>
              <a:rPr lang="es-PR" sz="1300" dirty="0" smtClean="0">
                <a:latin typeface="Times New Roman" panose="02020603050405020304" pitchFamily="18" charset="0"/>
                <a:ea typeface="Tahoma" panose="020B0604030504040204" pitchFamily="34" charset="0"/>
                <a:cs typeface="Times New Roman" panose="02020603050405020304" pitchFamily="18" charset="0"/>
              </a:rPr>
              <a:t>(</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Financial</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Oversight</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and Control </a:t>
            </a:r>
            <a:r>
              <a:rPr lang="es-PR" sz="1300" dirty="0" err="1" smtClean="0">
                <a:latin typeface="Times New Roman" panose="02020603050405020304" pitchFamily="18" charset="0"/>
                <a:ea typeface="Tahoma" panose="020B0604030504040204" pitchFamily="34" charset="0"/>
                <a:cs typeface="Times New Roman" panose="02020603050405020304" pitchFamily="18" charset="0"/>
              </a:rPr>
              <a:t>Board</a:t>
            </a:r>
            <a:r>
              <a:rPr lang="es-PR" sz="1300" dirty="0" smtClean="0">
                <a:latin typeface="Times New Roman" panose="02020603050405020304" pitchFamily="18" charset="0"/>
                <a:ea typeface="Tahoma" panose="020B0604030504040204" pitchFamily="34" charset="0"/>
                <a:cs typeface="Times New Roman" panose="02020603050405020304" pitchFamily="18" charset="0"/>
              </a:rPr>
              <a:t> of Puerto Rico, 2017,p. 4)</a:t>
            </a:r>
            <a:r>
              <a:rPr lang="en-US" altLang="en-US" sz="1300" dirty="0" smtClean="0">
                <a:latin typeface="Times New Roman" panose="02020603050405020304" pitchFamily="18" charset="0"/>
                <a:cs typeface="Times New Roman" panose="02020603050405020304" pitchFamily="18" charset="0"/>
              </a:rPr>
              <a:t>. </a:t>
            </a:r>
          </a:p>
          <a:p>
            <a:pPr lvl="3" defTabSz="914400" eaLnBrk="0" fontAlgn="base" hangingPunct="0">
              <a:spcBef>
                <a:spcPct val="0"/>
              </a:spcBef>
              <a:spcAft>
                <a:spcPct val="0"/>
              </a:spcAft>
              <a:buClrTx/>
              <a:buSzTx/>
            </a:pPr>
            <a:endParaRPr lang="es-ES" altLang="en-US" sz="12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898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
                                            <p:txEl>
                                              <p:pRg st="13" end="1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
                                            <p:txEl>
                                              <p:pRg st="14" end="1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
                                            <p:txEl>
                                              <p:pRg st="15" end="1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
                                            <p:txEl>
                                              <p:pRg st="16" end="1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
                                            <p:txEl>
                                              <p:pRg st="17" end="1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
                                            <p:txEl>
                                              <p:pRg st="18" end="1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
                                            <p:txEl>
                                              <p:pRg st="19" end="1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
                                            <p:txEl>
                                              <p:pRg st="20" end="2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xEl>
                                              <p:pRg st="21" end="2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138" y="324853"/>
            <a:ext cx="5181166" cy="2875547"/>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138" y="3344778"/>
            <a:ext cx="5181166" cy="3344779"/>
          </a:xfrm>
          <a:prstGeom prst="rect">
            <a:avLst/>
          </a:prstGeom>
        </p:spPr>
      </p:pic>
      <p:graphicFrame>
        <p:nvGraphicFramePr>
          <p:cNvPr id="11" name="Diagrama 10"/>
          <p:cNvGraphicFramePr/>
          <p:nvPr>
            <p:extLst>
              <p:ext uri="{D42A27DB-BD31-4B8C-83A1-F6EECF244321}">
                <p14:modId xmlns:p14="http://schemas.microsoft.com/office/powerpoint/2010/main" val="3018639135"/>
              </p:ext>
            </p:extLst>
          </p:nvPr>
        </p:nvGraphicFramePr>
        <p:xfrm>
          <a:off x="685800" y="2555596"/>
          <a:ext cx="5636126" cy="33831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ángulo 11"/>
          <p:cNvSpPr/>
          <p:nvPr/>
        </p:nvSpPr>
        <p:spPr>
          <a:xfrm>
            <a:off x="391573" y="307643"/>
            <a:ext cx="6224580" cy="122042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spc="50" dirty="0">
              <a:ln w="0"/>
              <a:solidFill>
                <a:schemeClr val="bg2"/>
              </a:solidFill>
              <a:effectLst>
                <a:innerShdw blurRad="63500" dist="50800" dir="13500000">
                  <a:srgbClr val="000000">
                    <a:alpha val="50000"/>
                  </a:srgbClr>
                </a:innerShdw>
              </a:effectLst>
            </a:endParaRPr>
          </a:p>
        </p:txBody>
      </p:sp>
      <p:sp>
        <p:nvSpPr>
          <p:cNvPr id="13" name="CuadroTexto 12"/>
          <p:cNvSpPr txBox="1"/>
          <p:nvPr/>
        </p:nvSpPr>
        <p:spPr>
          <a:xfrm>
            <a:off x="512662" y="502356"/>
            <a:ext cx="6225476" cy="830997"/>
          </a:xfrm>
          <a:prstGeom prst="rect">
            <a:avLst/>
          </a:prstGeom>
          <a:noFill/>
        </p:spPr>
        <p:txBody>
          <a:bodyPr wrap="square" rtlCol="0">
            <a:spAutoFit/>
          </a:bodyPr>
          <a:lstStyle/>
          <a:p>
            <a:r>
              <a:rPr lang="es-PR" sz="2400" b="1" dirty="0" smtClean="0"/>
              <a:t>Pregunta: ¿Cuáles </a:t>
            </a:r>
            <a:r>
              <a:rPr lang="es-PR" sz="2400" b="1" dirty="0"/>
              <a:t>son las características de un sistema eficiente de captación de impuestos? </a:t>
            </a:r>
            <a:endParaRPr lang="en-US" sz="2400" b="1" dirty="0"/>
          </a:p>
        </p:txBody>
      </p:sp>
      <p:sp>
        <p:nvSpPr>
          <p:cNvPr id="2" name="Rectángulo 1"/>
          <p:cNvSpPr/>
          <p:nvPr/>
        </p:nvSpPr>
        <p:spPr>
          <a:xfrm>
            <a:off x="1763956" y="2133963"/>
            <a:ext cx="4001577" cy="49729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CuadroTexto 9"/>
          <p:cNvSpPr txBox="1"/>
          <p:nvPr/>
        </p:nvSpPr>
        <p:spPr>
          <a:xfrm rot="10800000" flipV="1">
            <a:off x="1672804" y="2133963"/>
            <a:ext cx="4092729" cy="400110"/>
          </a:xfrm>
          <a:prstGeom prst="rect">
            <a:avLst/>
          </a:prstGeom>
          <a:noFill/>
        </p:spPr>
        <p:txBody>
          <a:bodyPr wrap="square" rtlCol="0">
            <a:spAutoFit/>
          </a:bodyPr>
          <a:lstStyle/>
          <a:p>
            <a:pPr algn="ctr"/>
            <a:r>
              <a:rPr lang="en-US" sz="2000" b="1" dirty="0" err="1" smtClean="0"/>
              <a:t>Objetivos</a:t>
            </a:r>
            <a:endParaRPr lang="en-US" sz="2000" b="1" dirty="0"/>
          </a:p>
        </p:txBody>
      </p:sp>
    </p:spTree>
    <p:extLst>
      <p:ext uri="{BB962C8B-B14F-4D97-AF65-F5344CB8AC3E}">
        <p14:creationId xmlns:p14="http://schemas.microsoft.com/office/powerpoint/2010/main" val="37451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E08E3EF-CA7D-41AD-B1E8-6DFF6F5B47C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D1611C90-B2B8-42F1-B11E-8A637357BEE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D802617B-5304-417B-A615-ED257CCC230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F4AA2DA7-5EC8-436A-A073-841F5A79E01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4D968A72-2121-4B69-A23F-92201152E59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dgm id="{B244F9C7-D080-4CAA-843A-1FD7FEC4D13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15D96067-E975-44EA-9F0C-ABC5E51710F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64596" y="1699490"/>
            <a:ext cx="4709054" cy="576262"/>
          </a:xfrm>
        </p:spPr>
        <p:txBody>
          <a:bodyPr/>
          <a:lstStyle/>
          <a:p>
            <a:r>
              <a:rPr lang="en-US" b="1" dirty="0" err="1" smtClean="0"/>
              <a:t>Descripcion</a:t>
            </a:r>
            <a:r>
              <a:rPr lang="en-US" b="1" dirty="0" smtClean="0"/>
              <a:t> de </a:t>
            </a:r>
            <a:r>
              <a:rPr lang="en-US" b="1" dirty="0" err="1" smtClean="0"/>
              <a:t>datos</a:t>
            </a:r>
            <a:endParaRPr lang="en-US" b="1" dirty="0"/>
          </a:p>
        </p:txBody>
      </p:sp>
      <p:sp>
        <p:nvSpPr>
          <p:cNvPr id="5" name="Marcador de texto 4"/>
          <p:cNvSpPr>
            <a:spLocks noGrp="1"/>
          </p:cNvSpPr>
          <p:nvPr>
            <p:ph type="body" sz="quarter" idx="3"/>
          </p:nvPr>
        </p:nvSpPr>
        <p:spPr>
          <a:xfrm>
            <a:off x="7058889" y="1342078"/>
            <a:ext cx="4722813" cy="576262"/>
          </a:xfrm>
        </p:spPr>
        <p:style>
          <a:lnRef idx="1">
            <a:schemeClr val="accent6"/>
          </a:lnRef>
          <a:fillRef idx="2">
            <a:schemeClr val="accent6"/>
          </a:fillRef>
          <a:effectRef idx="1">
            <a:schemeClr val="accent6"/>
          </a:effectRef>
          <a:fontRef idx="minor">
            <a:schemeClr val="dk1"/>
          </a:fontRef>
        </p:style>
        <p:txBody>
          <a:bodyPr/>
          <a:lstStyle/>
          <a:p>
            <a:r>
              <a:rPr lang="en-US" b="1" dirty="0" smtClean="0"/>
              <a:t>Fuentes de </a:t>
            </a:r>
            <a:r>
              <a:rPr lang="en-US" b="1" dirty="0" err="1" smtClean="0"/>
              <a:t>informacion</a:t>
            </a:r>
            <a:endParaRPr lang="en-US" b="1" dirty="0"/>
          </a:p>
        </p:txBody>
      </p:sp>
      <p:sp>
        <p:nvSpPr>
          <p:cNvPr id="7" name="Rectángulo 6"/>
          <p:cNvSpPr/>
          <p:nvPr/>
        </p:nvSpPr>
        <p:spPr>
          <a:xfrm>
            <a:off x="-1587" y="182908"/>
            <a:ext cx="12192000" cy="108989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graphicFrame>
        <p:nvGraphicFramePr>
          <p:cNvPr id="18" name="Diagrama 17"/>
          <p:cNvGraphicFramePr/>
          <p:nvPr>
            <p:extLst>
              <p:ext uri="{D42A27DB-BD31-4B8C-83A1-F6EECF244321}">
                <p14:modId xmlns:p14="http://schemas.microsoft.com/office/powerpoint/2010/main" val="131478883"/>
              </p:ext>
            </p:extLst>
          </p:nvPr>
        </p:nvGraphicFramePr>
        <p:xfrm>
          <a:off x="-1587" y="1548812"/>
          <a:ext cx="6266873" cy="4865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821210" y="3217317"/>
            <a:ext cx="619210" cy="221288"/>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1210" y="3538372"/>
            <a:ext cx="605244" cy="221288"/>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3826799" y="3826012"/>
            <a:ext cx="599655" cy="207819"/>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7244" y="2853229"/>
            <a:ext cx="619210" cy="296964"/>
          </a:xfrm>
          <a:prstGeom prst="rect">
            <a:avLst/>
          </a:prstGeom>
        </p:spPr>
      </p:pic>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07244" y="2578508"/>
            <a:ext cx="616454" cy="210248"/>
          </a:xfrm>
          <a:prstGeom prst="rect">
            <a:avLst/>
          </a:prstGeom>
        </p:spPr>
      </p:pic>
      <p:sp>
        <p:nvSpPr>
          <p:cNvPr id="21" name="Rectángulo 20"/>
          <p:cNvSpPr/>
          <p:nvPr/>
        </p:nvSpPr>
        <p:spPr>
          <a:xfrm>
            <a:off x="6400800" y="1987621"/>
            <a:ext cx="5580961" cy="470042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2" name="CuadroTexto 21"/>
          <p:cNvSpPr txBox="1"/>
          <p:nvPr/>
        </p:nvSpPr>
        <p:spPr>
          <a:xfrm>
            <a:off x="6477370" y="1837316"/>
            <a:ext cx="5514298" cy="5167568"/>
          </a:xfrm>
          <a:prstGeom prst="rect">
            <a:avLst/>
          </a:prstGeom>
          <a:noFill/>
        </p:spPr>
        <p:txBody>
          <a:bodyPr wrap="square" rtlCol="0">
            <a:spAutoFit/>
          </a:bodyPr>
          <a:lstStyle/>
          <a:p>
            <a:pPr marL="285750" indent="-285750">
              <a:lnSpc>
                <a:spcPct val="170000"/>
              </a:lnSpc>
              <a:buFont typeface="Arial" panose="020B0604020202020204" pitchFamily="34" charset="0"/>
              <a:buChar char="•"/>
            </a:pPr>
            <a:r>
              <a:rPr lang="es-PR" sz="1600" b="1" u="sng" dirty="0">
                <a:solidFill>
                  <a:srgbClr val="FFFF00"/>
                </a:solidFill>
              </a:rPr>
              <a:t>Datos económicos internacionales</a:t>
            </a:r>
            <a:r>
              <a:rPr lang="es-PR" sz="1400" dirty="0"/>
              <a:t>: (1) </a:t>
            </a:r>
            <a:r>
              <a:rPr lang="es-PR" sz="1400" dirty="0" err="1"/>
              <a:t>World</a:t>
            </a:r>
            <a:r>
              <a:rPr lang="es-PR" sz="1400" dirty="0"/>
              <a:t> Bank, (2) Trading </a:t>
            </a:r>
            <a:r>
              <a:rPr lang="es-PR" sz="1400" dirty="0" err="1"/>
              <a:t>Economics</a:t>
            </a:r>
            <a:r>
              <a:rPr lang="es-PR" sz="1400" dirty="0"/>
              <a:t>, (3) (</a:t>
            </a:r>
            <a:r>
              <a:rPr lang="es-PR" sz="1400" dirty="0" err="1"/>
              <a:t>PwC</a:t>
            </a:r>
            <a:r>
              <a:rPr lang="es-PR" sz="1400" dirty="0"/>
              <a:t>, 2014), (4) </a:t>
            </a:r>
            <a:r>
              <a:rPr lang="es-PR" sz="1400" dirty="0" smtClean="0"/>
              <a:t>OECD, </a:t>
            </a:r>
            <a:r>
              <a:rPr lang="es-PR" sz="1400" dirty="0"/>
              <a:t>(5) </a:t>
            </a:r>
            <a:r>
              <a:rPr lang="es-PR" sz="1400" dirty="0" err="1"/>
              <a:t>World</a:t>
            </a:r>
            <a:r>
              <a:rPr lang="es-PR" sz="1400" dirty="0"/>
              <a:t> </a:t>
            </a:r>
            <a:r>
              <a:rPr lang="es-PR" sz="1400" dirty="0" err="1"/>
              <a:t>Value</a:t>
            </a:r>
            <a:r>
              <a:rPr lang="es-PR" sz="1400" dirty="0"/>
              <a:t> </a:t>
            </a:r>
            <a:r>
              <a:rPr lang="es-PR" sz="1400" dirty="0" err="1" smtClean="0"/>
              <a:t>Survey</a:t>
            </a:r>
            <a:r>
              <a:rPr lang="es-PR" sz="1400" dirty="0" smtClean="0"/>
              <a:t>, (6) </a:t>
            </a:r>
            <a:r>
              <a:rPr lang="es-PR" sz="1400" dirty="0" err="1" smtClean="0"/>
              <a:t>Latinobarometro</a:t>
            </a:r>
            <a:r>
              <a:rPr lang="es-PR" sz="1400" dirty="0" smtClean="0"/>
              <a:t>, (7) </a:t>
            </a:r>
            <a:r>
              <a:rPr lang="es-PR" sz="1400" dirty="0" err="1" smtClean="0"/>
              <a:t>Eurobarometer</a:t>
            </a:r>
            <a:endParaRPr lang="en-US" sz="1400" dirty="0"/>
          </a:p>
          <a:p>
            <a:pPr marL="285750" indent="-285750">
              <a:lnSpc>
                <a:spcPct val="170000"/>
              </a:lnSpc>
              <a:buFont typeface="Arial" panose="020B0604020202020204" pitchFamily="34" charset="0"/>
              <a:buChar char="•"/>
            </a:pPr>
            <a:r>
              <a:rPr lang="es-PR" sz="1600" b="1" u="sng" dirty="0">
                <a:solidFill>
                  <a:srgbClr val="FFFF00"/>
                </a:solidFill>
              </a:rPr>
              <a:t>Datos económicos nacionales</a:t>
            </a:r>
            <a:r>
              <a:rPr lang="es-PR" sz="1400" dirty="0"/>
              <a:t>: (1) </a:t>
            </a:r>
            <a:r>
              <a:rPr lang="es-PR" sz="1600" b="1" dirty="0"/>
              <a:t>Estados Unidos </a:t>
            </a:r>
            <a:r>
              <a:rPr lang="es-PR" sz="1400" dirty="0"/>
              <a:t>- </a:t>
            </a:r>
            <a:r>
              <a:rPr lang="es-PR" sz="1400" dirty="0" err="1"/>
              <a:t>Internal</a:t>
            </a:r>
            <a:r>
              <a:rPr lang="es-PR" sz="1400" dirty="0"/>
              <a:t> </a:t>
            </a:r>
            <a:r>
              <a:rPr lang="es-PR" sz="1400" dirty="0" err="1"/>
              <a:t>Revenue</a:t>
            </a:r>
            <a:r>
              <a:rPr lang="es-PR" sz="1400" dirty="0"/>
              <a:t> </a:t>
            </a:r>
            <a:r>
              <a:rPr lang="es-PR" sz="1400" dirty="0" err="1"/>
              <a:t>Service</a:t>
            </a:r>
            <a:r>
              <a:rPr lang="es-PR" sz="1400" dirty="0"/>
              <a:t>, U.S. </a:t>
            </a:r>
            <a:r>
              <a:rPr lang="es-PR" sz="1400" dirty="0" err="1"/>
              <a:t>Department</a:t>
            </a:r>
            <a:r>
              <a:rPr lang="es-PR" sz="1400" dirty="0"/>
              <a:t> of </a:t>
            </a:r>
            <a:r>
              <a:rPr lang="es-PR" sz="1400" dirty="0" err="1"/>
              <a:t>the</a:t>
            </a:r>
            <a:r>
              <a:rPr lang="es-PR" sz="1400" dirty="0"/>
              <a:t> </a:t>
            </a:r>
            <a:r>
              <a:rPr lang="es-PR" sz="1400" dirty="0" err="1"/>
              <a:t>Treasury</a:t>
            </a:r>
            <a:r>
              <a:rPr lang="es-PR" sz="1400" dirty="0"/>
              <a:t> -; (2) </a:t>
            </a:r>
            <a:r>
              <a:rPr lang="es-PR" sz="1600" b="1" dirty="0"/>
              <a:t>Dinamarca</a:t>
            </a:r>
            <a:r>
              <a:rPr lang="es-PR" sz="1400" dirty="0"/>
              <a:t> – </a:t>
            </a:r>
            <a:r>
              <a:rPr lang="es-PR" sz="1400" dirty="0" err="1"/>
              <a:t>Danish</a:t>
            </a:r>
            <a:r>
              <a:rPr lang="es-PR" sz="1400" dirty="0"/>
              <a:t> </a:t>
            </a:r>
            <a:r>
              <a:rPr lang="es-PR" sz="1400" dirty="0" err="1"/>
              <a:t>Customs</a:t>
            </a:r>
            <a:r>
              <a:rPr lang="es-PR" sz="1400" dirty="0"/>
              <a:t> and </a:t>
            </a:r>
            <a:r>
              <a:rPr lang="es-PR" sz="1400" dirty="0" err="1"/>
              <a:t>Tax</a:t>
            </a:r>
            <a:r>
              <a:rPr lang="es-PR" sz="1400" dirty="0"/>
              <a:t> </a:t>
            </a:r>
            <a:r>
              <a:rPr lang="es-PR" sz="1400" dirty="0" err="1"/>
              <a:t>Administration</a:t>
            </a:r>
            <a:r>
              <a:rPr lang="es-PR" sz="1400" dirty="0"/>
              <a:t>; (3) </a:t>
            </a:r>
            <a:r>
              <a:rPr lang="es-PR" sz="1600" b="1" dirty="0"/>
              <a:t>Puerto Rico </a:t>
            </a:r>
            <a:r>
              <a:rPr lang="es-PR" sz="1400" dirty="0"/>
              <a:t>- Código de Rentas Internas para un nuevo Puerto Rico; Enmiendas (2015), Departamento de Hacienda de Puerto Rico, ‘El viejo problema de la evasión contributiva y los nuevos enfoques para erradicarlo’ (</a:t>
            </a:r>
            <a:r>
              <a:rPr lang="es-PR" sz="1400" dirty="0" err="1"/>
              <a:t>Segarra</a:t>
            </a:r>
            <a:r>
              <a:rPr lang="es-PR" sz="1400" dirty="0"/>
              <a:t> </a:t>
            </a:r>
            <a:r>
              <a:rPr lang="es-PR" sz="1400" dirty="0" err="1"/>
              <a:t>Almestica</a:t>
            </a:r>
            <a:r>
              <a:rPr lang="es-PR" sz="1400" dirty="0"/>
              <a:t>), Encuestas sobre el </a:t>
            </a:r>
            <a:r>
              <a:rPr lang="es-PR" sz="1400" dirty="0" err="1"/>
              <a:t>tax</a:t>
            </a:r>
            <a:r>
              <a:rPr lang="es-PR" sz="1400" dirty="0"/>
              <a:t> </a:t>
            </a:r>
            <a:r>
              <a:rPr lang="es-PR" sz="1400" dirty="0" err="1"/>
              <a:t>morale</a:t>
            </a:r>
            <a:r>
              <a:rPr lang="es-PR" sz="1400" dirty="0"/>
              <a:t> en P.R. conducidas en  la investigación-; (4) </a:t>
            </a:r>
            <a:r>
              <a:rPr lang="es-PR" sz="1600" b="1" dirty="0"/>
              <a:t>Singapur</a:t>
            </a:r>
            <a:r>
              <a:rPr lang="es-PR" sz="1400" dirty="0"/>
              <a:t> -</a:t>
            </a:r>
            <a:r>
              <a:rPr lang="es-PR" sz="1400" dirty="0" err="1"/>
              <a:t>Ministry</a:t>
            </a:r>
            <a:r>
              <a:rPr lang="es-PR" sz="1400" dirty="0"/>
              <a:t> of </a:t>
            </a:r>
            <a:r>
              <a:rPr lang="es-PR" sz="1400" dirty="0" err="1"/>
              <a:t>Finance</a:t>
            </a:r>
            <a:r>
              <a:rPr lang="es-PR" sz="1400" dirty="0"/>
              <a:t> of Singapur, TEMASEK, GIC y </a:t>
            </a:r>
            <a:r>
              <a:rPr lang="es-PR" sz="1400" dirty="0" err="1"/>
              <a:t>Singapore</a:t>
            </a:r>
            <a:r>
              <a:rPr lang="es-PR" sz="1400" dirty="0"/>
              <a:t> </a:t>
            </a:r>
            <a:r>
              <a:rPr lang="es-PR" sz="1400" dirty="0" err="1"/>
              <a:t>Government</a:t>
            </a:r>
            <a:r>
              <a:rPr lang="es-PR" sz="1400" dirty="0"/>
              <a:t>-; (5) </a:t>
            </a:r>
            <a:r>
              <a:rPr lang="es-PR" sz="1600" b="1" dirty="0"/>
              <a:t>Uruguay</a:t>
            </a:r>
            <a:r>
              <a:rPr lang="es-PR" sz="1400" dirty="0"/>
              <a:t> -Tesorería General de la Nación, Ministerio de Economía y Finanzas-</a:t>
            </a:r>
            <a:endParaRPr lang="es-PR" dirty="0"/>
          </a:p>
        </p:txBody>
      </p:sp>
      <p:sp>
        <p:nvSpPr>
          <p:cNvPr id="24" name="Rectángulo 23"/>
          <p:cNvSpPr/>
          <p:nvPr/>
        </p:nvSpPr>
        <p:spPr>
          <a:xfrm>
            <a:off x="-444032" y="272703"/>
            <a:ext cx="13076889" cy="707886"/>
          </a:xfrm>
          <a:prstGeom prst="rect">
            <a:avLst/>
          </a:prstGeom>
          <a:noFill/>
        </p:spPr>
        <p:txBody>
          <a:bodyPr wrap="square" lIns="91440" tIns="45720" rIns="91440" bIns="45720">
            <a:spAutoFit/>
          </a:bodyPr>
          <a:lstStyle/>
          <a:p>
            <a:pPr algn="ctr"/>
            <a:r>
              <a:rPr lang="es-PR" sz="4000" b="1" cap="none" spc="0" dirty="0">
                <a:ln w="0"/>
                <a:solidFill>
                  <a:schemeClr val="tx1"/>
                </a:solidFill>
                <a:effectLst>
                  <a:outerShdw blurRad="38100" dist="19050" dir="2700000" algn="tl" rotWithShape="0">
                    <a:schemeClr val="dk1">
                      <a:alpha val="40000"/>
                    </a:schemeClr>
                  </a:outerShdw>
                </a:effectLst>
              </a:rPr>
              <a:t>Descripción de datos y fuentes de información a utilizarse</a:t>
            </a:r>
            <a:endParaRPr lang="en-US" sz="40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786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bg/>
                                          </p:spTgt>
                                        </p:tgtEl>
                                        <p:attrNameLst>
                                          <p:attrName>style.visibility</p:attrName>
                                        </p:attrNameLst>
                                      </p:cBhvr>
                                      <p:to>
                                        <p:strVal val="visible"/>
                                      </p:to>
                                    </p:set>
                                    <p:animEffect transition="in" filter="fade">
                                      <p:cBhvr>
                                        <p:cTn id="16" dur="1000"/>
                                        <p:tgtEl>
                                          <p:spTgt spid="5">
                                            <p:bg/>
                                          </p:spTgt>
                                        </p:tgtEl>
                                      </p:cBhvr>
                                    </p:animEffect>
                                    <p:anim calcmode="lin" valueType="num">
                                      <p:cBhvr>
                                        <p:cTn id="17" dur="1000" fill="hold"/>
                                        <p:tgtEl>
                                          <p:spTgt spid="5">
                                            <p:bg/>
                                          </p:spTgt>
                                        </p:tgtEl>
                                        <p:attrNameLst>
                                          <p:attrName>ppt_x</p:attrName>
                                        </p:attrNameLst>
                                      </p:cBhvr>
                                      <p:tavLst>
                                        <p:tav tm="0">
                                          <p:val>
                                            <p:strVal val="#ppt_x"/>
                                          </p:val>
                                        </p:tav>
                                        <p:tav tm="100000">
                                          <p:val>
                                            <p:strVal val="#ppt_x"/>
                                          </p:val>
                                        </p:tav>
                                      </p:tavLst>
                                    </p:anim>
                                    <p:anim calcmode="lin" valueType="num">
                                      <p:cBhvr>
                                        <p:cTn id="18"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anim calcmode="lin" valueType="num">
                                      <p:cBhvr>
                                        <p:cTn id="2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Graphic spid="18" grpId="0">
        <p:bldAsOne/>
      </p:bldGraphic>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664420" y="1961943"/>
            <a:ext cx="4996923" cy="1508616"/>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s-PR" sz="1600" dirty="0"/>
              <a:t>D</a:t>
            </a:r>
            <a:r>
              <a:rPr lang="es-PR" sz="1600" dirty="0" smtClean="0"/>
              <a:t>efinido </a:t>
            </a:r>
            <a:r>
              <a:rPr lang="es-PR" sz="1600" dirty="0"/>
              <a:t>por “flat-</a:t>
            </a:r>
            <a:r>
              <a:rPr lang="es-PR" sz="1600" dirty="0" err="1"/>
              <a:t>taxes</a:t>
            </a:r>
            <a:r>
              <a:rPr lang="es-PR" sz="1600" dirty="0"/>
              <a:t>” –menor carga contributiva sobre los individuos de la </a:t>
            </a:r>
            <a:r>
              <a:rPr lang="es-PR" sz="1600" dirty="0" err="1"/>
              <a:t>percentila</a:t>
            </a:r>
            <a:r>
              <a:rPr lang="es-PR" sz="1600" dirty="0"/>
              <a:t> mas alta y mayor carga contributiva sobre todos los demás, entiéndase un mismo porcentaje de obligaciones contributivas-, impuestos sobre las ventas, y el tiempo dedicado al sometimiento de contribuciones mínimo, ha suscitado la controversia de si una mayor simplicidad aumentaría la desigualdad</a:t>
            </a:r>
            <a:endParaRPr lang="en-US" dirty="0"/>
          </a:p>
        </p:txBody>
      </p:sp>
      <p:sp>
        <p:nvSpPr>
          <p:cNvPr id="6" name="Marcador de contenido 5"/>
          <p:cNvSpPr>
            <a:spLocks noGrp="1"/>
          </p:cNvSpPr>
          <p:nvPr>
            <p:ph sz="quarter" idx="4"/>
          </p:nvPr>
        </p:nvSpPr>
        <p:spPr>
          <a:xfrm>
            <a:off x="5893857" y="1987666"/>
            <a:ext cx="5654081" cy="2202337"/>
          </a:xfrm>
        </p:spPr>
        <p:style>
          <a:lnRef idx="1">
            <a:schemeClr val="accent5"/>
          </a:lnRef>
          <a:fillRef idx="2">
            <a:schemeClr val="accent5"/>
          </a:fillRef>
          <a:effectRef idx="1">
            <a:schemeClr val="accent5"/>
          </a:effectRef>
          <a:fontRef idx="minor">
            <a:schemeClr val="dk1"/>
          </a:fontRef>
        </p:style>
        <p:txBody>
          <a:bodyPr>
            <a:normAutofit/>
          </a:bodyPr>
          <a:lstStyle/>
          <a:p>
            <a:r>
              <a:rPr lang="es-PR" sz="1600" dirty="0"/>
              <a:t>D</a:t>
            </a:r>
            <a:r>
              <a:rPr lang="es-PR" sz="1600" dirty="0" smtClean="0"/>
              <a:t>efinido </a:t>
            </a:r>
            <a:r>
              <a:rPr lang="es-PR" sz="1600" dirty="0"/>
              <a:t>por “</a:t>
            </a:r>
            <a:r>
              <a:rPr lang="es-PR" sz="1600" dirty="0" err="1"/>
              <a:t>double</a:t>
            </a:r>
            <a:r>
              <a:rPr lang="es-PR" sz="1600" dirty="0"/>
              <a:t> </a:t>
            </a:r>
            <a:r>
              <a:rPr lang="es-PR" sz="1600" dirty="0" err="1"/>
              <a:t>taxation</a:t>
            </a:r>
            <a:r>
              <a:rPr lang="es-PR" sz="1600" dirty="0"/>
              <a:t> </a:t>
            </a:r>
            <a:r>
              <a:rPr lang="es-PR" sz="1600" dirty="0" err="1"/>
              <a:t>agreements</a:t>
            </a:r>
            <a:r>
              <a:rPr lang="es-PR" sz="1600" dirty="0"/>
              <a:t>” y la cantidad de pagos contributivos por </a:t>
            </a:r>
            <a:r>
              <a:rPr lang="es-PR" sz="1600" dirty="0" smtClean="0"/>
              <a:t>empresas, </a:t>
            </a:r>
            <a:r>
              <a:rPr lang="es-PR" sz="1600" dirty="0"/>
              <a:t>ha suscitado la controversia de si a mayor cantidad de pagos contributivos realizados mayor sería el insumo del tiempo requerido para comenzar un negocio, la densidad de nuevos negocios, la puntación mundial de facilidad para hacer negocios por país y el crecimiento del Producto Interno Bruto</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9" name="Marcador de contenido 3"/>
          <p:cNvSpPr txBox="1">
            <a:spLocks/>
          </p:cNvSpPr>
          <p:nvPr/>
        </p:nvSpPr>
        <p:spPr>
          <a:xfrm>
            <a:off x="684870" y="4438268"/>
            <a:ext cx="4998778" cy="184589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2500"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s-PR" dirty="0">
                <a:solidFill>
                  <a:schemeClr val="bg1"/>
                </a:solidFill>
              </a:rPr>
              <a:t>D</a:t>
            </a:r>
            <a:r>
              <a:rPr lang="es-PR" dirty="0" smtClean="0">
                <a:solidFill>
                  <a:schemeClr val="bg1"/>
                </a:solidFill>
              </a:rPr>
              <a:t>efinido </a:t>
            </a:r>
            <a:r>
              <a:rPr lang="es-PR" dirty="0">
                <a:solidFill>
                  <a:schemeClr val="bg1"/>
                </a:solidFill>
              </a:rPr>
              <a:t>por el “Top Marginal Federal </a:t>
            </a:r>
            <a:r>
              <a:rPr lang="es-PR" dirty="0" err="1">
                <a:solidFill>
                  <a:schemeClr val="bg1"/>
                </a:solidFill>
              </a:rPr>
              <a:t>Tax</a:t>
            </a:r>
            <a:r>
              <a:rPr lang="es-PR" dirty="0">
                <a:solidFill>
                  <a:schemeClr val="bg1"/>
                </a:solidFill>
              </a:rPr>
              <a:t> </a:t>
            </a:r>
            <a:r>
              <a:rPr lang="es-PR" dirty="0" err="1">
                <a:solidFill>
                  <a:schemeClr val="bg1"/>
                </a:solidFill>
              </a:rPr>
              <a:t>Rate</a:t>
            </a:r>
            <a:r>
              <a:rPr lang="es-PR" dirty="0">
                <a:solidFill>
                  <a:schemeClr val="bg1"/>
                </a:solidFill>
              </a:rPr>
              <a:t> (</a:t>
            </a:r>
            <a:r>
              <a:rPr lang="es-PR" dirty="0" err="1">
                <a:solidFill>
                  <a:schemeClr val="bg1"/>
                </a:solidFill>
              </a:rPr>
              <a:t>Maximum</a:t>
            </a:r>
            <a:r>
              <a:rPr lang="es-PR" dirty="0">
                <a:solidFill>
                  <a:schemeClr val="bg1"/>
                </a:solidFill>
              </a:rPr>
              <a:t>)s”, “Total </a:t>
            </a:r>
            <a:r>
              <a:rPr lang="es-PR" dirty="0" err="1">
                <a:solidFill>
                  <a:schemeClr val="bg1"/>
                </a:solidFill>
              </a:rPr>
              <a:t>tax</a:t>
            </a:r>
            <a:r>
              <a:rPr lang="es-PR" dirty="0">
                <a:solidFill>
                  <a:schemeClr val="bg1"/>
                </a:solidFill>
              </a:rPr>
              <a:t> </a:t>
            </a:r>
            <a:r>
              <a:rPr lang="es-PR" dirty="0" err="1">
                <a:solidFill>
                  <a:schemeClr val="bg1"/>
                </a:solidFill>
              </a:rPr>
              <a:t>rates</a:t>
            </a:r>
            <a:r>
              <a:rPr lang="es-PR" dirty="0">
                <a:solidFill>
                  <a:schemeClr val="bg1"/>
                </a:solidFill>
              </a:rPr>
              <a:t> (as % of </a:t>
            </a:r>
            <a:r>
              <a:rPr lang="es-PR" dirty="0" err="1">
                <a:solidFill>
                  <a:schemeClr val="bg1"/>
                </a:solidFill>
              </a:rPr>
              <a:t>commercial</a:t>
            </a:r>
            <a:r>
              <a:rPr lang="es-PR" dirty="0">
                <a:solidFill>
                  <a:schemeClr val="bg1"/>
                </a:solidFill>
              </a:rPr>
              <a:t> </a:t>
            </a:r>
            <a:r>
              <a:rPr lang="es-PR" dirty="0" err="1">
                <a:solidFill>
                  <a:schemeClr val="bg1"/>
                </a:solidFill>
              </a:rPr>
              <a:t>profits</a:t>
            </a:r>
            <a:r>
              <a:rPr lang="es-PR" dirty="0">
                <a:solidFill>
                  <a:schemeClr val="bg1"/>
                </a:solidFill>
              </a:rPr>
              <a:t>)”, “Tasa de Impuestos sobre el Consumo (%)” y la controversia que han </a:t>
            </a:r>
            <a:r>
              <a:rPr lang="es-PR" dirty="0" err="1">
                <a:solidFill>
                  <a:schemeClr val="bg1"/>
                </a:solidFill>
              </a:rPr>
              <a:t>sucitado</a:t>
            </a:r>
            <a:r>
              <a:rPr lang="es-PR" dirty="0">
                <a:solidFill>
                  <a:schemeClr val="bg1"/>
                </a:solidFill>
              </a:rPr>
              <a:t> sobre su efecto en el “</a:t>
            </a:r>
            <a:r>
              <a:rPr lang="es-PR" dirty="0" err="1">
                <a:solidFill>
                  <a:schemeClr val="bg1"/>
                </a:solidFill>
              </a:rPr>
              <a:t>Tax</a:t>
            </a:r>
            <a:r>
              <a:rPr lang="es-PR" dirty="0">
                <a:solidFill>
                  <a:schemeClr val="bg1"/>
                </a:solidFill>
              </a:rPr>
              <a:t> </a:t>
            </a:r>
            <a:r>
              <a:rPr lang="es-PR" dirty="0" err="1">
                <a:solidFill>
                  <a:schemeClr val="bg1"/>
                </a:solidFill>
              </a:rPr>
              <a:t>revenue</a:t>
            </a:r>
            <a:r>
              <a:rPr lang="es-PR" dirty="0">
                <a:solidFill>
                  <a:schemeClr val="bg1"/>
                </a:solidFill>
              </a:rPr>
              <a:t> as </a:t>
            </a:r>
            <a:r>
              <a:rPr lang="es-PR" dirty="0" err="1">
                <a:solidFill>
                  <a:schemeClr val="bg1"/>
                </a:solidFill>
              </a:rPr>
              <a:t>percentage</a:t>
            </a:r>
            <a:r>
              <a:rPr lang="es-PR" dirty="0">
                <a:solidFill>
                  <a:schemeClr val="bg1"/>
                </a:solidFill>
              </a:rPr>
              <a:t> of GDP” y la contribución captada con esas tasas, entiéndase una relación tipo curva de </a:t>
            </a:r>
            <a:r>
              <a:rPr lang="es-PR" dirty="0" err="1">
                <a:solidFill>
                  <a:schemeClr val="bg1"/>
                </a:solidFill>
              </a:rPr>
              <a:t>Laffer</a:t>
            </a:r>
            <a:r>
              <a:rPr lang="es-PR" dirty="0">
                <a:solidFill>
                  <a:schemeClr val="bg1"/>
                </a:solidFill>
              </a:rPr>
              <a:t>)</a:t>
            </a:r>
            <a:endParaRPr lang="en-US" dirty="0">
              <a:solidFill>
                <a:schemeClr val="bg1"/>
              </a:solidFill>
            </a:endParaRPr>
          </a:p>
        </p:txBody>
      </p:sp>
      <p:sp>
        <p:nvSpPr>
          <p:cNvPr id="10" name="Marcador de contenido 3"/>
          <p:cNvSpPr txBox="1">
            <a:spLocks/>
          </p:cNvSpPr>
          <p:nvPr/>
        </p:nvSpPr>
        <p:spPr>
          <a:xfrm>
            <a:off x="6472907" y="5100363"/>
            <a:ext cx="4966164" cy="116312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s-PR" sz="1600" b="1" dirty="0">
                <a:solidFill>
                  <a:schemeClr val="bg1"/>
                </a:solidFill>
                <a:latin typeface="Times New Roman" panose="02020603050405020304" pitchFamily="18" charset="0"/>
                <a:cs typeface="Times New Roman" panose="02020603050405020304" pitchFamily="18" charset="0"/>
              </a:rPr>
              <a:t>“</a:t>
            </a:r>
            <a:r>
              <a:rPr lang="es-PR" sz="1600" b="1" dirty="0" err="1">
                <a:solidFill>
                  <a:schemeClr val="bg1"/>
                </a:solidFill>
                <a:latin typeface="Times New Roman" panose="02020603050405020304" pitchFamily="18" charset="0"/>
                <a:cs typeface="Times New Roman" panose="02020603050405020304" pitchFamily="18" charset="0"/>
              </a:rPr>
              <a:t>User-friendliness</a:t>
            </a:r>
            <a:r>
              <a:rPr lang="es-PR" sz="1600" b="1" dirty="0">
                <a:solidFill>
                  <a:schemeClr val="bg1"/>
                </a:solidFill>
                <a:latin typeface="Times New Roman" panose="02020603050405020304" pitchFamily="18" charset="0"/>
                <a:cs typeface="Times New Roman" panose="02020603050405020304" pitchFamily="18" charset="0"/>
              </a:rPr>
              <a:t>”</a:t>
            </a:r>
          </a:p>
          <a:p>
            <a:pPr lvl="1"/>
            <a:r>
              <a:rPr lang="es-PR" sz="1200" dirty="0">
                <a:solidFill>
                  <a:schemeClr val="bg1"/>
                </a:solidFill>
              </a:rPr>
              <a:t>D</a:t>
            </a:r>
            <a:r>
              <a:rPr lang="es-PR" sz="1200" dirty="0" smtClean="0">
                <a:solidFill>
                  <a:schemeClr val="bg1"/>
                </a:solidFill>
              </a:rPr>
              <a:t>efinida </a:t>
            </a:r>
            <a:r>
              <a:rPr lang="es-PR" sz="1200" dirty="0">
                <a:solidFill>
                  <a:schemeClr val="bg1"/>
                </a:solidFill>
              </a:rPr>
              <a:t>por el </a:t>
            </a:r>
            <a:r>
              <a:rPr lang="es-PR" sz="1200" b="1" dirty="0">
                <a:solidFill>
                  <a:schemeClr val="bg1"/>
                </a:solidFill>
              </a:rPr>
              <a:t>“</a:t>
            </a:r>
            <a:r>
              <a:rPr lang="es-PR" sz="1200" b="1" dirty="0" err="1">
                <a:solidFill>
                  <a:schemeClr val="bg1"/>
                </a:solidFill>
              </a:rPr>
              <a:t>tax</a:t>
            </a:r>
            <a:r>
              <a:rPr lang="es-PR" sz="1200" b="1" dirty="0">
                <a:solidFill>
                  <a:schemeClr val="bg1"/>
                </a:solidFill>
              </a:rPr>
              <a:t> </a:t>
            </a:r>
            <a:r>
              <a:rPr lang="es-PR" sz="1200" b="1" dirty="0" err="1">
                <a:solidFill>
                  <a:schemeClr val="bg1"/>
                </a:solidFill>
              </a:rPr>
              <a:t>morale</a:t>
            </a:r>
            <a:r>
              <a:rPr lang="es-PR" sz="1200" b="1" dirty="0">
                <a:solidFill>
                  <a:schemeClr val="bg1"/>
                </a:solidFill>
              </a:rPr>
              <a:t>”</a:t>
            </a:r>
            <a:r>
              <a:rPr lang="es-PR" sz="1200" dirty="0">
                <a:solidFill>
                  <a:schemeClr val="bg1"/>
                </a:solidFill>
              </a:rPr>
              <a:t> que persiste en la población y el </a:t>
            </a:r>
            <a:r>
              <a:rPr lang="es-PR" sz="1200" b="1" dirty="0">
                <a:solidFill>
                  <a:schemeClr val="bg1"/>
                </a:solidFill>
              </a:rPr>
              <a:t>“</a:t>
            </a:r>
            <a:r>
              <a:rPr lang="es-PR" sz="1200" b="1" dirty="0" err="1">
                <a:solidFill>
                  <a:schemeClr val="bg1"/>
                </a:solidFill>
              </a:rPr>
              <a:t>user-friendliness</a:t>
            </a:r>
            <a:r>
              <a:rPr lang="es-PR" sz="1200" b="1" dirty="0">
                <a:solidFill>
                  <a:schemeClr val="bg1"/>
                </a:solidFill>
              </a:rPr>
              <a:t>”</a:t>
            </a:r>
            <a:r>
              <a:rPr lang="es-PR" sz="1200" dirty="0">
                <a:solidFill>
                  <a:schemeClr val="bg1"/>
                </a:solidFill>
              </a:rPr>
              <a:t> de las páginas web de las instituciones contributivas.</a:t>
            </a:r>
            <a:endParaRPr lang="es-PR" sz="1200" dirty="0">
              <a:solidFill>
                <a:schemeClr val="bg1"/>
              </a:solidFill>
              <a:latin typeface="Times New Roman" panose="02020603050405020304" pitchFamily="18" charset="0"/>
              <a:cs typeface="Times New Roman" panose="02020603050405020304" pitchFamily="18" charset="0"/>
            </a:endParaRPr>
          </a:p>
        </p:txBody>
      </p:sp>
      <p:sp>
        <p:nvSpPr>
          <p:cNvPr id="11" name="Rectángulo 10"/>
          <p:cNvSpPr/>
          <p:nvPr/>
        </p:nvSpPr>
        <p:spPr>
          <a:xfrm>
            <a:off x="0" y="0"/>
            <a:ext cx="12192000" cy="1307794"/>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a:off x="67686" y="113744"/>
            <a:ext cx="11985769" cy="923330"/>
          </a:xfrm>
          <a:prstGeom prst="rect">
            <a:avLst/>
          </a:prstGeom>
          <a:noFill/>
        </p:spPr>
        <p:txBody>
          <a:bodyPr wrap="square" lIns="91440" tIns="45720" rIns="91440" bIns="45720">
            <a:spAutoFit/>
          </a:bodyPr>
          <a:lstStyle/>
          <a:p>
            <a:pPr algn="ctr"/>
            <a:r>
              <a:rPr lang="es-PR" sz="5400" b="1" cap="none" spc="0" dirty="0" err="1" smtClean="0">
                <a:ln w="0"/>
                <a:solidFill>
                  <a:schemeClr val="tx1"/>
                </a:solidFill>
                <a:effectLst>
                  <a:outerShdw blurRad="38100" dist="19050" dir="2700000" algn="tl" rotWithShape="0">
                    <a:schemeClr val="dk1">
                      <a:alpha val="40000"/>
                    </a:schemeClr>
                  </a:outerShdw>
                </a:effectLst>
              </a:rPr>
              <a:t>Razon</a:t>
            </a:r>
            <a:r>
              <a:rPr lang="es-PR" sz="5400" b="1" cap="none" spc="0" dirty="0" smtClean="0">
                <a:ln w="0"/>
                <a:solidFill>
                  <a:schemeClr val="tx1"/>
                </a:solidFill>
                <a:effectLst>
                  <a:outerShdw blurRad="38100" dist="19050" dir="2700000" algn="tl" rotWithShape="0">
                    <a:schemeClr val="dk1">
                      <a:alpha val="40000"/>
                    </a:schemeClr>
                  </a:outerShdw>
                </a:effectLst>
              </a:rPr>
              <a:t> de selección de variables</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18" name="Rectángulo redondeado 17"/>
          <p:cNvSpPr/>
          <p:nvPr/>
        </p:nvSpPr>
        <p:spPr>
          <a:xfrm>
            <a:off x="831322" y="1398268"/>
            <a:ext cx="4705875" cy="576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Rectángulo 21"/>
          <p:cNvSpPr/>
          <p:nvPr/>
        </p:nvSpPr>
        <p:spPr>
          <a:xfrm>
            <a:off x="2146970" y="1420370"/>
            <a:ext cx="1904689" cy="523220"/>
          </a:xfrm>
          <a:prstGeom prst="rect">
            <a:avLst/>
          </a:prstGeom>
          <a:noFill/>
        </p:spPr>
        <p:txBody>
          <a:bodyPr wrap="none" lIns="91440" tIns="45720" rIns="91440" bIns="45720">
            <a:spAutoFit/>
          </a:bodyPr>
          <a:lstStyle/>
          <a:p>
            <a:pPr algn="ctr"/>
            <a:r>
              <a:rPr lang="en-US" sz="2800" b="1" cap="none" spc="0" dirty="0" err="1">
                <a:ln w="0"/>
                <a:solidFill>
                  <a:srgbClr val="FFFF00"/>
                </a:solidFill>
                <a:effectLst>
                  <a:outerShdw blurRad="38100" dist="19050" dir="2700000" algn="tl" rotWithShape="0">
                    <a:schemeClr val="dk1">
                      <a:alpha val="40000"/>
                    </a:schemeClr>
                  </a:outerShdw>
                </a:effectLst>
              </a:rPr>
              <a:t>Simplicidad</a:t>
            </a:r>
            <a:endParaRPr lang="en-US" sz="4400" b="1" cap="none" spc="0" dirty="0">
              <a:ln w="0"/>
              <a:solidFill>
                <a:srgbClr val="FFFF00"/>
              </a:solidFill>
              <a:effectLst>
                <a:outerShdw blurRad="38100" dist="19050" dir="2700000" algn="tl" rotWithShape="0">
                  <a:schemeClr val="dk1">
                    <a:alpha val="40000"/>
                  </a:schemeClr>
                </a:outerShdw>
              </a:effectLst>
            </a:endParaRPr>
          </a:p>
        </p:txBody>
      </p:sp>
      <p:sp>
        <p:nvSpPr>
          <p:cNvPr id="28" name="Rectángulo redondeado 27"/>
          <p:cNvSpPr/>
          <p:nvPr/>
        </p:nvSpPr>
        <p:spPr>
          <a:xfrm>
            <a:off x="831322" y="3851983"/>
            <a:ext cx="4705875" cy="576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9" name="Rectángulo 28"/>
          <p:cNvSpPr/>
          <p:nvPr/>
        </p:nvSpPr>
        <p:spPr>
          <a:xfrm>
            <a:off x="420458" y="3841926"/>
            <a:ext cx="5527602" cy="1200329"/>
          </a:xfrm>
          <a:prstGeom prst="rect">
            <a:avLst/>
          </a:prstGeom>
          <a:noFill/>
        </p:spPr>
        <p:txBody>
          <a:bodyPr wrap="square" lIns="91440" tIns="45720" rIns="91440" bIns="45720">
            <a:spAutoFit/>
          </a:bodyPr>
          <a:lstStyle/>
          <a:p>
            <a:pPr algn="ctr"/>
            <a:r>
              <a:rPr lang="en-US" sz="2800" b="1" dirty="0" err="1" smtClean="0">
                <a:solidFill>
                  <a:srgbClr val="FFFF00"/>
                </a:solidFill>
                <a:effectLst>
                  <a:outerShdw blurRad="38100" dist="38100" dir="2700000" algn="tl">
                    <a:srgbClr val="000000">
                      <a:alpha val="43137"/>
                    </a:srgbClr>
                  </a:outerShdw>
                </a:effectLst>
              </a:rPr>
              <a:t>Tasas</a:t>
            </a:r>
            <a:r>
              <a:rPr lang="en-US" sz="2800" b="1" dirty="0" smtClean="0">
                <a:solidFill>
                  <a:srgbClr val="FFFF00"/>
                </a:solidFill>
                <a:effectLst>
                  <a:outerShdw blurRad="38100" dist="38100" dir="2700000" algn="tl">
                    <a:srgbClr val="000000">
                      <a:alpha val="43137"/>
                    </a:srgbClr>
                  </a:outerShdw>
                </a:effectLst>
              </a:rPr>
              <a:t> </a:t>
            </a:r>
            <a:r>
              <a:rPr lang="en-US" sz="2800" b="1" dirty="0" err="1">
                <a:solidFill>
                  <a:srgbClr val="FFFF00"/>
                </a:solidFill>
                <a:effectLst>
                  <a:outerShdw blurRad="38100" dist="38100" dir="2700000" algn="tl">
                    <a:srgbClr val="000000">
                      <a:alpha val="43137"/>
                    </a:srgbClr>
                  </a:outerShdw>
                </a:effectLst>
              </a:rPr>
              <a:t>contributivas</a:t>
            </a:r>
            <a:endParaRPr lang="en-US" sz="2800" b="1" dirty="0">
              <a:solidFill>
                <a:srgbClr val="FFFF00"/>
              </a:solidFill>
              <a:effectLst>
                <a:outerShdw blurRad="38100" dist="38100" dir="2700000" algn="tl">
                  <a:srgbClr val="000000">
                    <a:alpha val="43137"/>
                  </a:srgbClr>
                </a:outerShdw>
              </a:effectLst>
            </a:endParaRPr>
          </a:p>
          <a:p>
            <a:pPr algn="ct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30" name="Rectángulo redondeado 29"/>
          <p:cNvSpPr/>
          <p:nvPr/>
        </p:nvSpPr>
        <p:spPr>
          <a:xfrm>
            <a:off x="6060570" y="1393849"/>
            <a:ext cx="4705875" cy="576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Rectángulo 30"/>
          <p:cNvSpPr/>
          <p:nvPr/>
        </p:nvSpPr>
        <p:spPr>
          <a:xfrm>
            <a:off x="5960662" y="1402959"/>
            <a:ext cx="4980018" cy="523220"/>
          </a:xfrm>
          <a:prstGeom prst="rect">
            <a:avLst/>
          </a:prstGeom>
          <a:noFill/>
        </p:spPr>
        <p:txBody>
          <a:bodyPr wrap="none" lIns="91440" tIns="45720" rIns="91440" bIns="45720">
            <a:spAutoFit/>
          </a:bodyPr>
          <a:lstStyle/>
          <a:p>
            <a:pPr algn="ctr"/>
            <a:r>
              <a:rPr lang="en-US" sz="2800" b="1" dirty="0" err="1" smtClean="0">
                <a:solidFill>
                  <a:srgbClr val="FFFF00"/>
                </a:solidFill>
                <a:effectLst>
                  <a:outerShdw blurRad="38100" dist="38100" dir="2700000" algn="tl">
                    <a:srgbClr val="000000">
                      <a:alpha val="43137"/>
                    </a:srgbClr>
                  </a:outerShdw>
                </a:effectLst>
              </a:rPr>
              <a:t>Cantidad</a:t>
            </a:r>
            <a:r>
              <a:rPr lang="en-US" sz="2800" b="1" dirty="0" smtClean="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de </a:t>
            </a:r>
            <a:r>
              <a:rPr lang="en-US" sz="2800" b="1" dirty="0" err="1">
                <a:solidFill>
                  <a:srgbClr val="FFFF00"/>
                </a:solidFill>
                <a:effectLst>
                  <a:outerShdw blurRad="38100" dist="38100" dir="2700000" algn="tl">
                    <a:srgbClr val="000000">
                      <a:alpha val="43137"/>
                    </a:srgbClr>
                  </a:outerShdw>
                </a:effectLst>
              </a:rPr>
              <a:t>pagos</a:t>
            </a:r>
            <a:r>
              <a:rPr lang="en-US" sz="2800" b="1" dirty="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contributivos</a:t>
            </a:r>
            <a:endParaRPr lang="en-US" sz="2800" b="1" dirty="0">
              <a:solidFill>
                <a:srgbClr val="FFFF00"/>
              </a:solidFill>
              <a:effectLst>
                <a:outerShdw blurRad="38100" dist="38100" dir="2700000" algn="tl">
                  <a:srgbClr val="000000">
                    <a:alpha val="43137"/>
                  </a:srgbClr>
                </a:outerShdw>
              </a:effectLst>
            </a:endParaRPr>
          </a:p>
        </p:txBody>
      </p:sp>
      <p:sp>
        <p:nvSpPr>
          <p:cNvPr id="36" name="Rectángulo redondeado 35"/>
          <p:cNvSpPr/>
          <p:nvPr/>
        </p:nvSpPr>
        <p:spPr>
          <a:xfrm>
            <a:off x="6529451" y="4500832"/>
            <a:ext cx="4705875" cy="576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 name="Rectángulo 36"/>
          <p:cNvSpPr/>
          <p:nvPr/>
        </p:nvSpPr>
        <p:spPr>
          <a:xfrm>
            <a:off x="7320885" y="4481599"/>
            <a:ext cx="3445560" cy="1200329"/>
          </a:xfrm>
          <a:prstGeom prst="rect">
            <a:avLst/>
          </a:prstGeom>
          <a:noFill/>
        </p:spPr>
        <p:txBody>
          <a:bodyPr wrap="none" lIns="91440" tIns="45720" rIns="91440" bIns="45720">
            <a:spAutoFit/>
          </a:bodyPr>
          <a:lstStyle/>
          <a:p>
            <a:pPr algn="ctr"/>
            <a:r>
              <a:rPr lang="en-US" sz="2800" b="1" dirty="0" err="1">
                <a:solidFill>
                  <a:srgbClr val="FFFF00"/>
                </a:solidFill>
                <a:effectLst>
                  <a:outerShdw blurRad="38100" dist="38100" dir="2700000" algn="tl">
                    <a:srgbClr val="000000">
                      <a:alpha val="43137"/>
                    </a:srgbClr>
                  </a:outerShdw>
                </a:effectLst>
              </a:rPr>
              <a:t>Percepcion</a:t>
            </a:r>
            <a:r>
              <a:rPr lang="en-US" sz="2800" b="1" dirty="0">
                <a:solidFill>
                  <a:srgbClr val="FFFF00"/>
                </a:solidFill>
                <a:effectLst>
                  <a:outerShdw blurRad="38100" dist="38100" dir="2700000" algn="tl">
                    <a:srgbClr val="000000">
                      <a:alpha val="43137"/>
                    </a:srgbClr>
                  </a:outerShdw>
                </a:effectLst>
              </a:rPr>
              <a:t> </a:t>
            </a:r>
            <a:r>
              <a:rPr lang="en-US" sz="2800" b="1" dirty="0" err="1">
                <a:solidFill>
                  <a:srgbClr val="FFFF00"/>
                </a:solidFill>
                <a:effectLst>
                  <a:outerShdw blurRad="38100" dist="38100" dir="2700000" algn="tl">
                    <a:srgbClr val="000000">
                      <a:alpha val="43137"/>
                    </a:srgbClr>
                  </a:outerShdw>
                </a:effectLst>
              </a:rPr>
              <a:t>ciudadana</a:t>
            </a:r>
            <a:endParaRPr lang="en-US" sz="2800" b="1" dirty="0">
              <a:solidFill>
                <a:srgbClr val="FFFF00"/>
              </a:solidFill>
              <a:effectLst>
                <a:outerShdw blurRad="38100" dist="38100" dir="2700000" algn="tl">
                  <a:srgbClr val="000000">
                    <a:alpha val="43137"/>
                  </a:srgbClr>
                </a:outerShdw>
              </a:effectLst>
            </a:endParaRPr>
          </a:p>
          <a:p>
            <a:pPr algn="ctr"/>
            <a:endParaRPr lang="en-US" sz="4400" b="0" cap="none" spc="0" dirty="0">
              <a:ln w="0"/>
              <a:solidFill>
                <a:schemeClr val="tx1"/>
              </a:solidFill>
              <a:effectLst>
                <a:outerShdw blurRad="38100" dist="19050" dir="2700000" algn="tl" rotWithShape="0">
                  <a:schemeClr val="dk1">
                    <a:alpha val="40000"/>
                  </a:schemeClr>
                </a:outerShdw>
              </a:effectLst>
            </a:endParaRPr>
          </a:p>
        </p:txBody>
      </p:sp>
      <p:cxnSp>
        <p:nvCxnSpPr>
          <p:cNvPr id="3" name="Conector recto 2"/>
          <p:cNvCxnSpPr/>
          <p:nvPr/>
        </p:nvCxnSpPr>
        <p:spPr>
          <a:xfrm flipH="1" flipV="1">
            <a:off x="1521537" y="4285871"/>
            <a:ext cx="3291551" cy="29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H="1">
            <a:off x="1798382" y="1888774"/>
            <a:ext cx="2667001" cy="1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H="1">
            <a:off x="7106431" y="5029784"/>
            <a:ext cx="3916851" cy="1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6267333" y="1906960"/>
            <a:ext cx="4333345" cy="1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5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80">
                                          <p:stCondLst>
                                            <p:cond delay="0"/>
                                          </p:stCondLst>
                                        </p:cTn>
                                        <p:tgtEl>
                                          <p:spTgt spid="4">
                                            <p:bg/>
                                          </p:spTgt>
                                        </p:tgtEl>
                                      </p:cBhvr>
                                    </p:animEffect>
                                    <p:anim calcmode="lin" valueType="num">
                                      <p:cBhvr>
                                        <p:cTn id="13"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bg/>
                                          </p:spTgt>
                                        </p:tgtEl>
                                      </p:cBhvr>
                                      <p:to x="100000" y="60000"/>
                                    </p:animScale>
                                    <p:animScale>
                                      <p:cBhvr>
                                        <p:cTn id="19" dur="166" decel="50000">
                                          <p:stCondLst>
                                            <p:cond delay="676"/>
                                          </p:stCondLst>
                                        </p:cTn>
                                        <p:tgtEl>
                                          <p:spTgt spid="4">
                                            <p:bg/>
                                          </p:spTgt>
                                        </p:tgtEl>
                                      </p:cBhvr>
                                      <p:to x="100000" y="100000"/>
                                    </p:animScale>
                                    <p:animScale>
                                      <p:cBhvr>
                                        <p:cTn id="20" dur="26">
                                          <p:stCondLst>
                                            <p:cond delay="1312"/>
                                          </p:stCondLst>
                                        </p:cTn>
                                        <p:tgtEl>
                                          <p:spTgt spid="4">
                                            <p:bg/>
                                          </p:spTgt>
                                        </p:tgtEl>
                                      </p:cBhvr>
                                      <p:to x="100000" y="80000"/>
                                    </p:animScale>
                                    <p:animScale>
                                      <p:cBhvr>
                                        <p:cTn id="21" dur="166" decel="50000">
                                          <p:stCondLst>
                                            <p:cond delay="1338"/>
                                          </p:stCondLst>
                                        </p:cTn>
                                        <p:tgtEl>
                                          <p:spTgt spid="4">
                                            <p:bg/>
                                          </p:spTgt>
                                        </p:tgtEl>
                                      </p:cBhvr>
                                      <p:to x="100000" y="100000"/>
                                    </p:animScale>
                                    <p:animScale>
                                      <p:cBhvr>
                                        <p:cTn id="22" dur="26">
                                          <p:stCondLst>
                                            <p:cond delay="1642"/>
                                          </p:stCondLst>
                                        </p:cTn>
                                        <p:tgtEl>
                                          <p:spTgt spid="4">
                                            <p:bg/>
                                          </p:spTgt>
                                        </p:tgtEl>
                                      </p:cBhvr>
                                      <p:to x="100000" y="90000"/>
                                    </p:animScale>
                                    <p:animScale>
                                      <p:cBhvr>
                                        <p:cTn id="23" dur="166" decel="50000">
                                          <p:stCondLst>
                                            <p:cond delay="1668"/>
                                          </p:stCondLst>
                                        </p:cTn>
                                        <p:tgtEl>
                                          <p:spTgt spid="4">
                                            <p:bg/>
                                          </p:spTgt>
                                        </p:tgtEl>
                                      </p:cBhvr>
                                      <p:to x="100000" y="100000"/>
                                    </p:animScale>
                                    <p:animScale>
                                      <p:cBhvr>
                                        <p:cTn id="24" dur="26">
                                          <p:stCondLst>
                                            <p:cond delay="1808"/>
                                          </p:stCondLst>
                                        </p:cTn>
                                        <p:tgtEl>
                                          <p:spTgt spid="4">
                                            <p:bg/>
                                          </p:spTgt>
                                        </p:tgtEl>
                                      </p:cBhvr>
                                      <p:to x="100000" y="95000"/>
                                    </p:animScale>
                                    <p:animScale>
                                      <p:cBhvr>
                                        <p:cTn id="25" dur="166" decel="50000">
                                          <p:stCondLst>
                                            <p:cond delay="1834"/>
                                          </p:stCondLst>
                                        </p:cTn>
                                        <p:tgtEl>
                                          <p:spTgt spid="4">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80">
                                          <p:stCondLst>
                                            <p:cond delay="0"/>
                                          </p:stCondLst>
                                        </p:cTn>
                                        <p:tgtEl>
                                          <p:spTgt spid="4">
                                            <p:txEl>
                                              <p:pRg st="0" end="0"/>
                                            </p:txEl>
                                          </p:spTgt>
                                        </p:tgtEl>
                                      </p:cBhvr>
                                    </p:animEffect>
                                    <p:anim calcmode="lin" valueType="num">
                                      <p:cBhvr>
                                        <p:cTn id="31"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0" end="0"/>
                                            </p:txEl>
                                          </p:spTgt>
                                        </p:tgtEl>
                                      </p:cBhvr>
                                      <p:to x="100000" y="60000"/>
                                    </p:animScale>
                                    <p:animScale>
                                      <p:cBhvr>
                                        <p:cTn id="37" dur="166" decel="50000">
                                          <p:stCondLst>
                                            <p:cond delay="676"/>
                                          </p:stCondLst>
                                        </p:cTn>
                                        <p:tgtEl>
                                          <p:spTgt spid="4">
                                            <p:txEl>
                                              <p:pRg st="0" end="0"/>
                                            </p:txEl>
                                          </p:spTgt>
                                        </p:tgtEl>
                                      </p:cBhvr>
                                      <p:to x="100000" y="100000"/>
                                    </p:animScale>
                                    <p:animScale>
                                      <p:cBhvr>
                                        <p:cTn id="38" dur="26">
                                          <p:stCondLst>
                                            <p:cond delay="1312"/>
                                          </p:stCondLst>
                                        </p:cTn>
                                        <p:tgtEl>
                                          <p:spTgt spid="4">
                                            <p:txEl>
                                              <p:pRg st="0" end="0"/>
                                            </p:txEl>
                                          </p:spTgt>
                                        </p:tgtEl>
                                      </p:cBhvr>
                                      <p:to x="100000" y="80000"/>
                                    </p:animScale>
                                    <p:animScale>
                                      <p:cBhvr>
                                        <p:cTn id="39" dur="166" decel="50000">
                                          <p:stCondLst>
                                            <p:cond delay="1338"/>
                                          </p:stCondLst>
                                        </p:cTn>
                                        <p:tgtEl>
                                          <p:spTgt spid="4">
                                            <p:txEl>
                                              <p:pRg st="0" end="0"/>
                                            </p:txEl>
                                          </p:spTgt>
                                        </p:tgtEl>
                                      </p:cBhvr>
                                      <p:to x="100000" y="100000"/>
                                    </p:animScale>
                                    <p:animScale>
                                      <p:cBhvr>
                                        <p:cTn id="40" dur="26">
                                          <p:stCondLst>
                                            <p:cond delay="1642"/>
                                          </p:stCondLst>
                                        </p:cTn>
                                        <p:tgtEl>
                                          <p:spTgt spid="4">
                                            <p:txEl>
                                              <p:pRg st="0" end="0"/>
                                            </p:txEl>
                                          </p:spTgt>
                                        </p:tgtEl>
                                      </p:cBhvr>
                                      <p:to x="100000" y="90000"/>
                                    </p:animScale>
                                    <p:animScale>
                                      <p:cBhvr>
                                        <p:cTn id="41" dur="166" decel="50000">
                                          <p:stCondLst>
                                            <p:cond delay="1668"/>
                                          </p:stCondLst>
                                        </p:cTn>
                                        <p:tgtEl>
                                          <p:spTgt spid="4">
                                            <p:txEl>
                                              <p:pRg st="0" end="0"/>
                                            </p:txEl>
                                          </p:spTgt>
                                        </p:tgtEl>
                                      </p:cBhvr>
                                      <p:to x="100000" y="100000"/>
                                    </p:animScale>
                                    <p:animScale>
                                      <p:cBhvr>
                                        <p:cTn id="42" dur="26">
                                          <p:stCondLst>
                                            <p:cond delay="1808"/>
                                          </p:stCondLst>
                                        </p:cTn>
                                        <p:tgtEl>
                                          <p:spTgt spid="4">
                                            <p:txEl>
                                              <p:pRg st="0" end="0"/>
                                            </p:txEl>
                                          </p:spTgt>
                                        </p:tgtEl>
                                      </p:cBhvr>
                                      <p:to x="100000" y="95000"/>
                                    </p:animScale>
                                    <p:animScale>
                                      <p:cBhvr>
                                        <p:cTn id="43" dur="166" decel="50000">
                                          <p:stCondLst>
                                            <p:cond delay="1834"/>
                                          </p:stCondLst>
                                        </p:cTn>
                                        <p:tgtEl>
                                          <p:spTgt spid="4">
                                            <p:txEl>
                                              <p:pRg st="0" end="0"/>
                                            </p:tx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80">
                                          <p:stCondLst>
                                            <p:cond delay="0"/>
                                          </p:stCondLst>
                                        </p:cTn>
                                        <p:tgtEl>
                                          <p:spTgt spid="18"/>
                                        </p:tgtEl>
                                      </p:cBhvr>
                                    </p:animEffect>
                                    <p:anim calcmode="lin" valueType="num">
                                      <p:cBhvr>
                                        <p:cTn id="4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2" dur="26">
                                          <p:stCondLst>
                                            <p:cond delay="650"/>
                                          </p:stCondLst>
                                        </p:cTn>
                                        <p:tgtEl>
                                          <p:spTgt spid="18"/>
                                        </p:tgtEl>
                                      </p:cBhvr>
                                      <p:to x="100000" y="60000"/>
                                    </p:animScale>
                                    <p:animScale>
                                      <p:cBhvr>
                                        <p:cTn id="53" dur="166" decel="50000">
                                          <p:stCondLst>
                                            <p:cond delay="676"/>
                                          </p:stCondLst>
                                        </p:cTn>
                                        <p:tgtEl>
                                          <p:spTgt spid="18"/>
                                        </p:tgtEl>
                                      </p:cBhvr>
                                      <p:to x="100000" y="100000"/>
                                    </p:animScale>
                                    <p:animScale>
                                      <p:cBhvr>
                                        <p:cTn id="54" dur="26">
                                          <p:stCondLst>
                                            <p:cond delay="1312"/>
                                          </p:stCondLst>
                                        </p:cTn>
                                        <p:tgtEl>
                                          <p:spTgt spid="18"/>
                                        </p:tgtEl>
                                      </p:cBhvr>
                                      <p:to x="100000" y="80000"/>
                                    </p:animScale>
                                    <p:animScale>
                                      <p:cBhvr>
                                        <p:cTn id="55" dur="166" decel="50000">
                                          <p:stCondLst>
                                            <p:cond delay="1338"/>
                                          </p:stCondLst>
                                        </p:cTn>
                                        <p:tgtEl>
                                          <p:spTgt spid="18"/>
                                        </p:tgtEl>
                                      </p:cBhvr>
                                      <p:to x="100000" y="100000"/>
                                    </p:animScale>
                                    <p:animScale>
                                      <p:cBhvr>
                                        <p:cTn id="56" dur="26">
                                          <p:stCondLst>
                                            <p:cond delay="1642"/>
                                          </p:stCondLst>
                                        </p:cTn>
                                        <p:tgtEl>
                                          <p:spTgt spid="18"/>
                                        </p:tgtEl>
                                      </p:cBhvr>
                                      <p:to x="100000" y="90000"/>
                                    </p:animScale>
                                    <p:animScale>
                                      <p:cBhvr>
                                        <p:cTn id="57" dur="166" decel="50000">
                                          <p:stCondLst>
                                            <p:cond delay="1668"/>
                                          </p:stCondLst>
                                        </p:cTn>
                                        <p:tgtEl>
                                          <p:spTgt spid="18"/>
                                        </p:tgtEl>
                                      </p:cBhvr>
                                      <p:to x="100000" y="100000"/>
                                    </p:animScale>
                                    <p:animScale>
                                      <p:cBhvr>
                                        <p:cTn id="58" dur="26">
                                          <p:stCondLst>
                                            <p:cond delay="1808"/>
                                          </p:stCondLst>
                                        </p:cTn>
                                        <p:tgtEl>
                                          <p:spTgt spid="18"/>
                                        </p:tgtEl>
                                      </p:cBhvr>
                                      <p:to x="100000" y="95000"/>
                                    </p:animScale>
                                    <p:animScale>
                                      <p:cBhvr>
                                        <p:cTn id="59" dur="166" decel="50000">
                                          <p:stCondLst>
                                            <p:cond delay="1834"/>
                                          </p:stCondLst>
                                        </p:cTn>
                                        <p:tgtEl>
                                          <p:spTgt spid="18"/>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circle(in)">
                                      <p:cBhvr>
                                        <p:cTn id="76" dur="2000"/>
                                        <p:tgtEl>
                                          <p:spTgt spid="3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6">
                                            <p:bg/>
                                          </p:spTgt>
                                        </p:tgtEl>
                                        <p:attrNameLst>
                                          <p:attrName>style.visibility</p:attrName>
                                        </p:attrNameLst>
                                      </p:cBhvr>
                                      <p:to>
                                        <p:strVal val="visible"/>
                                      </p:to>
                                    </p:set>
                                    <p:animEffect transition="in" filter="circle(in)">
                                      <p:cBhvr>
                                        <p:cTn id="79" dur="2000"/>
                                        <p:tgtEl>
                                          <p:spTgt spid="6">
                                            <p:bg/>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6">
                                            <p:txEl>
                                              <p:pRg st="0" end="0"/>
                                            </p:txEl>
                                          </p:spTgt>
                                        </p:tgtEl>
                                        <p:attrNameLst>
                                          <p:attrName>style.visibility</p:attrName>
                                        </p:attrNameLst>
                                      </p:cBhvr>
                                      <p:to>
                                        <p:strVal val="visible"/>
                                      </p:to>
                                    </p:set>
                                    <p:animEffect transition="in" filter="circle(in)">
                                      <p:cBhvr>
                                        <p:cTn id="84" dur="2000"/>
                                        <p:tgtEl>
                                          <p:spTgt spid="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9" grpId="0" animBg="1"/>
      <p:bldP spid="10" grpId="0" animBg="1"/>
      <p:bldP spid="11" grpId="0" animBg="1"/>
      <p:bldP spid="18" grpId="0" animBg="1"/>
      <p:bldP spid="28" grpId="0" animBg="1"/>
      <p:bldP spid="30"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664420" y="1961943"/>
            <a:ext cx="4996923" cy="1508616"/>
          </a:xfrm>
        </p:spPr>
        <p:style>
          <a:lnRef idx="1">
            <a:schemeClr val="accent5"/>
          </a:lnRef>
          <a:fillRef idx="2">
            <a:schemeClr val="accent5"/>
          </a:fillRef>
          <a:effectRef idx="1">
            <a:schemeClr val="accent5"/>
          </a:effectRef>
          <a:fontRef idx="minor">
            <a:schemeClr val="dk1"/>
          </a:fontRef>
        </p:style>
        <p:txBody>
          <a:bodyPr>
            <a:normAutofit/>
          </a:bodyPr>
          <a:lstStyle/>
          <a:p>
            <a:r>
              <a:rPr lang="es-PR" sz="1600" dirty="0" err="1"/>
              <a:t>G</a:t>
            </a:r>
            <a:r>
              <a:rPr lang="es-PR" sz="1600" dirty="0" err="1" smtClean="0"/>
              <a:t>ini</a:t>
            </a:r>
            <a:r>
              <a:rPr lang="es-PR" sz="1600" dirty="0" smtClean="0"/>
              <a:t> </a:t>
            </a:r>
            <a:r>
              <a:rPr lang="es-PR" sz="1600" dirty="0" err="1"/>
              <a:t>index</a:t>
            </a:r>
            <a:r>
              <a:rPr lang="es-PR" sz="1600" dirty="0"/>
              <a:t>, Top Marginal Federal </a:t>
            </a:r>
            <a:r>
              <a:rPr lang="es-PR" sz="1600" dirty="0" err="1"/>
              <a:t>Tax</a:t>
            </a:r>
            <a:r>
              <a:rPr lang="es-PR" sz="1600" dirty="0"/>
              <a:t> </a:t>
            </a:r>
            <a:r>
              <a:rPr lang="es-PR" sz="1600" dirty="0" err="1"/>
              <a:t>Rate</a:t>
            </a:r>
            <a:r>
              <a:rPr lang="es-PR" sz="1600" dirty="0"/>
              <a:t> (</a:t>
            </a:r>
            <a:r>
              <a:rPr lang="es-PR" sz="1600" dirty="0" err="1"/>
              <a:t>Maximum</a:t>
            </a:r>
            <a:r>
              <a:rPr lang="es-PR" sz="1600" dirty="0"/>
              <a:t>) (%), Sales </a:t>
            </a:r>
            <a:r>
              <a:rPr lang="es-PR" sz="1600" dirty="0" err="1"/>
              <a:t>tax</a:t>
            </a:r>
            <a:r>
              <a:rPr lang="es-PR" sz="1600" dirty="0"/>
              <a:t> -VAT- federal (%), Total </a:t>
            </a:r>
            <a:r>
              <a:rPr lang="es-PR" sz="1600" dirty="0" err="1"/>
              <a:t>tax</a:t>
            </a:r>
            <a:r>
              <a:rPr lang="es-PR" sz="1600" dirty="0"/>
              <a:t> </a:t>
            </a:r>
            <a:r>
              <a:rPr lang="es-PR" sz="1600" dirty="0" err="1"/>
              <a:t>rates</a:t>
            </a:r>
            <a:r>
              <a:rPr lang="es-PR" sz="1600" dirty="0"/>
              <a:t> (as % of </a:t>
            </a:r>
            <a:r>
              <a:rPr lang="es-PR" sz="1600" dirty="0" err="1"/>
              <a:t>commercial</a:t>
            </a:r>
            <a:r>
              <a:rPr lang="es-PR" sz="1600" dirty="0"/>
              <a:t> </a:t>
            </a:r>
            <a:r>
              <a:rPr lang="es-PR" sz="1600" dirty="0" err="1"/>
              <a:t>profits</a:t>
            </a:r>
            <a:r>
              <a:rPr lang="es-PR" sz="1600" dirty="0"/>
              <a:t>), Tiempo dedicado al sometimiento de contribuciones</a:t>
            </a:r>
            <a:endParaRPr lang="en-US" dirty="0"/>
          </a:p>
        </p:txBody>
      </p:sp>
      <p:sp>
        <p:nvSpPr>
          <p:cNvPr id="6" name="Marcador de contenido 5"/>
          <p:cNvSpPr>
            <a:spLocks noGrp="1"/>
          </p:cNvSpPr>
          <p:nvPr>
            <p:ph sz="quarter" idx="4"/>
          </p:nvPr>
        </p:nvSpPr>
        <p:spPr>
          <a:xfrm>
            <a:off x="5893857" y="1987666"/>
            <a:ext cx="5654081" cy="2202337"/>
          </a:xfrm>
        </p:spPr>
        <p:style>
          <a:lnRef idx="1">
            <a:schemeClr val="accent5"/>
          </a:lnRef>
          <a:fillRef idx="2">
            <a:schemeClr val="accent5"/>
          </a:fillRef>
          <a:effectRef idx="1">
            <a:schemeClr val="accent5"/>
          </a:effectRef>
          <a:fontRef idx="minor">
            <a:schemeClr val="dk1"/>
          </a:fontRef>
        </p:style>
        <p:txBody>
          <a:bodyPr>
            <a:normAutofit/>
          </a:bodyPr>
          <a:lstStyle/>
          <a:p>
            <a:r>
              <a:rPr lang="es-PR" sz="1600" dirty="0" smtClean="0"/>
              <a:t>“</a:t>
            </a:r>
            <a:r>
              <a:rPr lang="es-PR" sz="1600" dirty="0"/>
              <a:t>Total </a:t>
            </a:r>
            <a:r>
              <a:rPr lang="es-PR" sz="1600" dirty="0" err="1"/>
              <a:t>number</a:t>
            </a:r>
            <a:r>
              <a:rPr lang="es-PR" sz="1600" dirty="0"/>
              <a:t> of </a:t>
            </a:r>
            <a:r>
              <a:rPr lang="es-PR" sz="1600" dirty="0" err="1"/>
              <a:t>double</a:t>
            </a:r>
            <a:r>
              <a:rPr lang="es-PR" sz="1600" dirty="0"/>
              <a:t> </a:t>
            </a:r>
            <a:r>
              <a:rPr lang="es-PR" sz="1600" dirty="0" err="1"/>
              <a:t>taxation</a:t>
            </a:r>
            <a:r>
              <a:rPr lang="es-PR" sz="1600" dirty="0"/>
              <a:t> </a:t>
            </a:r>
            <a:r>
              <a:rPr lang="es-PR" sz="1600" dirty="0" err="1"/>
              <a:t>agreements</a:t>
            </a:r>
            <a:r>
              <a:rPr lang="es-PR" sz="1600" dirty="0"/>
              <a:t>”, Time </a:t>
            </a:r>
            <a:r>
              <a:rPr lang="es-PR" sz="1600" dirty="0" err="1"/>
              <a:t>required</a:t>
            </a:r>
            <a:r>
              <a:rPr lang="es-PR" sz="1600" dirty="0"/>
              <a:t> to </a:t>
            </a:r>
            <a:r>
              <a:rPr lang="es-PR" sz="1600" dirty="0" err="1"/>
              <a:t>start</a:t>
            </a:r>
            <a:r>
              <a:rPr lang="es-PR" sz="1600" dirty="0"/>
              <a:t> a </a:t>
            </a:r>
            <a:r>
              <a:rPr lang="es-PR" sz="1600" dirty="0" err="1"/>
              <a:t>business</a:t>
            </a:r>
            <a:r>
              <a:rPr lang="es-PR" sz="1600" dirty="0"/>
              <a:t> (</a:t>
            </a:r>
            <a:r>
              <a:rPr lang="es-PR" sz="1600" dirty="0" err="1"/>
              <a:t>days</a:t>
            </a:r>
            <a:r>
              <a:rPr lang="es-PR" sz="1600" dirty="0"/>
              <a:t>), New </a:t>
            </a:r>
            <a:r>
              <a:rPr lang="es-PR" sz="1600" dirty="0" err="1"/>
              <a:t>business</a:t>
            </a:r>
            <a:r>
              <a:rPr lang="es-PR" sz="1600" dirty="0"/>
              <a:t> </a:t>
            </a:r>
            <a:r>
              <a:rPr lang="es-PR" sz="1600" dirty="0" err="1"/>
              <a:t>density</a:t>
            </a:r>
            <a:r>
              <a:rPr lang="es-PR" sz="1600" dirty="0"/>
              <a:t> (new </a:t>
            </a:r>
            <a:r>
              <a:rPr lang="es-PR" sz="1600" dirty="0" err="1"/>
              <a:t>registrations</a:t>
            </a:r>
            <a:r>
              <a:rPr lang="es-PR" sz="1600" dirty="0"/>
              <a:t> per 1,000 </a:t>
            </a:r>
            <a:r>
              <a:rPr lang="es-PR" sz="1600" dirty="0" err="1"/>
              <a:t>people</a:t>
            </a:r>
            <a:r>
              <a:rPr lang="es-PR" sz="1600" dirty="0"/>
              <a:t> </a:t>
            </a:r>
            <a:r>
              <a:rPr lang="es-PR" sz="1600" dirty="0" err="1"/>
              <a:t>ages</a:t>
            </a:r>
            <a:r>
              <a:rPr lang="es-PR" sz="1600" dirty="0"/>
              <a:t> 15-64), cantidad de pagos contributivos por empresas, la puntación mundial de facilidad para hacer negocios por país y GDP </a:t>
            </a:r>
            <a:r>
              <a:rPr lang="es-PR" sz="1600" dirty="0" err="1"/>
              <a:t>growth</a:t>
            </a:r>
            <a:r>
              <a:rPr lang="es-PR" sz="1600" dirty="0"/>
              <a:t> (</a:t>
            </a:r>
            <a:r>
              <a:rPr lang="es-PR" sz="1600" dirty="0" err="1"/>
              <a:t>annual</a:t>
            </a:r>
            <a:r>
              <a:rPr lang="es-PR" sz="1600" dirty="0"/>
              <a:t> </a:t>
            </a:r>
            <a:r>
              <a:rPr lang="es-PR" sz="1600" dirty="0" smtClean="0"/>
              <a:t>%)</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9" name="Marcador de contenido 3"/>
          <p:cNvSpPr txBox="1">
            <a:spLocks/>
          </p:cNvSpPr>
          <p:nvPr/>
        </p:nvSpPr>
        <p:spPr>
          <a:xfrm>
            <a:off x="684870" y="4438268"/>
            <a:ext cx="4998778" cy="184589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s-PR" dirty="0">
                <a:solidFill>
                  <a:schemeClr val="bg1"/>
                </a:solidFill>
              </a:rPr>
              <a:t>C</a:t>
            </a:r>
            <a:r>
              <a:rPr lang="es-PR" dirty="0" smtClean="0">
                <a:solidFill>
                  <a:schemeClr val="bg1"/>
                </a:solidFill>
              </a:rPr>
              <a:t>ontribución </a:t>
            </a:r>
            <a:r>
              <a:rPr lang="es-PR" dirty="0">
                <a:solidFill>
                  <a:schemeClr val="bg1"/>
                </a:solidFill>
              </a:rPr>
              <a:t>sobre el ingreso y ganancias a corporaciones (%), “Top Marginal Federal </a:t>
            </a:r>
            <a:r>
              <a:rPr lang="es-PR" dirty="0" err="1">
                <a:solidFill>
                  <a:schemeClr val="bg1"/>
                </a:solidFill>
              </a:rPr>
              <a:t>Tax</a:t>
            </a:r>
            <a:r>
              <a:rPr lang="es-PR" dirty="0">
                <a:solidFill>
                  <a:schemeClr val="bg1"/>
                </a:solidFill>
              </a:rPr>
              <a:t> </a:t>
            </a:r>
            <a:r>
              <a:rPr lang="es-PR" dirty="0" err="1">
                <a:solidFill>
                  <a:schemeClr val="bg1"/>
                </a:solidFill>
              </a:rPr>
              <a:t>Rate</a:t>
            </a:r>
            <a:r>
              <a:rPr lang="es-PR" dirty="0">
                <a:solidFill>
                  <a:schemeClr val="bg1"/>
                </a:solidFill>
              </a:rPr>
              <a:t> (</a:t>
            </a:r>
            <a:r>
              <a:rPr lang="es-PR" dirty="0" err="1">
                <a:solidFill>
                  <a:schemeClr val="bg1"/>
                </a:solidFill>
              </a:rPr>
              <a:t>Maximum</a:t>
            </a:r>
            <a:r>
              <a:rPr lang="es-PR" dirty="0">
                <a:solidFill>
                  <a:schemeClr val="bg1"/>
                </a:solidFill>
              </a:rPr>
              <a:t>)s”, Contribución sobre el ingreso y ganancias a individuos (%), Contribución de Impuestos generales sobre el consumo y servicios (%), “</a:t>
            </a:r>
            <a:r>
              <a:rPr lang="es-PR" dirty="0" err="1">
                <a:solidFill>
                  <a:schemeClr val="bg1"/>
                </a:solidFill>
              </a:rPr>
              <a:t>Tax</a:t>
            </a:r>
            <a:r>
              <a:rPr lang="es-PR" dirty="0">
                <a:solidFill>
                  <a:schemeClr val="bg1"/>
                </a:solidFill>
              </a:rPr>
              <a:t> </a:t>
            </a:r>
            <a:r>
              <a:rPr lang="es-PR" dirty="0" err="1">
                <a:solidFill>
                  <a:schemeClr val="bg1"/>
                </a:solidFill>
              </a:rPr>
              <a:t>revenue</a:t>
            </a:r>
            <a:r>
              <a:rPr lang="es-PR" dirty="0">
                <a:solidFill>
                  <a:schemeClr val="bg1"/>
                </a:solidFill>
              </a:rPr>
              <a:t> as </a:t>
            </a:r>
            <a:r>
              <a:rPr lang="es-PR" dirty="0" err="1">
                <a:solidFill>
                  <a:schemeClr val="bg1"/>
                </a:solidFill>
              </a:rPr>
              <a:t>percentage</a:t>
            </a:r>
            <a:r>
              <a:rPr lang="es-PR" dirty="0">
                <a:solidFill>
                  <a:schemeClr val="bg1"/>
                </a:solidFill>
              </a:rPr>
              <a:t> of GDP</a:t>
            </a:r>
            <a:r>
              <a:rPr lang="es-PR" dirty="0" smtClean="0">
                <a:solidFill>
                  <a:schemeClr val="bg1"/>
                </a:solidFill>
              </a:rPr>
              <a:t>”</a:t>
            </a:r>
            <a:endParaRPr lang="en-US" dirty="0">
              <a:solidFill>
                <a:schemeClr val="bg1"/>
              </a:solidFill>
            </a:endParaRPr>
          </a:p>
        </p:txBody>
      </p:sp>
      <p:sp>
        <p:nvSpPr>
          <p:cNvPr id="10" name="Marcador de contenido 3"/>
          <p:cNvSpPr txBox="1">
            <a:spLocks/>
          </p:cNvSpPr>
          <p:nvPr/>
        </p:nvSpPr>
        <p:spPr>
          <a:xfrm>
            <a:off x="6267333" y="5100363"/>
            <a:ext cx="4966164" cy="116312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s-PR" sz="1600" b="1" dirty="0">
                <a:solidFill>
                  <a:schemeClr val="bg1"/>
                </a:solidFill>
                <a:latin typeface="Times New Roman" panose="02020603050405020304" pitchFamily="18" charset="0"/>
                <a:cs typeface="Times New Roman" panose="02020603050405020304" pitchFamily="18" charset="0"/>
              </a:rPr>
              <a:t>“</a:t>
            </a:r>
            <a:r>
              <a:rPr lang="es-PR" sz="1600" b="1" dirty="0" err="1">
                <a:solidFill>
                  <a:schemeClr val="bg1"/>
                </a:solidFill>
                <a:latin typeface="Times New Roman" panose="02020603050405020304" pitchFamily="18" charset="0"/>
                <a:cs typeface="Times New Roman" panose="02020603050405020304" pitchFamily="18" charset="0"/>
              </a:rPr>
              <a:t>User-friendliness</a:t>
            </a:r>
            <a:r>
              <a:rPr lang="es-PR" sz="1600" b="1" dirty="0">
                <a:solidFill>
                  <a:schemeClr val="bg1"/>
                </a:solidFill>
                <a:latin typeface="Times New Roman" panose="02020603050405020304" pitchFamily="18" charset="0"/>
                <a:cs typeface="Times New Roman" panose="02020603050405020304" pitchFamily="18" charset="0"/>
              </a:rPr>
              <a:t>”</a:t>
            </a:r>
          </a:p>
          <a:p>
            <a:pPr lvl="1"/>
            <a:r>
              <a:rPr lang="es-PR" dirty="0" smtClean="0">
                <a:solidFill>
                  <a:schemeClr val="bg1"/>
                </a:solidFill>
              </a:rPr>
              <a:t>“</a:t>
            </a:r>
            <a:r>
              <a:rPr lang="es-PR" b="1" dirty="0" err="1">
                <a:solidFill>
                  <a:schemeClr val="bg1"/>
                </a:solidFill>
              </a:rPr>
              <a:t>tax</a:t>
            </a:r>
            <a:r>
              <a:rPr lang="es-PR" b="1" dirty="0">
                <a:solidFill>
                  <a:schemeClr val="bg1"/>
                </a:solidFill>
              </a:rPr>
              <a:t> </a:t>
            </a:r>
            <a:r>
              <a:rPr lang="es-PR" b="1" dirty="0" err="1">
                <a:solidFill>
                  <a:schemeClr val="bg1"/>
                </a:solidFill>
              </a:rPr>
              <a:t>morale</a:t>
            </a:r>
            <a:r>
              <a:rPr lang="es-PR" dirty="0">
                <a:solidFill>
                  <a:schemeClr val="bg1"/>
                </a:solidFill>
              </a:rPr>
              <a:t>” y “</a:t>
            </a:r>
            <a:r>
              <a:rPr lang="es-PR" b="1" dirty="0" err="1">
                <a:solidFill>
                  <a:schemeClr val="bg1"/>
                </a:solidFill>
              </a:rPr>
              <a:t>user-friendliness</a:t>
            </a:r>
            <a:r>
              <a:rPr lang="es-PR" dirty="0">
                <a:solidFill>
                  <a:schemeClr val="bg1"/>
                </a:solidFill>
              </a:rPr>
              <a:t>”</a:t>
            </a:r>
            <a:endParaRPr lang="es-PR" dirty="0">
              <a:solidFill>
                <a:schemeClr val="bg1"/>
              </a:solidFill>
              <a:latin typeface="Times New Roman" panose="02020603050405020304" pitchFamily="18" charset="0"/>
              <a:cs typeface="Times New Roman" panose="02020603050405020304" pitchFamily="18" charset="0"/>
            </a:endParaRPr>
          </a:p>
        </p:txBody>
      </p:sp>
      <p:sp>
        <p:nvSpPr>
          <p:cNvPr id="11" name="Rectángulo 10"/>
          <p:cNvSpPr/>
          <p:nvPr/>
        </p:nvSpPr>
        <p:spPr>
          <a:xfrm>
            <a:off x="0" y="0"/>
            <a:ext cx="12192000" cy="1307794"/>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a:off x="67686" y="113744"/>
            <a:ext cx="11985769" cy="923330"/>
          </a:xfrm>
          <a:prstGeom prst="rect">
            <a:avLst/>
          </a:prstGeom>
          <a:noFill/>
        </p:spPr>
        <p:txBody>
          <a:bodyPr wrap="square" lIns="91440" tIns="45720" rIns="91440" bIns="45720">
            <a:spAutoFit/>
          </a:bodyPr>
          <a:lstStyle/>
          <a:p>
            <a:pPr algn="ctr"/>
            <a:r>
              <a:rPr lang="es-PR" sz="5400" b="1" cap="none" spc="0" dirty="0" smtClean="0">
                <a:ln w="0"/>
                <a:solidFill>
                  <a:schemeClr val="tx1"/>
                </a:solidFill>
                <a:effectLst>
                  <a:outerShdw blurRad="38100" dist="19050" dir="2700000" algn="tl" rotWithShape="0">
                    <a:schemeClr val="dk1">
                      <a:alpha val="40000"/>
                    </a:schemeClr>
                  </a:outerShdw>
                </a:effectLst>
              </a:rPr>
              <a:t>Variables</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18" name="Rectángulo redondeado 17"/>
          <p:cNvSpPr/>
          <p:nvPr/>
        </p:nvSpPr>
        <p:spPr>
          <a:xfrm>
            <a:off x="831322" y="1398268"/>
            <a:ext cx="4705875" cy="576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Rectángulo 21"/>
          <p:cNvSpPr/>
          <p:nvPr/>
        </p:nvSpPr>
        <p:spPr>
          <a:xfrm>
            <a:off x="2146970" y="1420370"/>
            <a:ext cx="1904689" cy="523220"/>
          </a:xfrm>
          <a:prstGeom prst="rect">
            <a:avLst/>
          </a:prstGeom>
          <a:noFill/>
        </p:spPr>
        <p:txBody>
          <a:bodyPr wrap="none" lIns="91440" tIns="45720" rIns="91440" bIns="45720">
            <a:spAutoFit/>
          </a:bodyPr>
          <a:lstStyle/>
          <a:p>
            <a:pPr algn="ctr"/>
            <a:r>
              <a:rPr lang="en-US" sz="2800" b="1" cap="none" spc="0" dirty="0" err="1">
                <a:ln w="0"/>
                <a:solidFill>
                  <a:srgbClr val="FFFF00"/>
                </a:solidFill>
                <a:effectLst>
                  <a:outerShdw blurRad="38100" dist="19050" dir="2700000" algn="tl" rotWithShape="0">
                    <a:schemeClr val="dk1">
                      <a:alpha val="40000"/>
                    </a:schemeClr>
                  </a:outerShdw>
                </a:effectLst>
              </a:rPr>
              <a:t>Simplicidad</a:t>
            </a:r>
            <a:endParaRPr lang="en-US" sz="4400" b="1" cap="none" spc="0" dirty="0">
              <a:ln w="0"/>
              <a:solidFill>
                <a:srgbClr val="FFFF00"/>
              </a:solidFill>
              <a:effectLst>
                <a:outerShdw blurRad="38100" dist="19050" dir="2700000" algn="tl" rotWithShape="0">
                  <a:schemeClr val="dk1">
                    <a:alpha val="40000"/>
                  </a:schemeClr>
                </a:outerShdw>
              </a:effectLst>
            </a:endParaRPr>
          </a:p>
        </p:txBody>
      </p:sp>
      <p:sp>
        <p:nvSpPr>
          <p:cNvPr id="28" name="Rectángulo redondeado 27"/>
          <p:cNvSpPr/>
          <p:nvPr/>
        </p:nvSpPr>
        <p:spPr>
          <a:xfrm>
            <a:off x="831322" y="3851983"/>
            <a:ext cx="4705875" cy="576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9" name="Rectángulo 28"/>
          <p:cNvSpPr/>
          <p:nvPr/>
        </p:nvSpPr>
        <p:spPr>
          <a:xfrm>
            <a:off x="420458" y="3841926"/>
            <a:ext cx="5527602" cy="1200329"/>
          </a:xfrm>
          <a:prstGeom prst="rect">
            <a:avLst/>
          </a:prstGeom>
          <a:noFill/>
        </p:spPr>
        <p:txBody>
          <a:bodyPr wrap="square" lIns="91440" tIns="45720" rIns="91440" bIns="45720">
            <a:spAutoFit/>
          </a:bodyPr>
          <a:lstStyle/>
          <a:p>
            <a:pPr algn="ctr"/>
            <a:r>
              <a:rPr lang="en-US" sz="2800" b="1" dirty="0" err="1" smtClean="0">
                <a:solidFill>
                  <a:srgbClr val="FFFF00"/>
                </a:solidFill>
                <a:effectLst>
                  <a:outerShdw blurRad="38100" dist="38100" dir="2700000" algn="tl">
                    <a:srgbClr val="000000">
                      <a:alpha val="43137"/>
                    </a:srgbClr>
                  </a:outerShdw>
                </a:effectLst>
              </a:rPr>
              <a:t>Tasas</a:t>
            </a:r>
            <a:r>
              <a:rPr lang="en-US" sz="2800" b="1" dirty="0" smtClean="0">
                <a:solidFill>
                  <a:srgbClr val="FFFF00"/>
                </a:solidFill>
                <a:effectLst>
                  <a:outerShdw blurRad="38100" dist="38100" dir="2700000" algn="tl">
                    <a:srgbClr val="000000">
                      <a:alpha val="43137"/>
                    </a:srgbClr>
                  </a:outerShdw>
                </a:effectLst>
              </a:rPr>
              <a:t> </a:t>
            </a:r>
            <a:r>
              <a:rPr lang="en-US" sz="2800" b="1" dirty="0" err="1">
                <a:solidFill>
                  <a:srgbClr val="FFFF00"/>
                </a:solidFill>
                <a:effectLst>
                  <a:outerShdw blurRad="38100" dist="38100" dir="2700000" algn="tl">
                    <a:srgbClr val="000000">
                      <a:alpha val="43137"/>
                    </a:srgbClr>
                  </a:outerShdw>
                </a:effectLst>
              </a:rPr>
              <a:t>contributivas</a:t>
            </a:r>
            <a:endParaRPr lang="en-US" sz="2800" b="1" dirty="0">
              <a:solidFill>
                <a:srgbClr val="FFFF00"/>
              </a:solidFill>
              <a:effectLst>
                <a:outerShdw blurRad="38100" dist="38100" dir="2700000" algn="tl">
                  <a:srgbClr val="000000">
                    <a:alpha val="43137"/>
                  </a:srgbClr>
                </a:outerShdw>
              </a:effectLst>
            </a:endParaRPr>
          </a:p>
          <a:p>
            <a:pPr algn="ct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30" name="Rectángulo redondeado 29"/>
          <p:cNvSpPr/>
          <p:nvPr/>
        </p:nvSpPr>
        <p:spPr>
          <a:xfrm>
            <a:off x="6060570" y="1393849"/>
            <a:ext cx="4705875" cy="576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Rectángulo 30"/>
          <p:cNvSpPr/>
          <p:nvPr/>
        </p:nvSpPr>
        <p:spPr>
          <a:xfrm>
            <a:off x="5960662" y="1402959"/>
            <a:ext cx="4980018" cy="523220"/>
          </a:xfrm>
          <a:prstGeom prst="rect">
            <a:avLst/>
          </a:prstGeom>
          <a:noFill/>
        </p:spPr>
        <p:txBody>
          <a:bodyPr wrap="none" lIns="91440" tIns="45720" rIns="91440" bIns="45720">
            <a:spAutoFit/>
          </a:bodyPr>
          <a:lstStyle/>
          <a:p>
            <a:pPr algn="ctr"/>
            <a:r>
              <a:rPr lang="en-US" sz="2800" b="1" dirty="0" err="1" smtClean="0">
                <a:solidFill>
                  <a:srgbClr val="FFFF00"/>
                </a:solidFill>
                <a:effectLst>
                  <a:outerShdw blurRad="38100" dist="38100" dir="2700000" algn="tl">
                    <a:srgbClr val="000000">
                      <a:alpha val="43137"/>
                    </a:srgbClr>
                  </a:outerShdw>
                </a:effectLst>
              </a:rPr>
              <a:t>Cantidad</a:t>
            </a:r>
            <a:r>
              <a:rPr lang="en-US" sz="2800" b="1" dirty="0" smtClean="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de </a:t>
            </a:r>
            <a:r>
              <a:rPr lang="en-US" sz="2800" b="1" dirty="0" err="1">
                <a:solidFill>
                  <a:srgbClr val="FFFF00"/>
                </a:solidFill>
                <a:effectLst>
                  <a:outerShdw blurRad="38100" dist="38100" dir="2700000" algn="tl">
                    <a:srgbClr val="000000">
                      <a:alpha val="43137"/>
                    </a:srgbClr>
                  </a:outerShdw>
                </a:effectLst>
              </a:rPr>
              <a:t>pagos</a:t>
            </a:r>
            <a:r>
              <a:rPr lang="en-US" sz="2800" b="1" dirty="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contributivos</a:t>
            </a:r>
            <a:endParaRPr lang="en-US" sz="2800" b="1" dirty="0">
              <a:solidFill>
                <a:srgbClr val="FFFF00"/>
              </a:solidFill>
              <a:effectLst>
                <a:outerShdw blurRad="38100" dist="38100" dir="2700000" algn="tl">
                  <a:srgbClr val="000000">
                    <a:alpha val="43137"/>
                  </a:srgbClr>
                </a:outerShdw>
              </a:effectLst>
            </a:endParaRPr>
          </a:p>
        </p:txBody>
      </p:sp>
      <p:sp>
        <p:nvSpPr>
          <p:cNvPr id="36" name="Rectángulo redondeado 35"/>
          <p:cNvSpPr/>
          <p:nvPr/>
        </p:nvSpPr>
        <p:spPr>
          <a:xfrm>
            <a:off x="6367959" y="4518799"/>
            <a:ext cx="4705875" cy="576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 name="Rectángulo 36"/>
          <p:cNvSpPr/>
          <p:nvPr/>
        </p:nvSpPr>
        <p:spPr>
          <a:xfrm>
            <a:off x="7320885" y="4481599"/>
            <a:ext cx="3445560" cy="1200329"/>
          </a:xfrm>
          <a:prstGeom prst="rect">
            <a:avLst/>
          </a:prstGeom>
          <a:noFill/>
        </p:spPr>
        <p:txBody>
          <a:bodyPr wrap="none" lIns="91440" tIns="45720" rIns="91440" bIns="45720">
            <a:spAutoFit/>
          </a:bodyPr>
          <a:lstStyle/>
          <a:p>
            <a:pPr algn="ctr"/>
            <a:r>
              <a:rPr lang="en-US" sz="2800" b="1" dirty="0" err="1">
                <a:solidFill>
                  <a:srgbClr val="FFFF00"/>
                </a:solidFill>
                <a:effectLst>
                  <a:outerShdw blurRad="38100" dist="38100" dir="2700000" algn="tl">
                    <a:srgbClr val="000000">
                      <a:alpha val="43137"/>
                    </a:srgbClr>
                  </a:outerShdw>
                </a:effectLst>
              </a:rPr>
              <a:t>Percepcion</a:t>
            </a:r>
            <a:r>
              <a:rPr lang="en-US" sz="2800" b="1" dirty="0">
                <a:solidFill>
                  <a:srgbClr val="FFFF00"/>
                </a:solidFill>
                <a:effectLst>
                  <a:outerShdw blurRad="38100" dist="38100" dir="2700000" algn="tl">
                    <a:srgbClr val="000000">
                      <a:alpha val="43137"/>
                    </a:srgbClr>
                  </a:outerShdw>
                </a:effectLst>
              </a:rPr>
              <a:t> </a:t>
            </a:r>
            <a:r>
              <a:rPr lang="en-US" sz="2800" b="1" dirty="0" err="1">
                <a:solidFill>
                  <a:srgbClr val="FFFF00"/>
                </a:solidFill>
                <a:effectLst>
                  <a:outerShdw blurRad="38100" dist="38100" dir="2700000" algn="tl">
                    <a:srgbClr val="000000">
                      <a:alpha val="43137"/>
                    </a:srgbClr>
                  </a:outerShdw>
                </a:effectLst>
              </a:rPr>
              <a:t>ciudadana</a:t>
            </a:r>
            <a:endParaRPr lang="en-US" sz="2800" b="1" dirty="0">
              <a:solidFill>
                <a:srgbClr val="FFFF00"/>
              </a:solidFill>
              <a:effectLst>
                <a:outerShdw blurRad="38100" dist="38100" dir="2700000" algn="tl">
                  <a:srgbClr val="000000">
                    <a:alpha val="43137"/>
                  </a:srgbClr>
                </a:outerShdw>
              </a:effectLst>
            </a:endParaRPr>
          </a:p>
          <a:p>
            <a:pPr algn="ctr"/>
            <a:endParaRPr lang="en-US" sz="4400" b="0" cap="none" spc="0" dirty="0">
              <a:ln w="0"/>
              <a:solidFill>
                <a:schemeClr val="tx1"/>
              </a:solidFill>
              <a:effectLst>
                <a:outerShdw blurRad="38100" dist="19050" dir="2700000" algn="tl" rotWithShape="0">
                  <a:schemeClr val="dk1">
                    <a:alpha val="40000"/>
                  </a:schemeClr>
                </a:outerShdw>
              </a:effectLst>
            </a:endParaRPr>
          </a:p>
        </p:txBody>
      </p:sp>
      <p:cxnSp>
        <p:nvCxnSpPr>
          <p:cNvPr id="3" name="Conector recto 2"/>
          <p:cNvCxnSpPr/>
          <p:nvPr/>
        </p:nvCxnSpPr>
        <p:spPr>
          <a:xfrm flipH="1" flipV="1">
            <a:off x="1521537" y="4285871"/>
            <a:ext cx="3291551" cy="29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H="1">
            <a:off x="1798382" y="1888774"/>
            <a:ext cx="2667001" cy="1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H="1">
            <a:off x="7106431" y="5029784"/>
            <a:ext cx="3916851" cy="1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6267333" y="1906960"/>
            <a:ext cx="4333345" cy="1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80">
                                          <p:stCondLst>
                                            <p:cond delay="0"/>
                                          </p:stCondLst>
                                        </p:cTn>
                                        <p:tgtEl>
                                          <p:spTgt spid="4">
                                            <p:bg/>
                                          </p:spTgt>
                                        </p:tgtEl>
                                      </p:cBhvr>
                                    </p:animEffect>
                                    <p:anim calcmode="lin" valueType="num">
                                      <p:cBhvr>
                                        <p:cTn id="13"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bg/>
                                          </p:spTgt>
                                        </p:tgtEl>
                                      </p:cBhvr>
                                      <p:to x="100000" y="60000"/>
                                    </p:animScale>
                                    <p:animScale>
                                      <p:cBhvr>
                                        <p:cTn id="19" dur="166" decel="50000">
                                          <p:stCondLst>
                                            <p:cond delay="676"/>
                                          </p:stCondLst>
                                        </p:cTn>
                                        <p:tgtEl>
                                          <p:spTgt spid="4">
                                            <p:bg/>
                                          </p:spTgt>
                                        </p:tgtEl>
                                      </p:cBhvr>
                                      <p:to x="100000" y="100000"/>
                                    </p:animScale>
                                    <p:animScale>
                                      <p:cBhvr>
                                        <p:cTn id="20" dur="26">
                                          <p:stCondLst>
                                            <p:cond delay="1312"/>
                                          </p:stCondLst>
                                        </p:cTn>
                                        <p:tgtEl>
                                          <p:spTgt spid="4">
                                            <p:bg/>
                                          </p:spTgt>
                                        </p:tgtEl>
                                      </p:cBhvr>
                                      <p:to x="100000" y="80000"/>
                                    </p:animScale>
                                    <p:animScale>
                                      <p:cBhvr>
                                        <p:cTn id="21" dur="166" decel="50000">
                                          <p:stCondLst>
                                            <p:cond delay="1338"/>
                                          </p:stCondLst>
                                        </p:cTn>
                                        <p:tgtEl>
                                          <p:spTgt spid="4">
                                            <p:bg/>
                                          </p:spTgt>
                                        </p:tgtEl>
                                      </p:cBhvr>
                                      <p:to x="100000" y="100000"/>
                                    </p:animScale>
                                    <p:animScale>
                                      <p:cBhvr>
                                        <p:cTn id="22" dur="26">
                                          <p:stCondLst>
                                            <p:cond delay="1642"/>
                                          </p:stCondLst>
                                        </p:cTn>
                                        <p:tgtEl>
                                          <p:spTgt spid="4">
                                            <p:bg/>
                                          </p:spTgt>
                                        </p:tgtEl>
                                      </p:cBhvr>
                                      <p:to x="100000" y="90000"/>
                                    </p:animScale>
                                    <p:animScale>
                                      <p:cBhvr>
                                        <p:cTn id="23" dur="166" decel="50000">
                                          <p:stCondLst>
                                            <p:cond delay="1668"/>
                                          </p:stCondLst>
                                        </p:cTn>
                                        <p:tgtEl>
                                          <p:spTgt spid="4">
                                            <p:bg/>
                                          </p:spTgt>
                                        </p:tgtEl>
                                      </p:cBhvr>
                                      <p:to x="100000" y="100000"/>
                                    </p:animScale>
                                    <p:animScale>
                                      <p:cBhvr>
                                        <p:cTn id="24" dur="26">
                                          <p:stCondLst>
                                            <p:cond delay="1808"/>
                                          </p:stCondLst>
                                        </p:cTn>
                                        <p:tgtEl>
                                          <p:spTgt spid="4">
                                            <p:bg/>
                                          </p:spTgt>
                                        </p:tgtEl>
                                      </p:cBhvr>
                                      <p:to x="100000" y="95000"/>
                                    </p:animScale>
                                    <p:animScale>
                                      <p:cBhvr>
                                        <p:cTn id="25" dur="166" decel="50000">
                                          <p:stCondLst>
                                            <p:cond delay="1834"/>
                                          </p:stCondLst>
                                        </p:cTn>
                                        <p:tgtEl>
                                          <p:spTgt spid="4">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80">
                                          <p:stCondLst>
                                            <p:cond delay="0"/>
                                          </p:stCondLst>
                                        </p:cTn>
                                        <p:tgtEl>
                                          <p:spTgt spid="4">
                                            <p:txEl>
                                              <p:pRg st="0" end="0"/>
                                            </p:txEl>
                                          </p:spTgt>
                                        </p:tgtEl>
                                      </p:cBhvr>
                                    </p:animEffect>
                                    <p:anim calcmode="lin" valueType="num">
                                      <p:cBhvr>
                                        <p:cTn id="31"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0" end="0"/>
                                            </p:txEl>
                                          </p:spTgt>
                                        </p:tgtEl>
                                      </p:cBhvr>
                                      <p:to x="100000" y="60000"/>
                                    </p:animScale>
                                    <p:animScale>
                                      <p:cBhvr>
                                        <p:cTn id="37" dur="166" decel="50000">
                                          <p:stCondLst>
                                            <p:cond delay="676"/>
                                          </p:stCondLst>
                                        </p:cTn>
                                        <p:tgtEl>
                                          <p:spTgt spid="4">
                                            <p:txEl>
                                              <p:pRg st="0" end="0"/>
                                            </p:txEl>
                                          </p:spTgt>
                                        </p:tgtEl>
                                      </p:cBhvr>
                                      <p:to x="100000" y="100000"/>
                                    </p:animScale>
                                    <p:animScale>
                                      <p:cBhvr>
                                        <p:cTn id="38" dur="26">
                                          <p:stCondLst>
                                            <p:cond delay="1312"/>
                                          </p:stCondLst>
                                        </p:cTn>
                                        <p:tgtEl>
                                          <p:spTgt spid="4">
                                            <p:txEl>
                                              <p:pRg st="0" end="0"/>
                                            </p:txEl>
                                          </p:spTgt>
                                        </p:tgtEl>
                                      </p:cBhvr>
                                      <p:to x="100000" y="80000"/>
                                    </p:animScale>
                                    <p:animScale>
                                      <p:cBhvr>
                                        <p:cTn id="39" dur="166" decel="50000">
                                          <p:stCondLst>
                                            <p:cond delay="1338"/>
                                          </p:stCondLst>
                                        </p:cTn>
                                        <p:tgtEl>
                                          <p:spTgt spid="4">
                                            <p:txEl>
                                              <p:pRg st="0" end="0"/>
                                            </p:txEl>
                                          </p:spTgt>
                                        </p:tgtEl>
                                      </p:cBhvr>
                                      <p:to x="100000" y="100000"/>
                                    </p:animScale>
                                    <p:animScale>
                                      <p:cBhvr>
                                        <p:cTn id="40" dur="26">
                                          <p:stCondLst>
                                            <p:cond delay="1642"/>
                                          </p:stCondLst>
                                        </p:cTn>
                                        <p:tgtEl>
                                          <p:spTgt spid="4">
                                            <p:txEl>
                                              <p:pRg st="0" end="0"/>
                                            </p:txEl>
                                          </p:spTgt>
                                        </p:tgtEl>
                                      </p:cBhvr>
                                      <p:to x="100000" y="90000"/>
                                    </p:animScale>
                                    <p:animScale>
                                      <p:cBhvr>
                                        <p:cTn id="41" dur="166" decel="50000">
                                          <p:stCondLst>
                                            <p:cond delay="1668"/>
                                          </p:stCondLst>
                                        </p:cTn>
                                        <p:tgtEl>
                                          <p:spTgt spid="4">
                                            <p:txEl>
                                              <p:pRg st="0" end="0"/>
                                            </p:txEl>
                                          </p:spTgt>
                                        </p:tgtEl>
                                      </p:cBhvr>
                                      <p:to x="100000" y="100000"/>
                                    </p:animScale>
                                    <p:animScale>
                                      <p:cBhvr>
                                        <p:cTn id="42" dur="26">
                                          <p:stCondLst>
                                            <p:cond delay="1808"/>
                                          </p:stCondLst>
                                        </p:cTn>
                                        <p:tgtEl>
                                          <p:spTgt spid="4">
                                            <p:txEl>
                                              <p:pRg st="0" end="0"/>
                                            </p:txEl>
                                          </p:spTgt>
                                        </p:tgtEl>
                                      </p:cBhvr>
                                      <p:to x="100000" y="95000"/>
                                    </p:animScale>
                                    <p:animScale>
                                      <p:cBhvr>
                                        <p:cTn id="43" dur="166" decel="50000">
                                          <p:stCondLst>
                                            <p:cond delay="1834"/>
                                          </p:stCondLst>
                                        </p:cTn>
                                        <p:tgtEl>
                                          <p:spTgt spid="4">
                                            <p:txEl>
                                              <p:pRg st="0" end="0"/>
                                            </p:tx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80">
                                          <p:stCondLst>
                                            <p:cond delay="0"/>
                                          </p:stCondLst>
                                        </p:cTn>
                                        <p:tgtEl>
                                          <p:spTgt spid="18"/>
                                        </p:tgtEl>
                                      </p:cBhvr>
                                    </p:animEffect>
                                    <p:anim calcmode="lin" valueType="num">
                                      <p:cBhvr>
                                        <p:cTn id="4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2" dur="26">
                                          <p:stCondLst>
                                            <p:cond delay="650"/>
                                          </p:stCondLst>
                                        </p:cTn>
                                        <p:tgtEl>
                                          <p:spTgt spid="18"/>
                                        </p:tgtEl>
                                      </p:cBhvr>
                                      <p:to x="100000" y="60000"/>
                                    </p:animScale>
                                    <p:animScale>
                                      <p:cBhvr>
                                        <p:cTn id="53" dur="166" decel="50000">
                                          <p:stCondLst>
                                            <p:cond delay="676"/>
                                          </p:stCondLst>
                                        </p:cTn>
                                        <p:tgtEl>
                                          <p:spTgt spid="18"/>
                                        </p:tgtEl>
                                      </p:cBhvr>
                                      <p:to x="100000" y="100000"/>
                                    </p:animScale>
                                    <p:animScale>
                                      <p:cBhvr>
                                        <p:cTn id="54" dur="26">
                                          <p:stCondLst>
                                            <p:cond delay="1312"/>
                                          </p:stCondLst>
                                        </p:cTn>
                                        <p:tgtEl>
                                          <p:spTgt spid="18"/>
                                        </p:tgtEl>
                                      </p:cBhvr>
                                      <p:to x="100000" y="80000"/>
                                    </p:animScale>
                                    <p:animScale>
                                      <p:cBhvr>
                                        <p:cTn id="55" dur="166" decel="50000">
                                          <p:stCondLst>
                                            <p:cond delay="1338"/>
                                          </p:stCondLst>
                                        </p:cTn>
                                        <p:tgtEl>
                                          <p:spTgt spid="18"/>
                                        </p:tgtEl>
                                      </p:cBhvr>
                                      <p:to x="100000" y="100000"/>
                                    </p:animScale>
                                    <p:animScale>
                                      <p:cBhvr>
                                        <p:cTn id="56" dur="26">
                                          <p:stCondLst>
                                            <p:cond delay="1642"/>
                                          </p:stCondLst>
                                        </p:cTn>
                                        <p:tgtEl>
                                          <p:spTgt spid="18"/>
                                        </p:tgtEl>
                                      </p:cBhvr>
                                      <p:to x="100000" y="90000"/>
                                    </p:animScale>
                                    <p:animScale>
                                      <p:cBhvr>
                                        <p:cTn id="57" dur="166" decel="50000">
                                          <p:stCondLst>
                                            <p:cond delay="1668"/>
                                          </p:stCondLst>
                                        </p:cTn>
                                        <p:tgtEl>
                                          <p:spTgt spid="18"/>
                                        </p:tgtEl>
                                      </p:cBhvr>
                                      <p:to x="100000" y="100000"/>
                                    </p:animScale>
                                    <p:animScale>
                                      <p:cBhvr>
                                        <p:cTn id="58" dur="26">
                                          <p:stCondLst>
                                            <p:cond delay="1808"/>
                                          </p:stCondLst>
                                        </p:cTn>
                                        <p:tgtEl>
                                          <p:spTgt spid="18"/>
                                        </p:tgtEl>
                                      </p:cBhvr>
                                      <p:to x="100000" y="95000"/>
                                    </p:animScale>
                                    <p:animScale>
                                      <p:cBhvr>
                                        <p:cTn id="59" dur="166" decel="50000">
                                          <p:stCondLst>
                                            <p:cond delay="1834"/>
                                          </p:stCondLst>
                                        </p:cTn>
                                        <p:tgtEl>
                                          <p:spTgt spid="18"/>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circle(in)">
                                      <p:cBhvr>
                                        <p:cTn id="76" dur="2000"/>
                                        <p:tgtEl>
                                          <p:spTgt spid="3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6">
                                            <p:bg/>
                                          </p:spTgt>
                                        </p:tgtEl>
                                        <p:attrNameLst>
                                          <p:attrName>style.visibility</p:attrName>
                                        </p:attrNameLst>
                                      </p:cBhvr>
                                      <p:to>
                                        <p:strVal val="visible"/>
                                      </p:to>
                                    </p:set>
                                    <p:animEffect transition="in" filter="circle(in)">
                                      <p:cBhvr>
                                        <p:cTn id="79" dur="2000"/>
                                        <p:tgtEl>
                                          <p:spTgt spid="6">
                                            <p:bg/>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6">
                                            <p:txEl>
                                              <p:pRg st="0" end="0"/>
                                            </p:txEl>
                                          </p:spTgt>
                                        </p:tgtEl>
                                        <p:attrNameLst>
                                          <p:attrName>style.visibility</p:attrName>
                                        </p:attrNameLst>
                                      </p:cBhvr>
                                      <p:to>
                                        <p:strVal val="visible"/>
                                      </p:to>
                                    </p:set>
                                    <p:animEffect transition="in" filter="circle(in)">
                                      <p:cBhvr>
                                        <p:cTn id="84" dur="2000"/>
                                        <p:tgtEl>
                                          <p:spTgt spid="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9" grpId="0" animBg="1"/>
      <p:bldP spid="10" grpId="0" animBg="1"/>
      <p:bldP spid="11" grpId="0" animBg="1"/>
      <p:bldP spid="18" grpId="0" animBg="1"/>
      <p:bldP spid="28" grpId="0" animBg="1"/>
      <p:bldP spid="30"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2191999" cy="1911927"/>
          </a:xfrm>
        </p:spPr>
        <p:style>
          <a:lnRef idx="0">
            <a:scrgbClr r="0" g="0" b="0"/>
          </a:lnRef>
          <a:fillRef idx="1003">
            <a:schemeClr val="dk2"/>
          </a:fillRef>
          <a:effectRef idx="0">
            <a:scrgbClr r="0" g="0" b="0"/>
          </a:effectRef>
          <a:fontRef idx="major"/>
        </p:style>
        <p:txBody>
          <a:bodyPr/>
          <a:lstStyle/>
          <a:p>
            <a:r>
              <a:rPr lang="en-US" dirty="0"/>
              <a:t/>
            </a:r>
            <a:br>
              <a:rPr lang="en-US" dirty="0"/>
            </a:br>
            <a:endParaRPr lang="en-US" dirty="0"/>
          </a:p>
        </p:txBody>
      </p:sp>
      <p:sp>
        <p:nvSpPr>
          <p:cNvPr id="6" name="Rectángulo 5"/>
          <p:cNvSpPr/>
          <p:nvPr/>
        </p:nvSpPr>
        <p:spPr>
          <a:xfrm>
            <a:off x="826630" y="99936"/>
            <a:ext cx="10251400" cy="1754326"/>
          </a:xfrm>
          <a:prstGeom prst="rect">
            <a:avLst/>
          </a:prstGeom>
          <a:noFill/>
        </p:spPr>
        <p:txBody>
          <a:bodyPr wrap="square" lIns="91440" tIns="45720" rIns="91440" bIns="45720">
            <a:spAutoFit/>
          </a:bodyPr>
          <a:lstStyle/>
          <a:p>
            <a:pPr algn="ctr"/>
            <a:r>
              <a:rPr lang="es-PR" sz="5400" b="1" cap="none" spc="0" dirty="0">
                <a:ln w="0"/>
                <a:solidFill>
                  <a:schemeClr val="tx1"/>
                </a:solidFill>
                <a:effectLst>
                  <a:outerShdw blurRad="38100" dist="19050" dir="2700000" algn="tl" rotWithShape="0">
                    <a:schemeClr val="dk1">
                      <a:alpha val="40000"/>
                    </a:schemeClr>
                  </a:outerShdw>
                </a:effectLst>
              </a:rPr>
              <a:t>Análisis </a:t>
            </a:r>
            <a:r>
              <a:rPr lang="es-PR" sz="5400" b="1" cap="none" spc="0" dirty="0" smtClean="0">
                <a:ln w="0"/>
                <a:solidFill>
                  <a:schemeClr val="tx1"/>
                </a:solidFill>
                <a:effectLst>
                  <a:outerShdw blurRad="38100" dist="19050" dir="2700000" algn="tl" rotWithShape="0">
                    <a:schemeClr val="dk1">
                      <a:alpha val="40000"/>
                    </a:schemeClr>
                  </a:outerShdw>
                </a:effectLst>
              </a:rPr>
              <a:t>econométrico: series de tiempo desde el 2005-2015</a:t>
            </a:r>
            <a:endParaRPr lang="en-US" sz="5400" b="1"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7" name="Diagrama 6"/>
          <p:cNvGraphicFramePr/>
          <p:nvPr>
            <p:extLst>
              <p:ext uri="{D42A27DB-BD31-4B8C-83A1-F6EECF244321}">
                <p14:modId xmlns:p14="http://schemas.microsoft.com/office/powerpoint/2010/main" val="4168152552"/>
              </p:ext>
            </p:extLst>
          </p:nvPr>
        </p:nvGraphicFramePr>
        <p:xfrm>
          <a:off x="759813" y="2147454"/>
          <a:ext cx="10672373" cy="435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2867892" y="2338362"/>
            <a:ext cx="2840182" cy="1077218"/>
          </a:xfrm>
          <a:prstGeom prst="rect">
            <a:avLst/>
          </a:prstGeom>
          <a:noFill/>
        </p:spPr>
        <p:txBody>
          <a:bodyPr wrap="square" lIns="91440" tIns="45720" rIns="91440" bIns="45720">
            <a:spAutoFit/>
          </a:bodyPr>
          <a:lstStyle/>
          <a:p>
            <a:pPr algn="ctr"/>
            <a:r>
              <a:rPr lang="es-PR" sz="3200" b="1" cap="none" spc="50" dirty="0" smtClean="0">
                <a:ln w="0"/>
                <a:solidFill>
                  <a:schemeClr val="bg2"/>
                </a:solidFill>
                <a:effectLst>
                  <a:innerShdw blurRad="63500" dist="50800" dir="13500000">
                    <a:srgbClr val="000000">
                      <a:alpha val="50000"/>
                    </a:srgbClr>
                  </a:innerShdw>
                </a:effectLst>
              </a:rPr>
              <a:t>Regresión lineal sencilla</a:t>
            </a:r>
            <a:endParaRPr lang="en-US" sz="3200" b="1" cap="none" spc="50" dirty="0">
              <a:ln w="0"/>
              <a:solidFill>
                <a:schemeClr val="bg2"/>
              </a:solidFill>
              <a:effectLst>
                <a:innerShdw blurRad="63500" dist="50800" dir="13500000">
                  <a:srgbClr val="000000">
                    <a:alpha val="50000"/>
                  </a:srgbClr>
                </a:innerShdw>
              </a:effectLst>
            </a:endParaRPr>
          </a:p>
        </p:txBody>
      </p:sp>
      <p:sp>
        <p:nvSpPr>
          <p:cNvPr id="10" name="Rectángulo 9"/>
          <p:cNvSpPr/>
          <p:nvPr/>
        </p:nvSpPr>
        <p:spPr>
          <a:xfrm>
            <a:off x="2867890" y="3535300"/>
            <a:ext cx="2840184" cy="954107"/>
          </a:xfrm>
          <a:prstGeom prst="rect">
            <a:avLst/>
          </a:prstGeom>
          <a:noFill/>
        </p:spPr>
        <p:txBody>
          <a:bodyPr wrap="square" lIns="91440" tIns="45720" rIns="91440" bIns="45720">
            <a:spAutoFit/>
          </a:bodyPr>
          <a:lstStyle/>
          <a:p>
            <a:pPr algn="ctr"/>
            <a:r>
              <a:rPr lang="es-PR" sz="2800" b="1" cap="none" spc="50" dirty="0" smtClean="0">
                <a:ln w="0"/>
                <a:solidFill>
                  <a:schemeClr val="bg2"/>
                </a:solidFill>
                <a:effectLst>
                  <a:innerShdw blurRad="63500" dist="50800" dir="13500000">
                    <a:srgbClr val="000000">
                      <a:alpha val="50000"/>
                    </a:srgbClr>
                  </a:innerShdw>
                </a:effectLst>
              </a:rPr>
              <a:t>Regresión lineal </a:t>
            </a:r>
            <a:r>
              <a:rPr lang="es-PR" sz="2800" b="1" cap="none" spc="50" dirty="0" err="1" smtClean="0">
                <a:ln w="0"/>
                <a:solidFill>
                  <a:schemeClr val="bg2"/>
                </a:solidFill>
                <a:effectLst>
                  <a:innerShdw blurRad="63500" dist="50800" dir="13500000">
                    <a:srgbClr val="000000">
                      <a:alpha val="50000"/>
                    </a:srgbClr>
                  </a:innerShdw>
                </a:effectLst>
              </a:rPr>
              <a:t>multivariable</a:t>
            </a:r>
            <a:endParaRPr lang="en-US" sz="2800" b="1" cap="none" spc="50" dirty="0">
              <a:ln w="0"/>
              <a:solidFill>
                <a:schemeClr val="bg2"/>
              </a:solidFill>
              <a:effectLst>
                <a:innerShdw blurRad="63500" dist="50800" dir="13500000">
                  <a:srgbClr val="000000">
                    <a:alpha val="50000"/>
                  </a:srgbClr>
                </a:innerShdw>
              </a:effectLst>
            </a:endParaRPr>
          </a:p>
        </p:txBody>
      </p:sp>
      <p:sp>
        <p:nvSpPr>
          <p:cNvPr id="11" name="Rectángulo 10"/>
          <p:cNvSpPr/>
          <p:nvPr/>
        </p:nvSpPr>
        <p:spPr>
          <a:xfrm>
            <a:off x="2867891" y="4872428"/>
            <a:ext cx="2715492" cy="954107"/>
          </a:xfrm>
          <a:prstGeom prst="rect">
            <a:avLst/>
          </a:prstGeom>
          <a:noFill/>
        </p:spPr>
        <p:txBody>
          <a:bodyPr wrap="square" lIns="91440" tIns="45720" rIns="91440" bIns="45720">
            <a:spAutoFit/>
          </a:bodyPr>
          <a:lstStyle/>
          <a:p>
            <a:pPr algn="ctr"/>
            <a:r>
              <a:rPr lang="es-PR" sz="2800" b="1" cap="none" spc="50" dirty="0" smtClean="0">
                <a:ln w="0"/>
                <a:solidFill>
                  <a:schemeClr val="bg2"/>
                </a:solidFill>
                <a:effectLst>
                  <a:innerShdw blurRad="63500" dist="50800" dir="13500000">
                    <a:srgbClr val="000000">
                      <a:alpha val="50000"/>
                    </a:srgbClr>
                  </a:innerShdw>
                </a:effectLst>
              </a:rPr>
              <a:t>Regresión lineal </a:t>
            </a:r>
            <a:r>
              <a:rPr lang="es-PR" sz="2800" b="1" cap="none" spc="50" dirty="0" err="1" smtClean="0">
                <a:ln w="0"/>
                <a:solidFill>
                  <a:schemeClr val="bg2"/>
                </a:solidFill>
                <a:effectLst>
                  <a:innerShdw blurRad="63500" dist="50800" dir="13500000">
                    <a:srgbClr val="000000">
                      <a:alpha val="50000"/>
                    </a:srgbClr>
                  </a:innerShdw>
                </a:effectLst>
              </a:rPr>
              <a:t>multivariable</a:t>
            </a:r>
            <a:endParaRPr lang="en-US" sz="2800" b="1" cap="none" spc="50" dirty="0">
              <a:ln w="0"/>
              <a:solidFill>
                <a:schemeClr val="bg2"/>
              </a:solidFill>
              <a:effectLst>
                <a:innerShdw blurRad="63500" dist="50800" dir="13500000">
                  <a:srgbClr val="000000">
                    <a:alpha val="50000"/>
                  </a:srgbClr>
                </a:innerShdw>
              </a:effectLst>
            </a:endParaRPr>
          </a:p>
        </p:txBody>
      </p:sp>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8074" y="3472975"/>
            <a:ext cx="1433080" cy="1179718"/>
          </a:xfrm>
          <a:prstGeom prst="rect">
            <a:avLst/>
          </a:prstGeom>
          <a:ln>
            <a:noFill/>
          </a:ln>
          <a:effectLst>
            <a:softEdge rad="112500"/>
          </a:effectLst>
        </p:spPr>
      </p:pic>
      <p:pic>
        <p:nvPicPr>
          <p:cNvPr id="13"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4906" y="2218642"/>
            <a:ext cx="1433080" cy="1119132"/>
          </a:xfrm>
          <a:prstGeom prst="rect">
            <a:avLst/>
          </a:prstGeom>
          <a:ln>
            <a:noFill/>
          </a:ln>
          <a:effectLst>
            <a:softEdge rad="112500"/>
          </a:effectLst>
        </p:spPr>
      </p:pic>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43473" y="5239078"/>
            <a:ext cx="1815945" cy="638175"/>
          </a:xfrm>
          <a:prstGeom prst="rect">
            <a:avLst/>
          </a:prstGeom>
          <a:ln>
            <a:noFill/>
          </a:ln>
          <a:effectLst>
            <a:softEdge rad="112500"/>
          </a:effectLst>
        </p:spPr>
      </p:pic>
    </p:spTree>
    <p:extLst>
      <p:ext uri="{BB962C8B-B14F-4D97-AF65-F5344CB8AC3E}">
        <p14:creationId xmlns:p14="http://schemas.microsoft.com/office/powerpoint/2010/main" val="55005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Celestial</Template>
  <TotalTime>2495</TotalTime>
  <Words>2161</Words>
  <Application>Microsoft Office PowerPoint</Application>
  <PresentationFormat>Panorámica</PresentationFormat>
  <Paragraphs>254</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Tahoma</vt:lpstr>
      <vt:lpstr>Times New Roman</vt:lpstr>
      <vt:lpstr>Wingdings</vt:lpstr>
      <vt:lpstr>Celestial</vt:lpstr>
      <vt:lpstr>Presentación de PowerPoint</vt:lpstr>
      <vt:lpstr>Presentación de PowerPoint</vt:lpstr>
      <vt:lpstr>INDICADORES INTERNAciONALES</vt:lpstr>
      <vt:lpstr>Medidas 2016-2017</vt:lpstr>
      <vt:lpstr>Presentación de PowerPoint</vt:lpstr>
      <vt:lpstr>Presentación de PowerPoint</vt:lpstr>
      <vt:lpstr>Presentación de PowerPoint</vt:lpstr>
      <vt:lpstr>Presentación de PowerPoint</vt:lpstr>
      <vt:lpstr> </vt:lpstr>
      <vt:lpstr>Tablas de datos</vt:lpstr>
      <vt:lpstr> </vt:lpstr>
      <vt:lpstr> </vt:lpstr>
      <vt:lpstr>Presentación de PowerPoint</vt:lpstr>
      <vt:lpstr>Presentación de PowerPoint</vt:lpstr>
      <vt:lpstr>Simplicidad </vt:lpstr>
      <vt:lpstr>Tasas totales contributivas </vt:lpstr>
      <vt:lpstr>Montos de Pagos Contributivos Realizados </vt:lpstr>
      <vt:lpstr>Percepción ciudadana “User-friendliness” </vt:lpstr>
      <vt:lpstr>como el método me permitirá contestar la pregunta de investigación</vt:lpstr>
      <vt:lpstr>Posibles limitaciones del análisis </vt:lpstr>
      <vt:lpstr>Bibliografia</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Investigacion de Seminario</dc:title>
  <dc:creator>dayanara diaz</dc:creator>
  <cp:lastModifiedBy>dayanara diaz</cp:lastModifiedBy>
  <cp:revision>158</cp:revision>
  <dcterms:created xsi:type="dcterms:W3CDTF">2017-03-27T08:33:41Z</dcterms:created>
  <dcterms:modified xsi:type="dcterms:W3CDTF">2017-06-12T20:05:51Z</dcterms:modified>
</cp:coreProperties>
</file>