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Questria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testing testing testing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Aqui podemos ver los metodos existentes de desalinizacion y purificacion de agua.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 vamos a construir una planta, necesitamos saber en que es q se gasta mayormente. Podemos ver en esta foto las variables </a:t>
            </a:r>
            <a:r>
              <a:rPr lang="en-US"/>
              <a:t>más</a:t>
            </a:r>
            <a:r>
              <a:rPr lang="en-US"/>
              <a:t> importantes en el desarrollo de una planta, prestando </a:t>
            </a:r>
            <a:r>
              <a:rPr lang="en-US"/>
              <a:t>atención</a:t>
            </a:r>
            <a:r>
              <a:rPr lang="en-US"/>
              <a:t> al mayor problema, costos de electricidad/energia. La razon de energia tan alta es debido a la </a:t>
            </a:r>
            <a:r>
              <a:rPr lang="en-US"/>
              <a:t>presión</a:t>
            </a:r>
            <a:r>
              <a:rPr lang="en-US"/>
              <a:t> que se requiere para que el agua pase por la membrana. Alrededor de 390 PSI es requerido para que el agua salada sea convertida en agua dulce.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Costo de agua = $1.97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Como se </a:t>
            </a:r>
            <a:r>
              <a:rPr lang="en-US"/>
              <a:t>reflejaria</a:t>
            </a:r>
            <a:r>
              <a:rPr lang="en-US"/>
              <a:t> el cargo de compra de agua? Como una columna adicional donde el costo sea </a:t>
            </a:r>
            <a:r>
              <a:rPr lang="en-US"/>
              <a:t>más</a:t>
            </a:r>
            <a:r>
              <a:rPr lang="en-US"/>
              <a:t> o menos de $0.80m^3, o se le añade al costo de agua establecido de $1.97.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Total de la cajita subiria a $32. Total de pago subiria a $47.24.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Shape 5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Shape 54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5" name="Shape 55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Shape 70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Shape 87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Shape 92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Shape 108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7077510" y="541020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9896910" y="5410198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141409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1141411" y="606425"/>
            <a:ext cx="9912353" cy="329977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141363" y="5124019"/>
            <a:ext cx="9910858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141455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141409" y="4419598"/>
            <a:ext cx="9904458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903512" y="73239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0537370" y="276497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141409" y="2134041"/>
            <a:ext cx="99060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141363" y="4657655"/>
            <a:ext cx="9904505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141409" y="2674463"/>
            <a:ext cx="31968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1127917" y="3360262"/>
            <a:ext cx="3208734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3" type="body"/>
          </p:nvPr>
        </p:nvSpPr>
        <p:spPr>
          <a:xfrm>
            <a:off x="4514766" y="2677634"/>
            <a:ext cx="318438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4" type="body"/>
          </p:nvPr>
        </p:nvSpPr>
        <p:spPr>
          <a:xfrm>
            <a:off x="4504212" y="3363435"/>
            <a:ext cx="3195829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5" type="body"/>
          </p:nvPr>
        </p:nvSpPr>
        <p:spPr>
          <a:xfrm>
            <a:off x="7852442" y="2674463"/>
            <a:ext cx="319496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6" type="body"/>
          </p:nvPr>
        </p:nvSpPr>
        <p:spPr>
          <a:xfrm>
            <a:off x="7852442" y="3360262"/>
            <a:ext cx="319496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141411" y="609600"/>
            <a:ext cx="99059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141412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1141412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3" type="body"/>
          </p:nvPr>
        </p:nvSpPr>
        <p:spPr>
          <a:xfrm>
            <a:off x="1141412" y="4980857"/>
            <a:ext cx="319524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4" type="body"/>
          </p:nvPr>
        </p:nvSpPr>
        <p:spPr>
          <a:xfrm>
            <a:off x="4489053" y="4404596"/>
            <a:ext cx="32003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Shape 210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6" type="body"/>
          </p:nvPr>
        </p:nvSpPr>
        <p:spPr>
          <a:xfrm>
            <a:off x="4487592" y="4980857"/>
            <a:ext cx="3200399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7" type="body"/>
          </p:nvPr>
        </p:nvSpPr>
        <p:spPr>
          <a:xfrm>
            <a:off x="7852567" y="4404594"/>
            <a:ext cx="31907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9" type="body"/>
          </p:nvPr>
        </p:nvSpPr>
        <p:spPr>
          <a:xfrm>
            <a:off x="7852442" y="4980853"/>
            <a:ext cx="3194967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4323554" y="-932655"/>
            <a:ext cx="3541713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7454104" y="2197894"/>
            <a:ext cx="5181601" cy="200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2424904" y="-673895"/>
            <a:ext cx="5181601" cy="7748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41409" y="2249485"/>
            <a:ext cx="487838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6172200" y="2249485"/>
            <a:ext cx="4875211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141411" y="619125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370019" y="2249485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1141409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6400807" y="2249484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6172200" y="3073397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146704" y="609600"/>
            <a:ext cx="3856037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156200" y="592666"/>
            <a:ext cx="5891208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1146704" y="2249485"/>
            <a:ext cx="3856037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141412" y="609600"/>
            <a:ext cx="5934507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x="7380721" y="609600"/>
            <a:ext cx="3666689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141409" y="2249485"/>
            <a:ext cx="5934510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14288" y="0"/>
            <a:ext cx="12053888" cy="6858000"/>
            <a:chOff x="-14288" y="0"/>
            <a:chExt cx="12053888" cy="6858000"/>
          </a:xfrm>
        </p:grpSpPr>
        <p:grpSp>
          <p:nvGrpSpPr>
            <p:cNvPr id="8" name="Shape 8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9" name="Shape 9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Shape 1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Shape 16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Shape 2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1" name="Shape 21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Shape 2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Shape 24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Shape 2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Shape 32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Shape 38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Shape 41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Shape 4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www.iagua.es/blogs/facts-and-figures/imparable-crecimiento-desalinizacion-lo-largo-mund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://www.lenntech.es/procesos/mar/general/-desalination-and-energy-costs.ht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www.acueductospr.com/INFRAESTRUCTURA/download/WATER_RESOURCES_MANAGEMENT_PLAN_for_METRO_REGION-b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www.acueductospr.com/INFRAESTRUCTURA/download/WATER_RESOURCES_MANAGEMENT_PLAN_for_METRO_REGION-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Shape 234"/>
          <p:cNvGrpSpPr/>
          <p:nvPr/>
        </p:nvGrpSpPr>
        <p:grpSpPr>
          <a:xfrm>
            <a:off x="0" y="-1"/>
            <a:ext cx="12192001" cy="6858000"/>
            <a:chOff x="0" y="-1"/>
            <a:chExt cx="12192001" cy="6858000"/>
          </a:xfrm>
        </p:grpSpPr>
        <p:sp>
          <p:nvSpPr>
            <p:cNvPr id="235" name="Shape 235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236" name="Shape 236"/>
            <p:cNvPicPr preferRelativeResize="0"/>
            <p:nvPr/>
          </p:nvPicPr>
          <p:blipFill rotWithShape="1">
            <a:blip r:embed="rId4">
              <a:alphaModFix amt="30000"/>
            </a:blip>
            <a:srcRect b="0" l="0" r="0" t="0"/>
            <a:stretch/>
          </p:blipFill>
          <p:spPr>
            <a:xfrm>
              <a:off x="0" y="-1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Shape 237"/>
          <p:cNvGrpSpPr/>
          <p:nvPr/>
        </p:nvGrpSpPr>
        <p:grpSpPr>
          <a:xfrm>
            <a:off x="-14288" y="0"/>
            <a:ext cx="1220825" cy="6858087"/>
            <a:chOff x="-14288" y="0"/>
            <a:chExt cx="1220825" cy="6858087"/>
          </a:xfrm>
        </p:grpSpPr>
        <p:sp>
          <p:nvSpPr>
            <p:cNvPr id="238" name="Shape 238"/>
            <p:cNvSpPr/>
            <p:nvPr/>
          </p:nvSpPr>
          <p:spPr>
            <a:xfrm>
              <a:off x="114300" y="4762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33336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8575" y="4021137"/>
              <a:ext cx="190500" cy="189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00025" y="4762"/>
              <a:ext cx="369900" cy="1811400"/>
            </a:xfrm>
            <a:custGeom>
              <a:pathLst>
                <a:path extrusionOk="0" h="120000" w="120000">
                  <a:moveTo>
                    <a:pt x="112274" y="120000"/>
                  </a:moveTo>
                  <a:lnTo>
                    <a:pt x="0" y="65836"/>
                  </a:lnTo>
                  <a:lnTo>
                    <a:pt x="0" y="0"/>
                  </a:lnTo>
                  <a:lnTo>
                    <a:pt x="7725" y="0"/>
                  </a:lnTo>
                  <a:lnTo>
                    <a:pt x="7725" y="65521"/>
                  </a:lnTo>
                  <a:lnTo>
                    <a:pt x="120000" y="119368"/>
                  </a:lnTo>
                  <a:lnTo>
                    <a:pt x="112274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42" name="Shape 242"/>
            <p:cNvSpPr/>
            <p:nvPr/>
          </p:nvSpPr>
          <p:spPr>
            <a:xfrm>
              <a:off x="503237" y="1801813"/>
              <a:ext cx="190500" cy="189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9000" y="0"/>
                    <a:pt x="120000" y="18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27000"/>
                    <a:pt x="93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5750" y="4763"/>
              <a:ext cx="369900" cy="1430400"/>
            </a:xfrm>
            <a:custGeom>
              <a:pathLst>
                <a:path extrusionOk="0" h="120000" w="120000">
                  <a:moveTo>
                    <a:pt x="113819" y="120000"/>
                  </a:moveTo>
                  <a:lnTo>
                    <a:pt x="0" y="51009"/>
                  </a:lnTo>
                  <a:lnTo>
                    <a:pt x="0" y="0"/>
                  </a:lnTo>
                  <a:lnTo>
                    <a:pt x="9270" y="0"/>
                  </a:lnTo>
                  <a:lnTo>
                    <a:pt x="9270" y="50610"/>
                  </a:lnTo>
                  <a:lnTo>
                    <a:pt x="120000" y="119200"/>
                  </a:lnTo>
                  <a:lnTo>
                    <a:pt x="11381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44" name="Shape 244"/>
            <p:cNvSpPr/>
            <p:nvPr/>
          </p:nvSpPr>
          <p:spPr>
            <a:xfrm>
              <a:off x="546100" y="0"/>
              <a:ext cx="152400" cy="9129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45" name="Shape 245"/>
            <p:cNvSpPr/>
            <p:nvPr/>
          </p:nvSpPr>
          <p:spPr>
            <a:xfrm>
              <a:off x="588962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9000" y="0"/>
                    <a:pt x="120000" y="21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27000"/>
                    <a:pt x="93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588962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41350" y="0"/>
              <a:ext cx="422400" cy="527100"/>
            </a:xfrm>
            <a:custGeom>
              <a:pathLst>
                <a:path extrusionOk="0" h="120000" w="120000">
                  <a:moveTo>
                    <a:pt x="115939" y="119999"/>
                  </a:moveTo>
                  <a:lnTo>
                    <a:pt x="21654" y="44457"/>
                  </a:lnTo>
                  <a:lnTo>
                    <a:pt x="0" y="2168"/>
                  </a:lnTo>
                  <a:lnTo>
                    <a:pt x="6766" y="0"/>
                  </a:lnTo>
                  <a:lnTo>
                    <a:pt x="28421" y="41204"/>
                  </a:lnTo>
                  <a:lnTo>
                    <a:pt x="120000" y="115662"/>
                  </a:lnTo>
                  <a:lnTo>
                    <a:pt x="115939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48" name="Shape 248"/>
            <p:cNvSpPr/>
            <p:nvPr/>
          </p:nvSpPr>
          <p:spPr>
            <a:xfrm>
              <a:off x="1020762" y="488950"/>
              <a:ext cx="162000" cy="1476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49" name="Shape 249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 cap="flat" cmpd="sng" w="9525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250" name="Shape 250"/>
            <p:cNvSpPr/>
            <p:nvPr/>
          </p:nvSpPr>
          <p:spPr>
            <a:xfrm>
              <a:off x="9525" y="1801813"/>
              <a:ext cx="123900" cy="126900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06500"/>
                  </a:lnTo>
                  <a:lnTo>
                    <a:pt x="106153" y="0"/>
                  </a:lnTo>
                  <a:lnTo>
                    <a:pt x="120000" y="1350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1" name="Shape 251"/>
            <p:cNvSpPr/>
            <p:nvPr/>
          </p:nvSpPr>
          <p:spPr>
            <a:xfrm>
              <a:off x="-9525" y="3549650"/>
              <a:ext cx="147600" cy="4809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0645" y="120000"/>
                  </a:lnTo>
                  <a:lnTo>
                    <a:pt x="100645" y="30891"/>
                  </a:lnTo>
                  <a:lnTo>
                    <a:pt x="0" y="4752"/>
                  </a:lnTo>
                  <a:lnTo>
                    <a:pt x="15483" y="0"/>
                  </a:lnTo>
                  <a:lnTo>
                    <a:pt x="120000" y="2732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2" name="Shape 252"/>
            <p:cNvSpPr/>
            <p:nvPr/>
          </p:nvSpPr>
          <p:spPr>
            <a:xfrm>
              <a:off x="128587" y="1382712"/>
              <a:ext cx="142800" cy="4760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3" name="Shape 253"/>
            <p:cNvSpPr/>
            <p:nvPr/>
          </p:nvSpPr>
          <p:spPr>
            <a:xfrm>
              <a:off x="204787" y="1849438"/>
              <a:ext cx="114300" cy="108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30000" y="120000"/>
                    <a:pt x="0" y="93913"/>
                    <a:pt x="0" y="62608"/>
                  </a:cubicBezTo>
                  <a:cubicBezTo>
                    <a:pt x="0" y="26086"/>
                    <a:pt x="30000" y="0"/>
                    <a:pt x="60000" y="0"/>
                  </a:cubicBezTo>
                  <a:cubicBezTo>
                    <a:pt x="90000" y="0"/>
                    <a:pt x="120000" y="26086"/>
                    <a:pt x="120000" y="62608"/>
                  </a:cubicBezTo>
                  <a:cubicBezTo>
                    <a:pt x="120000" y="93913"/>
                    <a:pt x="90000" y="120000"/>
                    <a:pt x="60000" y="120000"/>
                  </a:cubicBezTo>
                  <a:close/>
                  <a:moveTo>
                    <a:pt x="60000" y="20869"/>
                  </a:moveTo>
                  <a:cubicBezTo>
                    <a:pt x="40000" y="20869"/>
                    <a:pt x="20000" y="41739"/>
                    <a:pt x="20000" y="62608"/>
                  </a:cubicBezTo>
                  <a:cubicBezTo>
                    <a:pt x="20000" y="83478"/>
                    <a:pt x="40000" y="99130"/>
                    <a:pt x="60000" y="99130"/>
                  </a:cubicBezTo>
                  <a:cubicBezTo>
                    <a:pt x="80000" y="99130"/>
                    <a:pt x="100000" y="83478"/>
                    <a:pt x="100000" y="62608"/>
                  </a:cubicBezTo>
                  <a:cubicBezTo>
                    <a:pt x="100000" y="41739"/>
                    <a:pt x="80000" y="20869"/>
                    <a:pt x="60000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133350" y="4662487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23837" y="5041900"/>
              <a:ext cx="369899" cy="1801800"/>
            </a:xfrm>
            <a:custGeom>
              <a:pathLst>
                <a:path extrusionOk="0" h="120000" w="120000">
                  <a:moveTo>
                    <a:pt x="7725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274" y="0"/>
                  </a:lnTo>
                  <a:lnTo>
                    <a:pt x="120000" y="634"/>
                  </a:lnTo>
                  <a:lnTo>
                    <a:pt x="7725" y="54766"/>
                  </a:lnTo>
                  <a:lnTo>
                    <a:pt x="772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6" name="Shape 256"/>
            <p:cNvSpPr/>
            <p:nvPr/>
          </p:nvSpPr>
          <p:spPr>
            <a:xfrm>
              <a:off x="52386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-14288" y="5627687"/>
              <a:ext cx="85800" cy="12159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80000" y="120000"/>
                  </a:lnTo>
                  <a:lnTo>
                    <a:pt x="80000" y="23342"/>
                  </a:lnTo>
                  <a:lnTo>
                    <a:pt x="0" y="469"/>
                  </a:lnTo>
                  <a:lnTo>
                    <a:pt x="40000" y="0"/>
                  </a:lnTo>
                  <a:lnTo>
                    <a:pt x="120000" y="2287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58" name="Shape 258"/>
            <p:cNvSpPr/>
            <p:nvPr/>
          </p:nvSpPr>
          <p:spPr>
            <a:xfrm>
              <a:off x="527050" y="4867275"/>
              <a:ext cx="190500" cy="189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09562" y="5422900"/>
              <a:ext cx="374699" cy="1425600"/>
            </a:xfrm>
            <a:custGeom>
              <a:pathLst>
                <a:path extrusionOk="0" h="120000" w="120000">
                  <a:moveTo>
                    <a:pt x="9152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1525" y="68418"/>
                  </a:lnTo>
                  <a:lnTo>
                    <a:pt x="112372" y="0"/>
                  </a:lnTo>
                  <a:lnTo>
                    <a:pt x="120000" y="801"/>
                  </a:lnTo>
                  <a:lnTo>
                    <a:pt x="9152" y="69220"/>
                  </a:lnTo>
                  <a:lnTo>
                    <a:pt x="915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60" name="Shape 260"/>
            <p:cNvSpPr/>
            <p:nvPr/>
          </p:nvSpPr>
          <p:spPr>
            <a:xfrm>
              <a:off x="569912" y="5945187"/>
              <a:ext cx="152400" cy="912900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61" name="Shape 261"/>
            <p:cNvSpPr/>
            <p:nvPr/>
          </p:nvSpPr>
          <p:spPr>
            <a:xfrm>
              <a:off x="612775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12775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925" y="6330950"/>
              <a:ext cx="417600" cy="517500"/>
            </a:xfrm>
            <a:custGeom>
              <a:pathLst>
                <a:path extrusionOk="0" h="120000" w="120000">
                  <a:moveTo>
                    <a:pt x="6844" y="120000"/>
                  </a:moveTo>
                  <a:lnTo>
                    <a:pt x="0" y="117791"/>
                  </a:lnTo>
                  <a:lnTo>
                    <a:pt x="20532" y="75828"/>
                  </a:lnTo>
                  <a:lnTo>
                    <a:pt x="21901" y="75828"/>
                  </a:lnTo>
                  <a:lnTo>
                    <a:pt x="115893" y="0"/>
                  </a:lnTo>
                  <a:lnTo>
                    <a:pt x="120000" y="4417"/>
                  </a:lnTo>
                  <a:lnTo>
                    <a:pt x="27376" y="79141"/>
                  </a:lnTo>
                  <a:lnTo>
                    <a:pt x="6844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64" name="Shape 264"/>
            <p:cNvSpPr/>
            <p:nvPr/>
          </p:nvSpPr>
          <p:spPr>
            <a:xfrm>
              <a:off x="1049337" y="6221412"/>
              <a:ext cx="157200" cy="147600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Shape 265"/>
          <p:cNvGrpSpPr/>
          <p:nvPr/>
        </p:nvGrpSpPr>
        <p:grpSpPr>
          <a:xfrm>
            <a:off x="11364911" y="0"/>
            <a:ext cx="674688" cy="6848462"/>
            <a:chOff x="11364911" y="0"/>
            <a:chExt cx="674688" cy="6848462"/>
          </a:xfrm>
        </p:grpSpPr>
        <p:sp>
          <p:nvSpPr>
            <p:cNvPr id="266" name="Shape 266"/>
            <p:cNvSpPr/>
            <p:nvPr/>
          </p:nvSpPr>
          <p:spPr>
            <a:xfrm>
              <a:off x="11483975" y="0"/>
              <a:ext cx="417600" cy="512700"/>
            </a:xfrm>
            <a:custGeom>
              <a:pathLst>
                <a:path extrusionOk="0" h="120000" w="120000">
                  <a:moveTo>
                    <a:pt x="5475" y="120000"/>
                  </a:moveTo>
                  <a:lnTo>
                    <a:pt x="0" y="116656"/>
                  </a:lnTo>
                  <a:lnTo>
                    <a:pt x="92623" y="40123"/>
                  </a:lnTo>
                  <a:lnTo>
                    <a:pt x="113155" y="0"/>
                  </a:lnTo>
                  <a:lnTo>
                    <a:pt x="120000" y="2229"/>
                  </a:lnTo>
                  <a:lnTo>
                    <a:pt x="99467" y="43467"/>
                  </a:lnTo>
                  <a:lnTo>
                    <a:pt x="99467" y="43467"/>
                  </a:lnTo>
                  <a:lnTo>
                    <a:pt x="5475" y="120000"/>
                  </a:ln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67" name="Shape 267"/>
            <p:cNvSpPr/>
            <p:nvPr/>
          </p:nvSpPr>
          <p:spPr>
            <a:xfrm>
              <a:off x="11364911" y="474662"/>
              <a:ext cx="157200" cy="152400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47272" y="120000"/>
                    <a:pt x="32727" y="112500"/>
                    <a:pt x="21818" y="101250"/>
                  </a:cubicBezTo>
                  <a:cubicBezTo>
                    <a:pt x="0" y="78750"/>
                    <a:pt x="0" y="41250"/>
                    <a:pt x="21818" y="18750"/>
                  </a:cubicBezTo>
                  <a:cubicBezTo>
                    <a:pt x="32727" y="7500"/>
                    <a:pt x="47272" y="0"/>
                    <a:pt x="61818" y="0"/>
                  </a:cubicBezTo>
                  <a:cubicBezTo>
                    <a:pt x="76363" y="0"/>
                    <a:pt x="90909" y="7500"/>
                    <a:pt x="101818" y="18750"/>
                  </a:cubicBezTo>
                  <a:cubicBezTo>
                    <a:pt x="112727" y="30000"/>
                    <a:pt x="120000" y="45000"/>
                    <a:pt x="120000" y="60000"/>
                  </a:cubicBezTo>
                  <a:cubicBezTo>
                    <a:pt x="120000" y="75000"/>
                    <a:pt x="112727" y="90000"/>
                    <a:pt x="101818" y="101250"/>
                  </a:cubicBezTo>
                  <a:cubicBezTo>
                    <a:pt x="90909" y="112500"/>
                    <a:pt x="76363" y="120000"/>
                    <a:pt x="61818" y="120000"/>
                  </a:cubicBezTo>
                  <a:close/>
                  <a:moveTo>
                    <a:pt x="61818" y="15000"/>
                  </a:moveTo>
                  <a:cubicBezTo>
                    <a:pt x="50909" y="15000"/>
                    <a:pt x="40000" y="22500"/>
                    <a:pt x="32727" y="30000"/>
                  </a:cubicBezTo>
                  <a:cubicBezTo>
                    <a:pt x="14545" y="45000"/>
                    <a:pt x="14545" y="75000"/>
                    <a:pt x="32727" y="90000"/>
                  </a:cubicBezTo>
                  <a:cubicBezTo>
                    <a:pt x="40000" y="101250"/>
                    <a:pt x="50909" y="105000"/>
                    <a:pt x="61818" y="105000"/>
                  </a:cubicBezTo>
                  <a:cubicBezTo>
                    <a:pt x="72727" y="105000"/>
                    <a:pt x="83636" y="101250"/>
                    <a:pt x="94545" y="90000"/>
                  </a:cubicBezTo>
                  <a:cubicBezTo>
                    <a:pt x="109090" y="75000"/>
                    <a:pt x="109090" y="45000"/>
                    <a:pt x="94545" y="30000"/>
                  </a:cubicBezTo>
                  <a:cubicBezTo>
                    <a:pt x="83636" y="22500"/>
                    <a:pt x="72727" y="15000"/>
                    <a:pt x="61818" y="15000"/>
                  </a:cubicBez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1631611" y="1539875"/>
              <a:ext cx="1890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1531600" y="5694362"/>
              <a:ext cx="298500" cy="1154100"/>
            </a:xfrm>
            <a:custGeom>
              <a:pathLst>
                <a:path extrusionOk="0" h="120000" w="120000">
                  <a:moveTo>
                    <a:pt x="9574" y="120000"/>
                  </a:moveTo>
                  <a:lnTo>
                    <a:pt x="0" y="120000"/>
                  </a:lnTo>
                  <a:lnTo>
                    <a:pt x="0" y="67180"/>
                  </a:lnTo>
                  <a:lnTo>
                    <a:pt x="0" y="67180"/>
                  </a:lnTo>
                  <a:lnTo>
                    <a:pt x="112340" y="0"/>
                  </a:lnTo>
                  <a:lnTo>
                    <a:pt x="120000" y="990"/>
                  </a:lnTo>
                  <a:lnTo>
                    <a:pt x="9574" y="67675"/>
                  </a:lnTo>
                  <a:lnTo>
                    <a:pt x="9574" y="120000"/>
                  </a:ln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70" name="Shape 270"/>
            <p:cNvSpPr/>
            <p:nvPr/>
          </p:nvSpPr>
          <p:spPr>
            <a:xfrm>
              <a:off x="11772900" y="5551487"/>
              <a:ext cx="157200" cy="155700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0909"/>
                    <a:pt x="0" y="58181"/>
                  </a:cubicBezTo>
                  <a:cubicBezTo>
                    <a:pt x="0" y="25454"/>
                    <a:pt x="29090" y="0"/>
                    <a:pt x="61818" y="0"/>
                  </a:cubicBezTo>
                  <a:cubicBezTo>
                    <a:pt x="94545" y="0"/>
                    <a:pt x="120000" y="25454"/>
                    <a:pt x="120000" y="58181"/>
                  </a:cubicBezTo>
                  <a:cubicBezTo>
                    <a:pt x="120000" y="90909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2727"/>
                    <a:pt x="14545" y="58181"/>
                  </a:cubicBezTo>
                  <a:cubicBezTo>
                    <a:pt x="14545" y="83636"/>
                    <a:pt x="36363" y="105454"/>
                    <a:pt x="61818" y="105454"/>
                  </a:cubicBezTo>
                  <a:cubicBezTo>
                    <a:pt x="83636" y="105454"/>
                    <a:pt x="105454" y="83636"/>
                    <a:pt x="105454" y="58181"/>
                  </a:cubicBezTo>
                  <a:cubicBezTo>
                    <a:pt x="105454" y="32727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11710986" y="4763"/>
              <a:ext cx="304800" cy="1544700"/>
            </a:xfrm>
            <a:custGeom>
              <a:pathLst>
                <a:path extrusionOk="0" h="120000" w="120000">
                  <a:moveTo>
                    <a:pt x="9375" y="120000"/>
                  </a:moveTo>
                  <a:lnTo>
                    <a:pt x="0" y="120000"/>
                  </a:lnTo>
                  <a:lnTo>
                    <a:pt x="0" y="97430"/>
                  </a:lnTo>
                  <a:lnTo>
                    <a:pt x="108750" y="75724"/>
                  </a:lnTo>
                  <a:lnTo>
                    <a:pt x="108750" y="0"/>
                  </a:lnTo>
                  <a:lnTo>
                    <a:pt x="120000" y="0"/>
                  </a:lnTo>
                  <a:lnTo>
                    <a:pt x="120000" y="76464"/>
                  </a:lnTo>
                  <a:lnTo>
                    <a:pt x="9375" y="98170"/>
                  </a:lnTo>
                  <a:lnTo>
                    <a:pt x="9375" y="120000"/>
                  </a:ln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72" name="Shape 272"/>
            <p:cNvSpPr/>
            <p:nvPr/>
          </p:nvSpPr>
          <p:spPr>
            <a:xfrm>
              <a:off x="11636375" y="4867275"/>
              <a:ext cx="189000" cy="189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1441111" y="5046662"/>
              <a:ext cx="308100" cy="1801800"/>
            </a:xfrm>
            <a:custGeom>
              <a:pathLst>
                <a:path extrusionOk="0" h="120000" w="120000">
                  <a:moveTo>
                    <a:pt x="11134" y="120000"/>
                  </a:moveTo>
                  <a:lnTo>
                    <a:pt x="0" y="120000"/>
                  </a:lnTo>
                  <a:lnTo>
                    <a:pt x="0" y="37427"/>
                  </a:lnTo>
                  <a:lnTo>
                    <a:pt x="108865" y="18713"/>
                  </a:lnTo>
                  <a:lnTo>
                    <a:pt x="108865" y="0"/>
                  </a:lnTo>
                  <a:lnTo>
                    <a:pt x="120000" y="0"/>
                  </a:lnTo>
                  <a:lnTo>
                    <a:pt x="120000" y="19348"/>
                  </a:lnTo>
                  <a:lnTo>
                    <a:pt x="11134" y="38061"/>
                  </a:lnTo>
                  <a:lnTo>
                    <a:pt x="11134" y="120000"/>
                  </a:ln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74" name="Shape 274"/>
            <p:cNvSpPr/>
            <p:nvPr/>
          </p:nvSpPr>
          <p:spPr>
            <a:xfrm>
              <a:off x="11849100" y="6416675"/>
              <a:ext cx="190500" cy="1890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1939586" y="6596063"/>
              <a:ext cx="23700" cy="252300"/>
            </a:xfrm>
            <a:prstGeom prst="rect">
              <a:avLst/>
            </a:prstGeom>
            <a:gradFill>
              <a:gsLst>
                <a:gs pos="0">
                  <a:srgbClr val="82FFFF">
                    <a:alpha val="80000"/>
                  </a:srgbClr>
                </a:gs>
                <a:gs pos="100000">
                  <a:srgbClr val="3B95DE">
                    <a:alpha val="6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b="8337" l="0" r="0" t="14957"/>
          <a:stretch/>
        </p:blipFill>
        <p:spPr>
          <a:xfrm>
            <a:off x="1141411" y="606425"/>
            <a:ext cx="9912300" cy="2460900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77" name="Shape 277"/>
          <p:cNvSpPr txBox="1"/>
          <p:nvPr>
            <p:ph type="ctrTitle"/>
          </p:nvPr>
        </p:nvSpPr>
        <p:spPr>
          <a:xfrm>
            <a:off x="1206537" y="3239401"/>
            <a:ext cx="99123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1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¿</a:t>
            </a:r>
            <a:r>
              <a:rPr b="1" i="1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 EL DESARROLLO DE UNA PLANTA DE DESALINIZACIÓN ECONÓMICAMENTE VIABLE PARA PUERTO RICO?</a:t>
            </a:r>
            <a:b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1143000" y="5056187"/>
            <a:ext cx="68319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25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POR: ALEJANDRO COSTE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JUAN ROMERO CASILLAS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subTitle"/>
          </p:nvPr>
        </p:nvSpPr>
        <p:spPr>
          <a:xfrm>
            <a:off x="1793549" y="1135251"/>
            <a:ext cx="9885300" cy="527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datos ajustados a Puerto Rico (precio del agua, producción, localización geográfica, posibles inversiones, posibles subsidios, etc.) dar un estimado de cuanto seria el costo total de la creación de una planta desalinizadora.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Desarrollo de varios proyectos posibles alrededor de la isla para poder hacer una comparación apropiada. </a:t>
            </a:r>
          </a:p>
        </p:txBody>
      </p:sp>
      <p:sp>
        <p:nvSpPr>
          <p:cNvPr id="342" name="Shape 342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Proceso viabilidad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4294967295"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Posibles Limitaciones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793550" y="1286225"/>
            <a:ext cx="97815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</a:rPr>
              <a:t>Crisis fiscal y económica del país. </a:t>
            </a:r>
          </a:p>
          <a:p>
            <a:pPr indent="-368300" lvl="0" marL="457200" rt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</a:rPr>
              <a:t>Información pertinente sobre la industria del agua, consumo, gastos, costos, etc. de parte del gobierno. </a:t>
            </a:r>
          </a:p>
          <a:p>
            <a:pPr indent="-368300" lvl="0" marL="457200" rt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</a:rPr>
              <a:t>Localización geográfica y cantidad de precipitación anual. </a:t>
            </a:r>
          </a:p>
          <a:p>
            <a:pPr indent="-368300" lvl="0" marL="457200" rt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</a:rPr>
              <a:t>Infraestructura existente del sistema de agua potable en Puerto Rico, administrado por la Autoridad de Acueductos y Alcantarillados.</a:t>
            </a:r>
          </a:p>
          <a:p>
            <a:pPr indent="-368300" lvl="0" marL="457200" rt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</a:rPr>
              <a:t>Estándares de regulaciones federales además de las locales.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545403" y="2424650"/>
            <a:ext cx="5101199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475347" y="1741725"/>
            <a:ext cx="52413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ctrTitle"/>
          </p:nvPr>
        </p:nvSpPr>
        <p:spPr>
          <a:xfrm>
            <a:off x="1798675" y="-6"/>
            <a:ext cx="8791500" cy="100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Fuentes y Descripción</a:t>
            </a: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 de Datos</a:t>
            </a:r>
          </a:p>
        </p:txBody>
      </p:sp>
      <p:sp>
        <p:nvSpPr>
          <p:cNvPr id="284" name="Shape 284"/>
          <p:cNvSpPr txBox="1"/>
          <p:nvPr>
            <p:ph idx="1" type="subTitle"/>
          </p:nvPr>
        </p:nvSpPr>
        <p:spPr>
          <a:xfrm>
            <a:off x="1990524" y="1259625"/>
            <a:ext cx="10050600" cy="505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AAA - Plan </a:t>
            </a: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Manejo</a:t>
            </a: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Recursos de Agua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i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American Fact Finder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Asociación</a:t>
            </a: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Internacional de </a:t>
            </a: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Desalinización (IDA)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Lenntech 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Análisis del W</a:t>
            </a:r>
            <a:r>
              <a:rPr b="1" i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orcester Polytechnic Institute, MA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Artículos suplementarios de fuentes tales como </a:t>
            </a:r>
            <a:r>
              <a:rPr b="1" i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Economist, </a:t>
            </a: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compañías privadas, informes de otros países, periodicos,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1819475" y="2176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sp>
        <p:nvSpPr>
          <p:cNvPr id="290" name="Shape 290"/>
          <p:cNvSpPr txBox="1"/>
          <p:nvPr>
            <p:ph idx="1" type="subTitle"/>
          </p:nvPr>
        </p:nvSpPr>
        <p:spPr>
          <a:xfrm>
            <a:off x="2348200" y="1068499"/>
            <a:ext cx="9283800" cy="499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Métodos de Desalinización: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Ósmosis Inversa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Energía Térmica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Destilación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Congelación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Evaporación relampago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b="1"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Electrodiálisis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subTitle"/>
          </p:nvPr>
        </p:nvSpPr>
        <p:spPr>
          <a:xfrm>
            <a:off x="1793550" y="975200"/>
            <a:ext cx="4940100" cy="57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Método de Osmosis Inversa: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Ósmosis: Paso de disolvente, pero no de soluto, entre dos soluciones de distinta concentración separadas por una membrana semipermeable.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Ósmosis Inversa: Proceso por el cual el solvente pasa a través de una membrana porosa en la dirección opuesta del flujo natural de ósmosis, impulsado por una presión mayor que la presión osmótica. </a:t>
            </a:r>
          </a:p>
        </p:txBody>
      </p:sp>
      <p:sp>
        <p:nvSpPr>
          <p:cNvPr id="296" name="Shape 296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675" y="124399"/>
            <a:ext cx="5110925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subTitle"/>
          </p:nvPr>
        </p:nvSpPr>
        <p:spPr>
          <a:xfrm>
            <a:off x="1793549" y="901976"/>
            <a:ext cx="10118400" cy="564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Razones por la cual el método de Ósmosis Inversa es la más eficiente:</a:t>
            </a:r>
          </a:p>
          <a:p>
            <a:pPr indent="-3683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Capacidad para remover hasta las partículas y bacterias más pequeñas para separarlas del agua. </a:t>
            </a:r>
          </a:p>
          <a:p>
            <a:pPr indent="-3683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Remoción de un  95% -  99% por ciento de sólidos disueltos; es la forma de purificación más eficiente.</a:t>
            </a:r>
          </a:p>
          <a:p>
            <a:pPr indent="-3683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Requiere menos energía que cualquier otro método de purificación y desalinización.</a:t>
            </a:r>
          </a:p>
          <a:p>
            <a:pPr indent="-3683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Avances constantes en la tecnología que permitirán la optimización y eficiencia de producción. </a:t>
            </a:r>
          </a:p>
          <a:p>
            <a:pPr indent="-3683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el método practicado por la gran mayoría de las plantas de desalinización del mundo debido a la gran cantidad de producción posible.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075" y="1047299"/>
            <a:ext cx="7293300" cy="4763400"/>
          </a:xfrm>
          <a:prstGeom prst="roundRect">
            <a:avLst>
              <a:gd fmla="val 298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9" name="Shape 309"/>
          <p:cNvSpPr txBox="1"/>
          <p:nvPr/>
        </p:nvSpPr>
        <p:spPr>
          <a:xfrm>
            <a:off x="4090900" y="6248550"/>
            <a:ext cx="70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i="0" lang="en-US" u="none" cap="none" strike="noStrike">
                <a:solidFill>
                  <a:srgbClr val="FFFFFF"/>
                </a:solidFill>
              </a:rPr>
              <a:t>FUENTE: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Plantas Desalinización en el mundo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310" name="Shape 310"/>
          <p:cNvSpPr txBox="1"/>
          <p:nvPr>
            <p:ph idx="4294967295" type="ctrTitle"/>
          </p:nvPr>
        </p:nvSpPr>
        <p:spPr>
          <a:xfrm>
            <a:off x="2348200" y="217692"/>
            <a:ext cx="8791500" cy="85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855300" y="1648425"/>
            <a:ext cx="34989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500">
                <a:solidFill>
                  <a:srgbClr val="FFFFFF"/>
                </a:solidFill>
              </a:rPr>
              <a:t>Concentración</a:t>
            </a:r>
            <a:r>
              <a:rPr b="1" lang="en-US" sz="2500">
                <a:solidFill>
                  <a:srgbClr val="FFFFFF"/>
                </a:solidFill>
              </a:rPr>
              <a:t> de plantas de d</a:t>
            </a:r>
            <a:r>
              <a:rPr b="1" lang="en-US" sz="2500">
                <a:solidFill>
                  <a:srgbClr val="FFFFFF"/>
                </a:solidFill>
              </a:rPr>
              <a:t>esalinización alrededor del </a:t>
            </a:r>
            <a:r>
              <a:rPr b="1" lang="en-US" sz="2500">
                <a:solidFill>
                  <a:srgbClr val="FFFFFF"/>
                </a:solidFill>
              </a:rPr>
              <a:t>mundo. Sobre 80% de las plantas usan el proceso de </a:t>
            </a:r>
            <a:r>
              <a:rPr b="1" lang="en-US" sz="2500">
                <a:solidFill>
                  <a:srgbClr val="FFFFFF"/>
                </a:solidFill>
              </a:rPr>
              <a:t>Ósmosis</a:t>
            </a:r>
            <a:r>
              <a:rPr b="1" lang="en-US" sz="2500">
                <a:solidFill>
                  <a:srgbClr val="FFFFFF"/>
                </a:solidFill>
              </a:rPr>
              <a:t> Inversa.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subTitle"/>
          </p:nvPr>
        </p:nvSpPr>
        <p:spPr>
          <a:xfrm>
            <a:off x="1793549" y="975201"/>
            <a:ext cx="9838500" cy="546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Análisis de costos usando Ósmosis Inversa: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175" y="1486425"/>
            <a:ext cx="8791499" cy="485846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2519275" y="6344900"/>
            <a:ext cx="82887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Fuente: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http://www.lenntech.es/procesos/mar/general/-desalination-and-energy-costs.htm</a:t>
            </a:r>
            <a:r>
              <a:rPr b="1"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799175" y="6531425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subTitle"/>
          </p:nvPr>
        </p:nvSpPr>
        <p:spPr>
          <a:xfrm>
            <a:off x="1793550" y="1275200"/>
            <a:ext cx="9975000" cy="37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" name="Shape 326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10538"/>
          <a:stretch/>
        </p:blipFill>
        <p:spPr>
          <a:xfrm>
            <a:off x="1793475" y="1065225"/>
            <a:ext cx="10258576" cy="44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5786300" y="5872200"/>
            <a:ext cx="29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F3F3F3"/>
                </a:solidFill>
              </a:rPr>
              <a:t>Fuente: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AAA Informe 2015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2146050" y="5956050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ctrTitle"/>
          </p:nvPr>
        </p:nvSpPr>
        <p:spPr>
          <a:xfrm>
            <a:off x="1793550" y="124392"/>
            <a:ext cx="8791500" cy="8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Método de Análisis</a:t>
            </a:r>
          </a:p>
        </p:txBody>
      </p:sp>
      <p:pic>
        <p:nvPicPr>
          <p:cNvPr descr="Scan_20170326 (2).png"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50" y="888549"/>
            <a:ext cx="9559173" cy="54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5030537" y="6422575"/>
            <a:ext cx="25866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Fuente: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AAA Informe 2015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