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6/14/2017</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6/14/2017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6/14/2017</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6/14/2017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6/14/2017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6/14/2017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6/14/2017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6/14/2017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6/14/2017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6/14/2017</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1962474"/>
            <a:ext cx="9068586" cy="2590800"/>
          </a:xfrm>
        </p:spPr>
        <p:txBody>
          <a:bodyPr/>
          <a:lstStyle/>
          <a:p>
            <a:r>
              <a:rPr lang="en-US" sz="3200" b="1" dirty="0" err="1" smtClean="0"/>
              <a:t>Contribución</a:t>
            </a:r>
            <a:r>
              <a:rPr lang="en-US" sz="3200" b="1" dirty="0" smtClean="0"/>
              <a:t> </a:t>
            </a:r>
            <a:r>
              <a:rPr lang="en-US" sz="3200" b="1" dirty="0" err="1" smtClean="0"/>
              <a:t>económica</a:t>
            </a:r>
            <a:r>
              <a:rPr lang="en-US" sz="3200" b="1" dirty="0" smtClean="0"/>
              <a:t> de la </a:t>
            </a:r>
            <a:r>
              <a:rPr lang="en-US" sz="3200" b="1" dirty="0" err="1" smtClean="0"/>
              <a:t>industria</a:t>
            </a:r>
            <a:r>
              <a:rPr lang="en-US" sz="3200" b="1" dirty="0" smtClean="0"/>
              <a:t> musical </a:t>
            </a:r>
            <a:r>
              <a:rPr lang="en-US" sz="3200" b="1" dirty="0" err="1" smtClean="0"/>
              <a:t>en</a:t>
            </a:r>
            <a:r>
              <a:rPr lang="en-US" sz="3200" b="1" dirty="0" smtClean="0"/>
              <a:t> </a:t>
            </a:r>
            <a:r>
              <a:rPr lang="en-US" sz="3200" b="1" dirty="0" err="1" smtClean="0"/>
              <a:t>Corea</a:t>
            </a:r>
            <a:r>
              <a:rPr lang="en-US" sz="3200" b="1" dirty="0" smtClean="0"/>
              <a:t> del Sur</a:t>
            </a:r>
            <a:endParaRPr lang="es-PR" sz="3200" b="1" dirty="0"/>
          </a:p>
        </p:txBody>
      </p:sp>
      <p:sp>
        <p:nvSpPr>
          <p:cNvPr id="3" name="Subtitle 2"/>
          <p:cNvSpPr>
            <a:spLocks noGrp="1"/>
          </p:cNvSpPr>
          <p:nvPr>
            <p:ph type="subTitle" idx="1"/>
          </p:nvPr>
        </p:nvSpPr>
        <p:spPr/>
        <p:txBody>
          <a:bodyPr>
            <a:noAutofit/>
          </a:bodyPr>
          <a:lstStyle/>
          <a:p>
            <a:r>
              <a:rPr lang="en-US" sz="1400" dirty="0" smtClean="0"/>
              <a:t>Darlene Janice Nieves Cruz</a:t>
            </a:r>
          </a:p>
          <a:p>
            <a:r>
              <a:rPr lang="en-US" sz="1400" dirty="0" smtClean="0"/>
              <a:t>ECON 4416-0U1</a:t>
            </a:r>
          </a:p>
          <a:p>
            <a:r>
              <a:rPr lang="en-US" sz="1400" dirty="0" err="1" smtClean="0"/>
              <a:t>Profa</a:t>
            </a:r>
            <a:r>
              <a:rPr lang="en-US" sz="1400" dirty="0" smtClean="0"/>
              <a:t>. Eileen </a:t>
            </a:r>
            <a:r>
              <a:rPr lang="en-US" sz="1400" dirty="0" err="1" smtClean="0"/>
              <a:t>Segarra-Almestica</a:t>
            </a:r>
            <a:endParaRPr lang="es-PR" sz="1400" dirty="0"/>
          </a:p>
        </p:txBody>
      </p:sp>
    </p:spTree>
    <p:extLst>
      <p:ext uri="{BB962C8B-B14F-4D97-AF65-F5344CB8AC3E}">
        <p14:creationId xmlns:p14="http://schemas.microsoft.com/office/powerpoint/2010/main" val="3194066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556" y="2094308"/>
            <a:ext cx="9311424" cy="2587753"/>
          </a:xfrm>
        </p:spPr>
        <p:txBody>
          <a:bodyPr/>
          <a:lstStyle/>
          <a:p>
            <a:r>
              <a:rPr lang="en-US" sz="4000" cap="none" dirty="0" smtClean="0"/>
              <a:t>¿</a:t>
            </a:r>
            <a:r>
              <a:rPr lang="en-US" sz="4000" cap="none" dirty="0" err="1" smtClean="0"/>
              <a:t>Cuál</a:t>
            </a:r>
            <a:r>
              <a:rPr lang="en-US" sz="4000" cap="none" dirty="0" smtClean="0"/>
              <a:t> ha </a:t>
            </a:r>
            <a:r>
              <a:rPr lang="en-US" sz="4000" cap="none" dirty="0" err="1" smtClean="0"/>
              <a:t>sido</a:t>
            </a:r>
            <a:r>
              <a:rPr lang="en-US" sz="4000" cap="none" dirty="0" smtClean="0"/>
              <a:t> el </a:t>
            </a:r>
            <a:r>
              <a:rPr lang="en-US" sz="4000" cap="none" dirty="0" err="1" smtClean="0"/>
              <a:t>impacto</a:t>
            </a:r>
            <a:r>
              <a:rPr lang="en-US" sz="4000" cap="none" dirty="0" smtClean="0"/>
              <a:t> </a:t>
            </a:r>
            <a:r>
              <a:rPr lang="en-US" sz="4000" cap="none" dirty="0" err="1" smtClean="0"/>
              <a:t>económico</a:t>
            </a:r>
            <a:r>
              <a:rPr lang="en-US" sz="4000" cap="none" dirty="0" smtClean="0"/>
              <a:t> que la </a:t>
            </a:r>
            <a:r>
              <a:rPr lang="en-US" sz="4000" cap="none" dirty="0" err="1" smtClean="0"/>
              <a:t>industria</a:t>
            </a:r>
            <a:r>
              <a:rPr lang="en-US" sz="4000" cap="none" dirty="0" smtClean="0"/>
              <a:t> musical ha </a:t>
            </a:r>
            <a:r>
              <a:rPr lang="en-US" sz="4000" cap="none" dirty="0" err="1" smtClean="0"/>
              <a:t>tenido</a:t>
            </a:r>
            <a:r>
              <a:rPr lang="en-US" sz="4000" cap="none" dirty="0" smtClean="0"/>
              <a:t> </a:t>
            </a:r>
            <a:r>
              <a:rPr lang="en-US" sz="4000" cap="none" dirty="0" err="1" smtClean="0"/>
              <a:t>en</a:t>
            </a:r>
            <a:r>
              <a:rPr lang="en-US" sz="4000" cap="none" dirty="0" smtClean="0"/>
              <a:t> </a:t>
            </a:r>
            <a:r>
              <a:rPr lang="en-US" sz="4000" cap="none" dirty="0" err="1" smtClean="0"/>
              <a:t>Corea</a:t>
            </a:r>
            <a:r>
              <a:rPr lang="en-US" sz="4000" cap="none" dirty="0" smtClean="0"/>
              <a:t> del Sur?</a:t>
            </a:r>
            <a:endParaRPr lang="es-PR" sz="4000" cap="none" dirty="0"/>
          </a:p>
        </p:txBody>
      </p:sp>
      <p:sp>
        <p:nvSpPr>
          <p:cNvPr id="3" name="Text Placeholder 2"/>
          <p:cNvSpPr>
            <a:spLocks noGrp="1"/>
          </p:cNvSpPr>
          <p:nvPr>
            <p:ph type="body" idx="1"/>
          </p:nvPr>
        </p:nvSpPr>
        <p:spPr>
          <a:xfrm>
            <a:off x="1563623" y="4965397"/>
            <a:ext cx="9070848" cy="457200"/>
          </a:xfrm>
        </p:spPr>
        <p:txBody>
          <a:bodyPr/>
          <a:lstStyle/>
          <a:p>
            <a:r>
              <a:rPr lang="en-US" b="1" dirty="0" smtClean="0"/>
              <a:t>PREGUNTA DE INVESTIGACIÓN</a:t>
            </a:r>
            <a:endParaRPr lang="es-PR" b="1" dirty="0"/>
          </a:p>
        </p:txBody>
      </p:sp>
    </p:spTree>
    <p:extLst>
      <p:ext uri="{BB962C8B-B14F-4D97-AF65-F5344CB8AC3E}">
        <p14:creationId xmlns:p14="http://schemas.microsoft.com/office/powerpoint/2010/main" val="2068026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Descripción</a:t>
            </a:r>
            <a:r>
              <a:rPr lang="en-US" b="1" dirty="0" smtClean="0"/>
              <a:t> de </a:t>
            </a:r>
            <a:r>
              <a:rPr lang="en-US" b="1" dirty="0" err="1" smtClean="0"/>
              <a:t>Datos</a:t>
            </a:r>
            <a:endParaRPr lang="es-PR" b="1" dirty="0"/>
          </a:p>
        </p:txBody>
      </p:sp>
      <p:sp>
        <p:nvSpPr>
          <p:cNvPr id="3" name="Content Placeholder 2"/>
          <p:cNvSpPr>
            <a:spLocks noGrp="1"/>
          </p:cNvSpPr>
          <p:nvPr>
            <p:ph idx="1"/>
          </p:nvPr>
        </p:nvSpPr>
        <p:spPr/>
        <p:txBody>
          <a:bodyPr>
            <a:normAutofit lnSpcReduction="10000"/>
          </a:bodyPr>
          <a:lstStyle/>
          <a:p>
            <a:pPr algn="just"/>
            <a:r>
              <a:rPr lang="en-US" sz="2400" b="1" dirty="0" err="1" smtClean="0"/>
              <a:t>Datos</a:t>
            </a:r>
            <a:r>
              <a:rPr lang="en-US" sz="2400" b="1" dirty="0" smtClean="0"/>
              <a:t> a </a:t>
            </a:r>
            <a:r>
              <a:rPr lang="en-US" sz="2400" b="1" dirty="0" err="1" smtClean="0"/>
              <a:t>emplearse</a:t>
            </a:r>
            <a:r>
              <a:rPr lang="en-US" sz="2400" b="1" dirty="0" smtClean="0"/>
              <a:t>:</a:t>
            </a:r>
          </a:p>
          <a:p>
            <a:pPr marL="0" indent="0" algn="just">
              <a:buNone/>
            </a:pPr>
            <a:endParaRPr lang="en-US" sz="2400" dirty="0" smtClean="0"/>
          </a:p>
          <a:p>
            <a:pPr lvl="1" algn="just"/>
            <a:r>
              <a:rPr lang="en-US" sz="2000" b="1" dirty="0" err="1" smtClean="0"/>
              <a:t>Producción</a:t>
            </a:r>
            <a:r>
              <a:rPr lang="es-PR" sz="2000" b="1" dirty="0" smtClean="0"/>
              <a:t> Bruta </a:t>
            </a:r>
            <a:r>
              <a:rPr lang="es-PR" sz="2000" dirty="0" smtClean="0"/>
              <a:t>– Es la suma de las producciones de todas las actividades económicas de una nación durante un periodo de tiempo dado, medidas en los valores monetarios del mercado.</a:t>
            </a:r>
          </a:p>
          <a:p>
            <a:pPr lvl="1" algn="just"/>
            <a:endParaRPr lang="en-US" sz="2000" dirty="0"/>
          </a:p>
          <a:p>
            <a:pPr lvl="1" algn="just"/>
            <a:r>
              <a:rPr lang="en-US" sz="2000" b="1" dirty="0" smtClean="0"/>
              <a:t>PIB </a:t>
            </a:r>
            <a:r>
              <a:rPr lang="en-US" sz="2000" dirty="0" smtClean="0"/>
              <a:t>– </a:t>
            </a:r>
            <a:r>
              <a:rPr lang="en-US" sz="2000" dirty="0" err="1" smtClean="0"/>
              <a:t>Es</a:t>
            </a:r>
            <a:r>
              <a:rPr lang="en-US" sz="2000" dirty="0" smtClean="0"/>
              <a:t> la </a:t>
            </a:r>
            <a:r>
              <a:rPr lang="en-US" sz="2000" dirty="0" err="1" smtClean="0"/>
              <a:t>medida</a:t>
            </a:r>
            <a:r>
              <a:rPr lang="en-US" sz="2000" dirty="0" smtClean="0"/>
              <a:t> del </a:t>
            </a:r>
            <a:r>
              <a:rPr lang="en-US" sz="2000" dirty="0" err="1" smtClean="0"/>
              <a:t>flujo</a:t>
            </a:r>
            <a:r>
              <a:rPr lang="en-US" sz="2000" dirty="0" smtClean="0"/>
              <a:t> total de </a:t>
            </a:r>
            <a:r>
              <a:rPr lang="en-US" sz="2000" dirty="0" err="1" smtClean="0"/>
              <a:t>bienes</a:t>
            </a:r>
            <a:r>
              <a:rPr lang="en-US" sz="2000" dirty="0" smtClean="0"/>
              <a:t> y </a:t>
            </a:r>
            <a:r>
              <a:rPr lang="en-US" sz="2000" dirty="0" err="1" smtClean="0"/>
              <a:t>servicios</a:t>
            </a:r>
            <a:r>
              <a:rPr lang="en-US" sz="2000" dirty="0" smtClean="0"/>
              <a:t> </a:t>
            </a:r>
            <a:r>
              <a:rPr lang="en-US" sz="2000" dirty="0" err="1" smtClean="0"/>
              <a:t>producidos</a:t>
            </a:r>
            <a:r>
              <a:rPr lang="en-US" sz="2000" dirty="0" smtClean="0"/>
              <a:t> </a:t>
            </a:r>
            <a:r>
              <a:rPr lang="en-US" sz="2000" dirty="0" err="1" smtClean="0"/>
              <a:t>por</a:t>
            </a:r>
            <a:r>
              <a:rPr lang="en-US" sz="2000" dirty="0" smtClean="0"/>
              <a:t> la </a:t>
            </a:r>
            <a:r>
              <a:rPr lang="en-US" sz="2000" dirty="0" err="1" smtClean="0"/>
              <a:t>economía</a:t>
            </a:r>
            <a:r>
              <a:rPr lang="en-US" sz="2000" dirty="0" smtClean="0"/>
              <a:t> de un </a:t>
            </a:r>
            <a:r>
              <a:rPr lang="en-US" sz="2000" dirty="0" err="1" smtClean="0"/>
              <a:t>país</a:t>
            </a:r>
            <a:r>
              <a:rPr lang="en-US" sz="2000" dirty="0" smtClean="0"/>
              <a:t> </a:t>
            </a:r>
            <a:r>
              <a:rPr lang="en-US" sz="2000" dirty="0" err="1" smtClean="0"/>
              <a:t>durante</a:t>
            </a:r>
            <a:r>
              <a:rPr lang="en-US" sz="2000" dirty="0" smtClean="0"/>
              <a:t> un period</a:t>
            </a:r>
            <a:r>
              <a:rPr lang="es-PR" sz="2000" dirty="0" smtClean="0"/>
              <a:t>o de tiempo determinado.</a:t>
            </a:r>
            <a:endParaRPr lang="en-US" sz="2000" dirty="0" smtClean="0"/>
          </a:p>
          <a:p>
            <a:pPr lvl="1" algn="just"/>
            <a:endParaRPr lang="en-US" sz="2000" dirty="0"/>
          </a:p>
          <a:p>
            <a:pPr lvl="1" algn="just"/>
            <a:r>
              <a:rPr lang="en-US" sz="2000" b="1" dirty="0" err="1" smtClean="0"/>
              <a:t>Empleo</a:t>
            </a:r>
            <a:r>
              <a:rPr lang="en-US" sz="2000" dirty="0" smtClean="0"/>
              <a:t> – </a:t>
            </a:r>
            <a:r>
              <a:rPr lang="en-US" sz="2000" dirty="0" err="1" smtClean="0"/>
              <a:t>Es</a:t>
            </a:r>
            <a:r>
              <a:rPr lang="en-US" sz="2000" dirty="0" smtClean="0"/>
              <a:t> el </a:t>
            </a:r>
            <a:r>
              <a:rPr lang="en-US" sz="2000" dirty="0" err="1" smtClean="0"/>
              <a:t>rol</a:t>
            </a:r>
            <a:r>
              <a:rPr lang="en-US" sz="2000" dirty="0" smtClean="0"/>
              <a:t> </a:t>
            </a:r>
            <a:r>
              <a:rPr lang="en-US" sz="2000" dirty="0" err="1" smtClean="0"/>
              <a:t>ocupacional</a:t>
            </a:r>
            <a:r>
              <a:rPr lang="en-US" sz="2000" dirty="0" smtClean="0"/>
              <a:t> </a:t>
            </a:r>
            <a:r>
              <a:rPr lang="en-US" sz="2000" dirty="0" err="1" smtClean="0"/>
              <a:t>en</a:t>
            </a:r>
            <a:r>
              <a:rPr lang="en-US" sz="2000" dirty="0" smtClean="0"/>
              <a:t> el </a:t>
            </a:r>
            <a:r>
              <a:rPr lang="en-US" sz="2000" dirty="0" err="1" smtClean="0"/>
              <a:t>cual</a:t>
            </a:r>
            <a:r>
              <a:rPr lang="en-US" sz="2000" dirty="0" smtClean="0"/>
              <a:t> </a:t>
            </a:r>
            <a:r>
              <a:rPr lang="en-US" sz="2000" dirty="0" err="1" smtClean="0"/>
              <a:t>los</a:t>
            </a:r>
            <a:r>
              <a:rPr lang="en-US" sz="2000" dirty="0" smtClean="0"/>
              <a:t> </a:t>
            </a:r>
            <a:r>
              <a:rPr lang="en-US" sz="2000" dirty="0" err="1" smtClean="0"/>
              <a:t>individuos</a:t>
            </a:r>
            <a:r>
              <a:rPr lang="en-US" sz="2000" dirty="0" smtClean="0"/>
              <a:t> </a:t>
            </a:r>
            <a:r>
              <a:rPr lang="en-US" sz="2000" dirty="0" err="1" smtClean="0"/>
              <a:t>concretan</a:t>
            </a:r>
            <a:r>
              <a:rPr lang="en-US" sz="2000" dirty="0" smtClean="0"/>
              <a:t> </a:t>
            </a:r>
            <a:r>
              <a:rPr lang="en-US" sz="2000" dirty="0" err="1" smtClean="0"/>
              <a:t>una</a:t>
            </a:r>
            <a:r>
              <a:rPr lang="en-US" sz="2000" dirty="0" smtClean="0"/>
              <a:t> </a:t>
            </a:r>
            <a:r>
              <a:rPr lang="en-US" sz="2000" dirty="0" err="1" smtClean="0"/>
              <a:t>serie</a:t>
            </a:r>
            <a:r>
              <a:rPr lang="en-US" sz="2000" dirty="0" smtClean="0"/>
              <a:t> de </a:t>
            </a:r>
            <a:r>
              <a:rPr lang="en-US" sz="2000" dirty="0" err="1" smtClean="0"/>
              <a:t>tareas</a:t>
            </a:r>
            <a:r>
              <a:rPr lang="en-US" sz="2000" dirty="0" smtClean="0"/>
              <a:t> </a:t>
            </a:r>
            <a:r>
              <a:rPr lang="en-US" sz="2000" dirty="0" err="1" smtClean="0"/>
              <a:t>específicas</a:t>
            </a:r>
            <a:r>
              <a:rPr lang="en-US" sz="2000" dirty="0" smtClean="0"/>
              <a:t> a </a:t>
            </a:r>
            <a:r>
              <a:rPr lang="en-US" sz="2000" dirty="0" err="1" smtClean="0"/>
              <a:t>cambio</a:t>
            </a:r>
            <a:r>
              <a:rPr lang="en-US" sz="2000" dirty="0" smtClean="0"/>
              <a:t> de </a:t>
            </a:r>
            <a:r>
              <a:rPr lang="en-US" sz="2000" dirty="0" err="1" smtClean="0"/>
              <a:t>una</a:t>
            </a:r>
            <a:r>
              <a:rPr lang="en-US" sz="2000" dirty="0" smtClean="0"/>
              <a:t> </a:t>
            </a:r>
            <a:r>
              <a:rPr lang="en-US" sz="2000" dirty="0" err="1" smtClean="0"/>
              <a:t>remuneración</a:t>
            </a:r>
            <a:r>
              <a:rPr lang="en-US" sz="2000" dirty="0" smtClean="0"/>
              <a:t> </a:t>
            </a:r>
            <a:r>
              <a:rPr lang="en-US" sz="2000" dirty="0" err="1" smtClean="0"/>
              <a:t>monetaria</a:t>
            </a:r>
            <a:r>
              <a:rPr lang="en-US" sz="2000" dirty="0"/>
              <a:t> </a:t>
            </a:r>
            <a:r>
              <a:rPr lang="en-US" sz="2000" dirty="0" err="1" smtClean="0"/>
              <a:t>denominada</a:t>
            </a:r>
            <a:r>
              <a:rPr lang="en-US" sz="2000" dirty="0" smtClean="0"/>
              <a:t> </a:t>
            </a:r>
            <a:r>
              <a:rPr lang="en-US" sz="2000" dirty="0" err="1" smtClean="0"/>
              <a:t>salario</a:t>
            </a:r>
            <a:r>
              <a:rPr lang="en-US" sz="2000" dirty="0" smtClean="0"/>
              <a:t>. </a:t>
            </a:r>
            <a:endParaRPr lang="en-US" sz="2000" dirty="0"/>
          </a:p>
        </p:txBody>
      </p:sp>
    </p:spTree>
    <p:extLst>
      <p:ext uri="{BB962C8B-B14F-4D97-AF65-F5344CB8AC3E}">
        <p14:creationId xmlns:p14="http://schemas.microsoft.com/office/powerpoint/2010/main" val="3318802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Fuentes de </a:t>
            </a:r>
            <a:r>
              <a:rPr lang="en-US" b="1" dirty="0" err="1" smtClean="0"/>
              <a:t>Información</a:t>
            </a:r>
            <a:endParaRPr lang="es-PR" b="1" dirty="0"/>
          </a:p>
        </p:txBody>
      </p:sp>
      <p:sp>
        <p:nvSpPr>
          <p:cNvPr id="6" name="Content Placeholder 5"/>
          <p:cNvSpPr>
            <a:spLocks noGrp="1"/>
          </p:cNvSpPr>
          <p:nvPr>
            <p:ph idx="1"/>
          </p:nvPr>
        </p:nvSpPr>
        <p:spPr>
          <a:xfrm>
            <a:off x="1066800" y="2014194"/>
            <a:ext cx="10058400" cy="4020846"/>
          </a:xfrm>
        </p:spPr>
        <p:txBody>
          <a:bodyPr>
            <a:noAutofit/>
          </a:bodyPr>
          <a:lstStyle/>
          <a:p>
            <a:r>
              <a:rPr lang="en-US" b="1" dirty="0" smtClean="0"/>
              <a:t>KOCCA</a:t>
            </a:r>
            <a:r>
              <a:rPr lang="en-US" dirty="0" smtClean="0"/>
              <a:t> – Korea Creative Content Agency</a:t>
            </a:r>
          </a:p>
          <a:p>
            <a:endParaRPr lang="en-US" dirty="0"/>
          </a:p>
          <a:p>
            <a:r>
              <a:rPr lang="en-US" b="1" dirty="0" smtClean="0"/>
              <a:t>KOSIS</a:t>
            </a:r>
            <a:r>
              <a:rPr lang="en-US" dirty="0" smtClean="0"/>
              <a:t> – Korean Statistical Information Service</a:t>
            </a:r>
          </a:p>
          <a:p>
            <a:endParaRPr lang="en-US" dirty="0"/>
          </a:p>
          <a:p>
            <a:r>
              <a:rPr lang="en-US" b="1" dirty="0" smtClean="0"/>
              <a:t>Bank of Korea</a:t>
            </a:r>
          </a:p>
          <a:p>
            <a:endParaRPr lang="en-US" dirty="0"/>
          </a:p>
          <a:p>
            <a:r>
              <a:rPr lang="en-US" b="1" dirty="0" smtClean="0"/>
              <a:t>RFE</a:t>
            </a:r>
            <a:r>
              <a:rPr lang="en-US" dirty="0" smtClean="0"/>
              <a:t> – Resources for economists in the internet (American Economic Association)</a:t>
            </a:r>
          </a:p>
          <a:p>
            <a:endParaRPr lang="en-US" dirty="0"/>
          </a:p>
          <a:p>
            <a:r>
              <a:rPr lang="en-US" b="1" dirty="0" smtClean="0"/>
              <a:t>WIOD</a:t>
            </a:r>
            <a:r>
              <a:rPr lang="en-US" dirty="0" smtClean="0"/>
              <a:t> – World Input Output Database</a:t>
            </a:r>
          </a:p>
          <a:p>
            <a:endParaRPr lang="en-US" dirty="0"/>
          </a:p>
          <a:p>
            <a:r>
              <a:rPr lang="en-US" b="1" dirty="0" smtClean="0"/>
              <a:t>OECD</a:t>
            </a:r>
            <a:r>
              <a:rPr lang="en-US" dirty="0" smtClean="0"/>
              <a:t>.org</a:t>
            </a:r>
            <a:endParaRPr lang="es-PR" dirty="0"/>
          </a:p>
        </p:txBody>
      </p:sp>
    </p:spTree>
    <p:extLst>
      <p:ext uri="{BB962C8B-B14F-4D97-AF65-F5344CB8AC3E}">
        <p14:creationId xmlns:p14="http://schemas.microsoft.com/office/powerpoint/2010/main" val="2032774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cap="none" dirty="0" err="1" smtClean="0"/>
              <a:t>Modelo</a:t>
            </a:r>
            <a:r>
              <a:rPr lang="en-US" sz="4000" cap="none" dirty="0" smtClean="0"/>
              <a:t> de </a:t>
            </a:r>
            <a:r>
              <a:rPr lang="en-US" sz="4000" cap="none" dirty="0" err="1" smtClean="0"/>
              <a:t>Insumo</a:t>
            </a:r>
            <a:r>
              <a:rPr lang="en-US" sz="4000" cap="none" dirty="0" smtClean="0"/>
              <a:t> </a:t>
            </a:r>
            <a:r>
              <a:rPr lang="en-US" sz="4000" cap="none" dirty="0" err="1" smtClean="0"/>
              <a:t>Producto</a:t>
            </a:r>
            <a:endParaRPr lang="es-PR" sz="4000" cap="none" dirty="0"/>
          </a:p>
        </p:txBody>
      </p:sp>
      <p:sp>
        <p:nvSpPr>
          <p:cNvPr id="3" name="Subtitle 2"/>
          <p:cNvSpPr>
            <a:spLocks noGrp="1"/>
          </p:cNvSpPr>
          <p:nvPr>
            <p:ph type="subTitle" idx="1"/>
          </p:nvPr>
        </p:nvSpPr>
        <p:spPr/>
        <p:txBody>
          <a:bodyPr/>
          <a:lstStyle/>
          <a:p>
            <a:r>
              <a:rPr lang="en-US" b="1" dirty="0" smtClean="0"/>
              <a:t>MÉTODO</a:t>
            </a:r>
            <a:endParaRPr lang="es-PR" b="1" dirty="0"/>
          </a:p>
        </p:txBody>
      </p:sp>
    </p:spTree>
    <p:extLst>
      <p:ext uri="{BB962C8B-B14F-4D97-AF65-F5344CB8AC3E}">
        <p14:creationId xmlns:p14="http://schemas.microsoft.com/office/powerpoint/2010/main" val="38978450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Modelo</a:t>
            </a:r>
            <a:r>
              <a:rPr lang="en-US" b="1" dirty="0" smtClean="0"/>
              <a:t> de </a:t>
            </a:r>
            <a:r>
              <a:rPr lang="en-US" b="1" dirty="0" err="1" smtClean="0"/>
              <a:t>Insumo</a:t>
            </a:r>
            <a:r>
              <a:rPr lang="en-US" b="1" dirty="0" smtClean="0"/>
              <a:t> </a:t>
            </a:r>
            <a:r>
              <a:rPr lang="en-US" b="1" dirty="0" err="1" smtClean="0"/>
              <a:t>Producto</a:t>
            </a:r>
            <a:endParaRPr lang="es-PR" b="1" dirty="0"/>
          </a:p>
        </p:txBody>
      </p:sp>
      <p:sp>
        <p:nvSpPr>
          <p:cNvPr id="3" name="Content Placeholder 2"/>
          <p:cNvSpPr>
            <a:spLocks noGrp="1"/>
          </p:cNvSpPr>
          <p:nvPr>
            <p:ph idx="1"/>
          </p:nvPr>
        </p:nvSpPr>
        <p:spPr>
          <a:xfrm>
            <a:off x="1066800" y="2014194"/>
            <a:ext cx="10058400" cy="4304182"/>
          </a:xfrm>
        </p:spPr>
        <p:txBody>
          <a:bodyPr>
            <a:normAutofit lnSpcReduction="10000"/>
          </a:bodyPr>
          <a:lstStyle/>
          <a:p>
            <a:pPr algn="just"/>
            <a:r>
              <a:rPr lang="es-PR" dirty="0" smtClean="0"/>
              <a:t>El Modelo de Insumo </a:t>
            </a:r>
            <a:r>
              <a:rPr lang="es-PR" dirty="0"/>
              <a:t>P</a:t>
            </a:r>
            <a:r>
              <a:rPr lang="es-PR" dirty="0" smtClean="0"/>
              <a:t>roducto está basado en los datos provenientes de las tablas de contabilidad Nacional. Éstas describen el flujo de bienes y servicios de los diversos sectores/industrias de una economía nacional durante un periodo de tiempo específico; lo cual proporciona un esquema de la actividad y estructura económica de la nación. </a:t>
            </a:r>
          </a:p>
          <a:p>
            <a:pPr algn="just"/>
            <a:endParaRPr lang="en-US" dirty="0"/>
          </a:p>
          <a:p>
            <a:pPr algn="just"/>
            <a:r>
              <a:rPr lang="es-PR" dirty="0" smtClean="0"/>
              <a:t>Cuando se trata de determinar el impacto económico de una industria sobre una nación, el modelo de insumo producto es el mejor método de medición; pues a través del mismo se pueden derivar los impactos directos, indirectos e inducidos de cada industria.</a:t>
            </a:r>
          </a:p>
          <a:p>
            <a:pPr algn="just"/>
            <a:endParaRPr lang="es-PR" dirty="0" smtClean="0"/>
          </a:p>
          <a:p>
            <a:pPr lvl="1" algn="just"/>
            <a:r>
              <a:rPr lang="es-PR" b="1" dirty="0" smtClean="0"/>
              <a:t>Impacto Directo </a:t>
            </a:r>
            <a:r>
              <a:rPr lang="es-PR" dirty="0" smtClean="0"/>
              <a:t>– Corresponde a la producción y el empleo generado en sectores que son receptores directos de inversiones.</a:t>
            </a:r>
          </a:p>
          <a:p>
            <a:pPr lvl="1" algn="just"/>
            <a:r>
              <a:rPr lang="es-PR" b="1" dirty="0" smtClean="0"/>
              <a:t>Impacto Indirecto </a:t>
            </a:r>
            <a:r>
              <a:rPr lang="es-PR" dirty="0" smtClean="0"/>
              <a:t>– Corresponde a la relación intersectorial de la producción y el empleo generado en sectores que se benefician indirectamente de la inversión.</a:t>
            </a:r>
          </a:p>
          <a:p>
            <a:pPr lvl="1" algn="just"/>
            <a:r>
              <a:rPr lang="es-PR" b="1" dirty="0" smtClean="0"/>
              <a:t>Impacto Inducido </a:t>
            </a:r>
            <a:r>
              <a:rPr lang="es-PR" dirty="0" smtClean="0"/>
              <a:t>– Corresponde a la producción y el empleo generado gracias al consumo de bienes y servicios que realizan los empleados de los sectores beneficiados directa o indirectamente de la inversión.</a:t>
            </a:r>
            <a:endParaRPr lang="es-PR" dirty="0"/>
          </a:p>
        </p:txBody>
      </p:sp>
    </p:spTree>
    <p:extLst>
      <p:ext uri="{BB962C8B-B14F-4D97-AF65-F5344CB8AC3E}">
        <p14:creationId xmlns:p14="http://schemas.microsoft.com/office/powerpoint/2010/main" val="2135199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Posibles</a:t>
            </a:r>
            <a:r>
              <a:rPr lang="en-US" b="1" dirty="0" smtClean="0"/>
              <a:t> </a:t>
            </a:r>
            <a:r>
              <a:rPr lang="en-US" b="1" dirty="0" err="1" smtClean="0"/>
              <a:t>Limitaciones</a:t>
            </a:r>
            <a:endParaRPr lang="es-PR" b="1" dirty="0"/>
          </a:p>
        </p:txBody>
      </p:sp>
      <p:sp>
        <p:nvSpPr>
          <p:cNvPr id="3" name="Content Placeholder 2"/>
          <p:cNvSpPr>
            <a:spLocks noGrp="1"/>
          </p:cNvSpPr>
          <p:nvPr>
            <p:ph idx="1"/>
          </p:nvPr>
        </p:nvSpPr>
        <p:spPr>
          <a:xfrm>
            <a:off x="1066800" y="2412213"/>
            <a:ext cx="10058400" cy="3931920"/>
          </a:xfrm>
        </p:spPr>
        <p:txBody>
          <a:bodyPr>
            <a:normAutofit/>
          </a:bodyPr>
          <a:lstStyle/>
          <a:p>
            <a:pPr algn="just"/>
            <a:r>
              <a:rPr lang="es-PR" sz="2000" dirty="0" smtClean="0"/>
              <a:t>El estudio estará delimitado a evaluar el impacto directo e indirecto de la industria musical en Corea del Sur durante un periodo de tiempo en específico. Al no evaluarse el impacto inducido de la industria musical, se desconocerá el efecto generado en las cadenas de suministro. Además, también se desconocerá dicho impacto en los periodos de tiempo no evaluados.</a:t>
            </a:r>
          </a:p>
          <a:p>
            <a:pPr algn="just"/>
            <a:endParaRPr lang="es-PR" sz="2000" dirty="0" smtClean="0"/>
          </a:p>
          <a:p>
            <a:pPr algn="just"/>
            <a:r>
              <a:rPr lang="es-PR" sz="2000" dirty="0" smtClean="0"/>
              <a:t>Para medir el impacto total de una industria, es necesario que éste abarque una serie de áreas más allá del aspecto económico. Es decir, además del impacto económico, es necesario medir el impacto social, fiscal y ambiental. Por lo tanto, este estudio no reflejará una medición del impacto total de la industria musical en Corea del Sur, sino que será una medición parcial del impacto económico. </a:t>
            </a:r>
            <a:endParaRPr lang="es-PR" sz="2000" dirty="0"/>
          </a:p>
        </p:txBody>
      </p:sp>
    </p:spTree>
    <p:extLst>
      <p:ext uri="{BB962C8B-B14F-4D97-AF65-F5344CB8AC3E}">
        <p14:creationId xmlns:p14="http://schemas.microsoft.com/office/powerpoint/2010/main" val="37865605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623" y="2326128"/>
            <a:ext cx="9070848" cy="2587752"/>
          </a:xfrm>
        </p:spPr>
        <p:txBody>
          <a:bodyPr/>
          <a:lstStyle/>
          <a:p>
            <a:r>
              <a:rPr lang="en-US" sz="4800" b="1" dirty="0" err="1" smtClean="0"/>
              <a:t>Preguntas</a:t>
            </a:r>
            <a:r>
              <a:rPr lang="en-US" sz="4800" b="1" dirty="0" smtClean="0"/>
              <a:t> y </a:t>
            </a:r>
            <a:r>
              <a:rPr lang="en-US" sz="4800" b="1" dirty="0" err="1" smtClean="0"/>
              <a:t>Comentarios</a:t>
            </a:r>
            <a:endParaRPr lang="es-PR" sz="4800" b="1" dirty="0"/>
          </a:p>
        </p:txBody>
      </p:sp>
    </p:spTree>
    <p:extLst>
      <p:ext uri="{BB962C8B-B14F-4D97-AF65-F5344CB8AC3E}">
        <p14:creationId xmlns:p14="http://schemas.microsoft.com/office/powerpoint/2010/main" val="18128159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131</TotalTime>
  <Words>504</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Garamond</vt:lpstr>
      <vt:lpstr>Savon</vt:lpstr>
      <vt:lpstr>Contribución económica de la industria musical en Corea del Sur</vt:lpstr>
      <vt:lpstr>¿Cuál ha sido el impacto económico que la industria musical ha tenido en Corea del Sur?</vt:lpstr>
      <vt:lpstr>Descripción de Datos</vt:lpstr>
      <vt:lpstr>Fuentes de Información</vt:lpstr>
      <vt:lpstr>Modelo de Insumo Producto</vt:lpstr>
      <vt:lpstr>Modelo de Insumo Producto</vt:lpstr>
      <vt:lpstr>Posibles Limitaciones</vt:lpstr>
      <vt:lpstr>Preguntas y Comentarios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Contribución económica de la industria musical en Corea del Sur</dc:title>
  <dc:creator>Darlene Nieves Cruz</dc:creator>
  <cp:lastModifiedBy>Darlene Nieves Cruz</cp:lastModifiedBy>
  <cp:revision>18</cp:revision>
  <dcterms:created xsi:type="dcterms:W3CDTF">2017-06-14T02:29:30Z</dcterms:created>
  <dcterms:modified xsi:type="dcterms:W3CDTF">2017-06-14T11:44:03Z</dcterms:modified>
</cp:coreProperties>
</file>