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70AD2ECC-3E6F-4D1D-8848-8AD75CF8C67D}">
  <a:tblStyle styleId="{70AD2ECC-3E6F-4D1D-8848-8AD75CF8C67D}"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9" name="Shape 11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s-419"/>
              <a:t>AF 2018 Gastos: $28,039.325 millones</a:t>
            </a:r>
          </a:p>
          <a:p>
            <a:pPr lvl="0">
              <a:spcBef>
                <a:spcPts val="0"/>
              </a:spcBef>
              <a:buNone/>
            </a:pPr>
            <a:r>
              <a:rPr lang="es-419"/>
              <a:t>AF 2018 Ingresos: $ 25,569 millones</a:t>
            </a:r>
          </a:p>
          <a:p>
            <a:pPr lvl="0">
              <a:spcBef>
                <a:spcPts val="0"/>
              </a:spcBef>
              <a:buNone/>
            </a:pPr>
            <a:r>
              <a:rPr lang="es-419"/>
              <a:t>Déficit: $2,470,325 millones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s-419"/>
              <a:t>Hay más pero para que puedan aportar</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a:p>
            <a:pPr lvl="0">
              <a:spcBef>
                <a:spcPts val="0"/>
              </a:spcBef>
              <a:buNone/>
            </a:pPr>
            <a:r>
              <a:t/>
            </a:r>
            <a:endParaRPr/>
          </a:p>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rIns="91425" tIns="91425">
            <a:noAutofit/>
          </a:bodyPr>
          <a:lstStyle/>
          <a:p>
            <a:pPr indent="-228600" lvl="0" marL="457200" rtl="0">
              <a:spcBef>
                <a:spcPts val="0"/>
              </a:spcBef>
              <a:buAutoNum type="arabicParenR"/>
            </a:pPr>
            <a:r>
              <a:rPr lang="es-419"/>
              <a:t>La deuda pública a llevado que el presupuesto en sí tome medidas de austeridad que impactan severamente la calidad de vida de los ciudadanos, (de forma desigual) por lo cual  podemos esperar efectos desastrosos (que además ya se ven). Efectos como: la migración de puertorriqueños a lo Estados Unidos, la disminución de actividades económicas, mayor evasión contributiva, el endeudamiento personal, la disminución de niveles de educativos, aumento de en la tasa de mortalidad, aumento en la criminalidad etc. </a:t>
            </a:r>
          </a:p>
          <a:p>
            <a:pPr lvl="0">
              <a:spcBef>
                <a:spcPts val="0"/>
              </a:spcBef>
              <a:buNone/>
            </a:pPr>
            <a:r>
              <a:t/>
            </a:r>
            <a:endParaRPr/>
          </a:p>
          <a:p>
            <a:pPr lvl="0">
              <a:spcBef>
                <a:spcPts val="0"/>
              </a:spcBef>
              <a:buNone/>
            </a:pPr>
            <a:r>
              <a:rPr lang="es-419"/>
              <a:t>2)  Por lo que concierne a el ingreso de los individuos este presupuesto llevaría a:</a:t>
            </a:r>
          </a:p>
          <a:p>
            <a:pPr lvl="0">
              <a:spcBef>
                <a:spcPts val="0"/>
              </a:spcBef>
              <a:buNone/>
            </a:pPr>
            <a:r>
              <a:rPr lang="es-419"/>
              <a:t>Ejemplos:</a:t>
            </a:r>
          </a:p>
          <a:p>
            <a:pPr lvl="0">
              <a:spcBef>
                <a:spcPts val="0"/>
              </a:spcBef>
              <a:buNone/>
            </a:pPr>
            <a:r>
              <a:rPr lang="es-419"/>
              <a:t>El aumento en el costo de vida: (ya habiendo un aumento en el IVU desde el 2015 ahora se traduciría a uno de los medios costo efectivo que le queda a el consumidor el internet)</a:t>
            </a:r>
          </a:p>
          <a:p>
            <a:pPr lvl="0">
              <a:spcBef>
                <a:spcPts val="0"/>
              </a:spcBef>
              <a:buNone/>
            </a:pPr>
            <a:r>
              <a:rPr lang="es-419"/>
              <a:t>El aumento en marbete, licencias y multas </a:t>
            </a:r>
          </a:p>
          <a:p>
            <a:pPr lvl="0">
              <a:spcBef>
                <a:spcPts val="0"/>
              </a:spcBef>
              <a:buNone/>
            </a:pPr>
            <a:r>
              <a:t/>
            </a:r>
            <a:endParaRPr/>
          </a:p>
          <a:p>
            <a:pPr lvl="0">
              <a:spcBef>
                <a:spcPts val="0"/>
              </a:spcBef>
              <a:buNone/>
            </a:pPr>
            <a:r>
              <a:rPr lang="es-419"/>
              <a:t>Side note: </a:t>
            </a:r>
          </a:p>
          <a:p>
            <a:pPr lvl="0">
              <a:spcBef>
                <a:spcPts val="0"/>
              </a:spcBef>
              <a:buNone/>
            </a:pPr>
            <a:r>
              <a:rPr lang="es-419"/>
              <a:t>“Hay que tener en cuenta que a pesar de la recesión y la deuda pública el puertorriqueño se ha caracterizado por el consumo desmedido, hasta el punto en que el ahorro privado no necesariamente financia inversiones productivas, sino la adquisición de bienes que no aumenta el acervo del capital fijo.”(Irizarry Mora, 2011)</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419"/>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419"/>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419"/>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419"/>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419"/>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419"/>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419"/>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419"/>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419"/>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419"/>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419"/>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s-419" sz="1000">
                <a:solidFill>
                  <a:schemeClr val="lt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tIns="91425">
            <a:noAutofit/>
          </a:bodyPr>
          <a:lstStyle/>
          <a:p>
            <a:pPr lvl="0">
              <a:spcBef>
                <a:spcPts val="0"/>
              </a:spcBef>
              <a:buNone/>
            </a:pPr>
            <a:r>
              <a:rPr lang="es-419" sz="1100">
                <a:solidFill>
                  <a:srgbClr val="000000"/>
                </a:solidFill>
              </a:rPr>
              <a:t>		 	 	 		</a:t>
            </a:r>
          </a:p>
          <a:p>
            <a:pPr lvl="0">
              <a:spcBef>
                <a:spcPts val="0"/>
              </a:spcBef>
              <a:buNone/>
            </a:pPr>
            <a:r>
              <a:rPr lang="es-419" sz="1100">
                <a:solidFill>
                  <a:srgbClr val="000000"/>
                </a:solidFill>
              </a:rPr>
              <a:t>			</a:t>
            </a:r>
          </a:p>
          <a:p>
            <a:pPr lvl="0">
              <a:spcBef>
                <a:spcPts val="0"/>
              </a:spcBef>
              <a:buNone/>
            </a:pPr>
            <a:r>
              <a:rPr lang="es-419" sz="1100">
                <a:solidFill>
                  <a:srgbClr val="000000"/>
                </a:solidFill>
              </a:rPr>
              <a:t>				</a:t>
            </a:r>
          </a:p>
          <a:p>
            <a:pPr lvl="0">
              <a:spcBef>
                <a:spcPts val="0"/>
              </a:spcBef>
              <a:buNone/>
            </a:pPr>
            <a:r>
              <a:rPr lang="es-419" sz="1100">
                <a:solidFill>
                  <a:srgbClr val="000000"/>
                </a:solidFill>
              </a:rPr>
              <a:t>					</a:t>
            </a:r>
          </a:p>
          <a:p>
            <a:pPr lvl="0">
              <a:spcBef>
                <a:spcPts val="0"/>
              </a:spcBef>
              <a:buNone/>
            </a:pPr>
            <a:r>
              <a:rPr lang="es-419" sz="2400"/>
              <a:t>	</a:t>
            </a:r>
          </a:p>
          <a:p>
            <a:pPr lvl="0">
              <a:spcBef>
                <a:spcPts val="0"/>
              </a:spcBef>
              <a:buNone/>
            </a:pPr>
            <a:r>
              <a:t/>
            </a:r>
            <a:endParaRPr sz="2400"/>
          </a:p>
          <a:p>
            <a:pPr lvl="0">
              <a:spcBef>
                <a:spcPts val="0"/>
              </a:spcBef>
              <a:buNone/>
            </a:pPr>
            <a:r>
              <a:t/>
            </a:r>
            <a:endParaRPr sz="2400"/>
          </a:p>
          <a:p>
            <a:pPr lvl="0">
              <a:spcBef>
                <a:spcPts val="0"/>
              </a:spcBef>
              <a:buNone/>
            </a:pPr>
            <a:r>
              <a:rPr lang="es-419" sz="2400"/>
              <a:t>CAPÍTULO INGRESOS NETOS AL FONDO GENERAL AÑOS FISCALES 2016-17 Y 2017-18 </a:t>
            </a:r>
          </a:p>
          <a:p>
            <a:pPr lvl="0">
              <a:spcBef>
                <a:spcPts val="0"/>
              </a:spcBef>
              <a:buNone/>
            </a:pPr>
            <a:r>
              <a:t/>
            </a:r>
            <a:endParaRPr sz="2400"/>
          </a:p>
          <a:p>
            <a:pPr lvl="0">
              <a:spcBef>
                <a:spcPts val="0"/>
              </a:spcBef>
              <a:buNone/>
            </a:pPr>
            <a:r>
              <a:rPr lang="es-419" sz="1100">
                <a:solidFill>
                  <a:srgbClr val="000000"/>
                </a:solidFill>
              </a:rPr>
              <a:t>			</a:t>
            </a:r>
          </a:p>
          <a:p>
            <a:pPr lvl="0">
              <a:spcBef>
                <a:spcPts val="0"/>
              </a:spcBef>
              <a:buNone/>
            </a:pPr>
            <a:r>
              <a:rPr lang="es-419" sz="1100">
                <a:solidFill>
                  <a:srgbClr val="000000"/>
                </a:solidFill>
              </a:rPr>
              <a:t>		</a:t>
            </a:r>
          </a:p>
          <a:p>
            <a:pPr lvl="0">
              <a:spcBef>
                <a:spcPts val="0"/>
              </a:spcBef>
              <a:buNone/>
            </a:pPr>
            <a:r>
              <a:t/>
            </a:r>
            <a:endParaRP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a:spcBef>
                <a:spcPts val="0"/>
              </a:spcBef>
              <a:buNone/>
            </a:pPr>
            <a:r>
              <a:rPr lang="es-419"/>
              <a:t>William Rios</a:t>
            </a:r>
          </a:p>
          <a:p>
            <a:pPr lvl="0">
              <a:spcBef>
                <a:spcPts val="0"/>
              </a:spcBef>
              <a:buNone/>
            </a:pPr>
            <a:r>
              <a:rPr lang="es-419"/>
              <a:t>Frederick Thon Ángeles</a:t>
            </a:r>
          </a:p>
          <a:p>
            <a:pPr lvl="0">
              <a:spcBef>
                <a:spcPts val="0"/>
              </a:spcBef>
              <a:buNone/>
            </a:pPr>
            <a:r>
              <a:rPr lang="es-419"/>
              <a:t>Michelle Bustelo Ortiz</a:t>
            </a:r>
          </a:p>
          <a:p>
            <a:pPr lvl="0">
              <a:spcBef>
                <a:spcPts val="0"/>
              </a:spcBef>
              <a:buNone/>
            </a:pPr>
            <a:r>
              <a:rPr lang="es-419"/>
              <a:t>Miguel A. Villegas Diaz </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id="109" name="Shape 109"/>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nSpc>
                <a:spcPct val="133333"/>
              </a:lnSpc>
              <a:spcBef>
                <a:spcPts val="0"/>
              </a:spcBef>
              <a:buNone/>
            </a:pPr>
            <a:r>
              <a:rPr lang="es-419" sz="2400"/>
              <a:t>Factores determinantes para los recaudos del AF 2017-18 </a:t>
            </a:r>
          </a:p>
          <a:p>
            <a:pPr lvl="0">
              <a:spcBef>
                <a:spcPts val="0"/>
              </a:spcBef>
              <a:buNone/>
            </a:pPr>
            <a:r>
              <a:t/>
            </a:r>
            <a:endParaRPr/>
          </a:p>
        </p:txBody>
      </p:sp>
      <p:sp>
        <p:nvSpPr>
          <p:cNvPr id="110" name="Shape 11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nSpc>
                <a:spcPct val="133333"/>
              </a:lnSpc>
              <a:spcBef>
                <a:spcPts val="0"/>
              </a:spcBef>
              <a:spcAft>
                <a:spcPts val="0"/>
              </a:spcAft>
              <a:buNone/>
            </a:pPr>
            <a:r>
              <a:t/>
            </a:r>
            <a:endParaRPr/>
          </a:p>
          <a:p>
            <a:pPr indent="-228600" lvl="0" marL="457200" rtl="0">
              <a:lnSpc>
                <a:spcPct val="133333"/>
              </a:lnSpc>
              <a:spcBef>
                <a:spcPts val="0"/>
              </a:spcBef>
              <a:spcAft>
                <a:spcPts val="0"/>
              </a:spcAft>
            </a:pPr>
            <a:r>
              <a:rPr lang="es-419"/>
              <a:t>Las proyecciones económicas</a:t>
            </a:r>
          </a:p>
          <a:p>
            <a:pPr indent="-228600" lvl="0" marL="457200" rtl="0">
              <a:lnSpc>
                <a:spcPct val="133333"/>
              </a:lnSpc>
              <a:spcBef>
                <a:spcPts val="0"/>
              </a:spcBef>
              <a:spcAft>
                <a:spcPts val="0"/>
              </a:spcAft>
            </a:pPr>
            <a:r>
              <a:rPr lang="es-419"/>
              <a:t>La legislación contributiva</a:t>
            </a:r>
          </a:p>
          <a:p>
            <a:pPr indent="-228600" lvl="0" marL="457200" rtl="0">
              <a:lnSpc>
                <a:spcPct val="133333"/>
              </a:lnSpc>
              <a:spcBef>
                <a:spcPts val="0"/>
              </a:spcBef>
              <a:spcAft>
                <a:spcPts val="0"/>
              </a:spcAft>
            </a:pPr>
            <a:r>
              <a:rPr lang="es-419"/>
              <a:t>Medidas de fiscalización</a:t>
            </a:r>
          </a:p>
          <a:p>
            <a:pPr lvl="0">
              <a:spcBef>
                <a:spcPts val="0"/>
              </a:spcBef>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s-419"/>
              <a:t>Proyección de ingresos para el AF 2017-18</a:t>
            </a:r>
          </a:p>
        </p:txBody>
      </p:sp>
      <p:sp>
        <p:nvSpPr>
          <p:cNvPr id="116" name="Shape 116"/>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lnSpc>
                <a:spcPct val="133333"/>
              </a:lnSpc>
              <a:spcBef>
                <a:spcPts val="0"/>
              </a:spcBef>
              <a:spcAft>
                <a:spcPts val="0"/>
              </a:spcAft>
            </a:pPr>
            <a:r>
              <a:rPr lang="es-419"/>
              <a:t>El total proyectado es de $8,247 millones más $924 millones de medidas de ingresos para un total de $9,171 millones.</a:t>
            </a:r>
          </a:p>
          <a:p>
            <a:pPr indent="-228600" lvl="0" marL="457200" rtl="0">
              <a:lnSpc>
                <a:spcPct val="133333"/>
              </a:lnSpc>
              <a:spcBef>
                <a:spcPts val="0"/>
              </a:spcBef>
              <a:spcAft>
                <a:spcPts val="0"/>
              </a:spcAft>
            </a:pPr>
            <a:r>
              <a:rPr lang="es-419"/>
              <a:t>Esto significa una cantidad inferior a la esperada para este AF de 2016-17. </a:t>
            </a:r>
          </a:p>
          <a:p>
            <a:pPr lvl="0" rtl="0">
              <a:lnSpc>
                <a:spcPct val="133333"/>
              </a:lnSpc>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s-419"/>
              <a:t>Ingresos Consolidados del Año Fiscal 2018:</a:t>
            </a:r>
          </a:p>
        </p:txBody>
      </p:sp>
      <p:sp>
        <p:nvSpPr>
          <p:cNvPr id="122" name="Shape 12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s-419"/>
              <a:t>(En millones de dólares)</a:t>
            </a:r>
          </a:p>
          <a:p>
            <a:pPr lvl="0">
              <a:spcBef>
                <a:spcPts val="0"/>
              </a:spcBef>
              <a:buNone/>
            </a:pPr>
            <a:r>
              <a:t/>
            </a:r>
            <a:endParaRPr/>
          </a:p>
        </p:txBody>
      </p:sp>
      <p:pic>
        <p:nvPicPr>
          <p:cNvPr id="123" name="Shape 123"/>
          <p:cNvPicPr preferRelativeResize="0"/>
          <p:nvPr/>
        </p:nvPicPr>
        <p:blipFill>
          <a:blip r:embed="rId3">
            <a:alphaModFix/>
          </a:blip>
          <a:stretch>
            <a:fillRect/>
          </a:stretch>
        </p:blipFill>
        <p:spPr>
          <a:xfrm>
            <a:off x="467850" y="1779775"/>
            <a:ext cx="8082249" cy="29939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s-419"/>
              <a:t>Gastos Consolidados del Año Fiscal 2018:</a:t>
            </a:r>
          </a:p>
        </p:txBody>
      </p:sp>
      <p:sp>
        <p:nvSpPr>
          <p:cNvPr id="129" name="Shape 129"/>
          <p:cNvSpPr txBox="1"/>
          <p:nvPr>
            <p:ph idx="1" type="body"/>
          </p:nvPr>
        </p:nvSpPr>
        <p:spPr>
          <a:xfrm>
            <a:off x="311700" y="1017725"/>
            <a:ext cx="8520600" cy="3416400"/>
          </a:xfrm>
          <a:prstGeom prst="rect">
            <a:avLst/>
          </a:prstGeom>
        </p:spPr>
        <p:txBody>
          <a:bodyPr anchorCtr="0" anchor="t" bIns="91425" lIns="91425" rIns="91425" tIns="91425">
            <a:noAutofit/>
          </a:bodyPr>
          <a:lstStyle/>
          <a:p>
            <a:pPr lvl="0">
              <a:spcBef>
                <a:spcPts val="0"/>
              </a:spcBef>
              <a:buNone/>
            </a:pPr>
            <a:r>
              <a:rPr lang="es-419"/>
              <a:t>(En millones de dólares)</a:t>
            </a: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rPr lang="es-419"/>
              <a:t>Déficit 2017:$6,424.9 millones</a:t>
            </a:r>
          </a:p>
          <a:p>
            <a:pPr lvl="0">
              <a:spcBef>
                <a:spcPts val="0"/>
              </a:spcBef>
              <a:buNone/>
            </a:pPr>
            <a:r>
              <a:rPr lang="es-419"/>
              <a:t>Déficit 2018:$2,470.3 millones</a:t>
            </a:r>
          </a:p>
        </p:txBody>
      </p:sp>
      <p:pic>
        <p:nvPicPr>
          <p:cNvPr id="130" name="Shape 130"/>
          <p:cNvPicPr preferRelativeResize="0"/>
          <p:nvPr/>
        </p:nvPicPr>
        <p:blipFill>
          <a:blip r:embed="rId3">
            <a:alphaModFix/>
          </a:blip>
          <a:stretch>
            <a:fillRect/>
          </a:stretch>
        </p:blipFill>
        <p:spPr>
          <a:xfrm>
            <a:off x="459450" y="1420100"/>
            <a:ext cx="8225100" cy="27566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s-419"/>
              <a:t>Nuevas medidas y fuentes para recaudar ingreso</a:t>
            </a:r>
          </a:p>
        </p:txBody>
      </p:sp>
      <p:sp>
        <p:nvSpPr>
          <p:cNvPr id="136" name="Shape 136"/>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s-419"/>
              <a:t>Ley 154 del </a:t>
            </a:r>
            <a:r>
              <a:rPr lang="es-419"/>
              <a:t>Código</a:t>
            </a:r>
            <a:r>
              <a:rPr lang="es-419"/>
              <a:t> de Rentas 1994 enmendado en el 2010</a:t>
            </a:r>
          </a:p>
          <a:p>
            <a:pPr indent="-228600" lvl="1" marL="914400" rtl="0">
              <a:spcBef>
                <a:spcPts val="0"/>
              </a:spcBef>
            </a:pPr>
            <a:r>
              <a:rPr lang="es-419"/>
              <a:t>Es una fuente de ingreso efectiva  y constante que ha sido comprobada a </a:t>
            </a:r>
            <a:r>
              <a:rPr lang="es-419"/>
              <a:t>través</a:t>
            </a:r>
            <a:r>
              <a:rPr lang="es-419"/>
              <a:t> del tiempo. Expiraba en diciembre del 2017. Debido a la situación fiscal, se extendió hasta diciembre del 2017.</a:t>
            </a:r>
          </a:p>
          <a:p>
            <a:pPr indent="-228600" lvl="0" marL="457200" rtl="0">
              <a:spcBef>
                <a:spcPts val="0"/>
              </a:spcBef>
            </a:pPr>
            <a:r>
              <a:rPr lang="es-419"/>
              <a:t>Aumentar las multas de </a:t>
            </a:r>
            <a:r>
              <a:rPr lang="es-419"/>
              <a:t>tránsito, licencias y marbetes por medio de la Ley 24</a:t>
            </a:r>
            <a:r>
              <a:rPr lang="es-419"/>
              <a:t> </a:t>
            </a:r>
          </a:p>
          <a:p>
            <a:pPr indent="-228600" lvl="0" marL="457200" rtl="0">
              <a:spcBef>
                <a:spcPts val="0"/>
              </a:spcBef>
            </a:pPr>
            <a:r>
              <a:rPr lang="es-419"/>
              <a:t>Imponer el IVU (impuestos sobre ventas y uso) en las ventas efectuadas por medio del Internet.</a:t>
            </a:r>
          </a:p>
          <a:p>
            <a:pPr indent="-228600" lvl="0" marL="457200" rtl="0">
              <a:spcBef>
                <a:spcPts val="0"/>
              </a:spcBef>
            </a:pPr>
            <a:r>
              <a:rPr lang="es-419"/>
              <a:t>Agilizar pagos al Departamento de Hacienda:</a:t>
            </a:r>
          </a:p>
          <a:p>
            <a:pPr indent="-228600" lvl="1" marL="914400" rtl="0">
              <a:spcBef>
                <a:spcPts val="0"/>
              </a:spcBef>
            </a:pPr>
            <a:r>
              <a:rPr lang="es-419"/>
              <a:t>promoviendo el uso del internet para realizar transacciones </a:t>
            </a:r>
          </a:p>
          <a:p>
            <a:pPr indent="-228600" lvl="1" marL="914400" rtl="0">
              <a:spcBef>
                <a:spcPts val="0"/>
              </a:spcBef>
            </a:pPr>
            <a:r>
              <a:rPr lang="es-419"/>
              <a:t>hacer planes accesibles de pago</a:t>
            </a:r>
          </a:p>
          <a:p>
            <a:pPr indent="-228600" lvl="1" marL="914400" rtl="0">
              <a:spcBef>
                <a:spcPts val="0"/>
              </a:spcBef>
            </a:pPr>
            <a:r>
              <a:rPr lang="es-419"/>
              <a:t>transformar el centro de llamadas del departamento con el </a:t>
            </a:r>
            <a:r>
              <a:rPr lang="es-419"/>
              <a:t>propósito</a:t>
            </a:r>
            <a:r>
              <a:rPr lang="es-419"/>
              <a:t> de activamente cobrar deudas “debt collectors”</a:t>
            </a:r>
          </a:p>
          <a:p>
            <a:pPr indent="0" lvl="0" marL="457200">
              <a:spcBef>
                <a:spcPts val="0"/>
              </a:spcBef>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x="0" y="0"/>
          <a:ext cx="0" cy="0"/>
          <a:chOff x="0" y="0"/>
          <a:chExt cx="0" cy="0"/>
        </a:xfrm>
      </p:grpSpPr>
      <p:sp>
        <p:nvSpPr>
          <p:cNvPr id="141" name="Shape 14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s-419"/>
              <a:t>Nuevas medidas y fuentes para recaudar ingreso</a:t>
            </a:r>
          </a:p>
          <a:p>
            <a:pPr lvl="0">
              <a:spcBef>
                <a:spcPts val="0"/>
              </a:spcBef>
              <a:buNone/>
            </a:pPr>
            <a:r>
              <a:t/>
            </a:r>
            <a:endParaRPr/>
          </a:p>
        </p:txBody>
      </p:sp>
      <p:sp>
        <p:nvSpPr>
          <p:cNvPr id="142" name="Shape 142"/>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s-419"/>
              <a:t>Alianzas con los municipios para consolidar gestiones de cobros del IVU.</a:t>
            </a:r>
          </a:p>
          <a:p>
            <a:pPr indent="-228600" lvl="0" marL="457200" rtl="0">
              <a:spcBef>
                <a:spcPts val="0"/>
              </a:spcBef>
              <a:buChar char="●"/>
            </a:pPr>
            <a:r>
              <a:rPr lang="es-419"/>
              <a:t>“Ley para la Administración y Transformación de los Recursos Humanos en el Gobiernos de Puerto Rico’’ permitirá transferir alrededor de 200-300 empleados de otras agencias hacia el Departamento de Hacienda.</a:t>
            </a:r>
          </a:p>
          <a:p>
            <a:pPr indent="-228600" lvl="0" marL="457200" rtl="0">
              <a:spcBef>
                <a:spcPts val="0"/>
              </a:spcBef>
              <a:buChar char="●"/>
            </a:pPr>
            <a:r>
              <a:rPr lang="es-419"/>
              <a:t>Ley 26-2017 modificó el arbitrio aplicable a cigarrillos y productos derivados del tabaco.</a:t>
            </a:r>
          </a:p>
          <a:p>
            <a:pPr indent="-228600" lvl="0" marL="457200" rtl="0">
              <a:spcBef>
                <a:spcPts val="0"/>
              </a:spcBef>
              <a:buChar char="●"/>
            </a:pPr>
            <a:r>
              <a:rPr b="1" lang="es-419" u="sng"/>
              <a:t>Beneficios e incentivos contributivos:</a:t>
            </a:r>
          </a:p>
          <a:p>
            <a:pPr indent="-228600" lvl="0" marL="457200" rtl="0">
              <a:spcBef>
                <a:spcPts val="0"/>
              </a:spcBef>
              <a:buAutoNum type="alphaLcParenR"/>
            </a:pPr>
            <a:r>
              <a:rPr lang="es-419"/>
              <a:t>Ley 14-2017 concede una tasa de contribución sobre ingresos preferencial para la retención y retorno de médicos.</a:t>
            </a:r>
          </a:p>
          <a:p>
            <a:pPr indent="-228600" lvl="0" marL="457200" rtl="0">
              <a:spcBef>
                <a:spcPts val="0"/>
              </a:spcBef>
              <a:buAutoNum type="alphaLcParenR"/>
            </a:pPr>
            <a:r>
              <a:rPr lang="es-419"/>
              <a:t>Ley 4-2017 “Ley de Transformación y Flexibilidad Laboral”</a:t>
            </a:r>
          </a:p>
          <a:p>
            <a:pPr lvl="0">
              <a:spcBef>
                <a:spcPts val="0"/>
              </a:spcBef>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s-419"/>
              <a:t>Posibles Impactos</a:t>
            </a:r>
          </a:p>
        </p:txBody>
      </p:sp>
      <p:sp>
        <p:nvSpPr>
          <p:cNvPr id="148" name="Shape 148"/>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lr>
                <a:srgbClr val="9E9E9E"/>
              </a:buClr>
            </a:pPr>
            <a:r>
              <a:rPr lang="es-419">
                <a:solidFill>
                  <a:srgbClr val="9E9E9E"/>
                </a:solidFill>
              </a:rPr>
              <a:t>Mayor migración hacia los Estados Unidos.</a:t>
            </a:r>
          </a:p>
          <a:p>
            <a:pPr indent="-228600" lvl="0" marL="457200" rtl="0">
              <a:spcBef>
                <a:spcPts val="0"/>
              </a:spcBef>
              <a:buClr>
                <a:srgbClr val="9E9E9E"/>
              </a:buClr>
            </a:pPr>
            <a:r>
              <a:rPr lang="es-419">
                <a:solidFill>
                  <a:srgbClr val="9E9E9E"/>
                </a:solidFill>
              </a:rPr>
              <a:t>Aumento en el costo y un impacto severo en la calidad de vida.</a:t>
            </a:r>
          </a:p>
          <a:p>
            <a:pPr indent="-228600" lvl="0" marL="457200" rtl="0">
              <a:spcBef>
                <a:spcPts val="0"/>
              </a:spcBef>
              <a:buClr>
                <a:srgbClr val="9E9E9E"/>
              </a:buClr>
            </a:pPr>
            <a:r>
              <a:rPr lang="es-419">
                <a:solidFill>
                  <a:srgbClr val="9E9E9E"/>
                </a:solidFill>
              </a:rPr>
              <a:t>Un alza en la evasión contributiva y a su vez un alza en casos y enjuiciamiento de los mismos.</a:t>
            </a:r>
          </a:p>
          <a:p>
            <a:pPr indent="-228600" lvl="0" marL="457200" rtl="0">
              <a:spcBef>
                <a:spcPts val="0"/>
              </a:spcBef>
              <a:buClr>
                <a:srgbClr val="9E9E9E"/>
              </a:buClr>
            </a:pPr>
            <a:r>
              <a:rPr lang="es-419">
                <a:solidFill>
                  <a:srgbClr val="9E9E9E"/>
                </a:solidFill>
              </a:rPr>
              <a:t>Mayor movimiento hacia la economía informal y el autoempleo.</a:t>
            </a:r>
          </a:p>
          <a:p>
            <a:pPr indent="-228600" lvl="0" marL="457200" rtl="0">
              <a:spcBef>
                <a:spcPts val="0"/>
              </a:spcBef>
              <a:buClr>
                <a:srgbClr val="9E9E9E"/>
              </a:buClr>
            </a:pPr>
            <a:r>
              <a:rPr lang="es-419">
                <a:solidFill>
                  <a:srgbClr val="9E9E9E"/>
                </a:solidFill>
              </a:rPr>
              <a:t>Mayor endeudamiento privado.</a:t>
            </a:r>
          </a:p>
          <a:p>
            <a:pPr indent="-228600" lvl="0" marL="457200">
              <a:spcBef>
                <a:spcPts val="0"/>
              </a:spcBef>
              <a:buClr>
                <a:srgbClr val="9E9E9E"/>
              </a:buClr>
            </a:pPr>
            <a:r>
              <a:rPr lang="es-419">
                <a:solidFill>
                  <a:srgbClr val="9E9E9E"/>
                </a:solidFill>
              </a:rPr>
              <a:t>Menos actividad económica.*</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x="0" y="0"/>
          <a:ext cx="0" cy="0"/>
          <a:chOff x="0" y="0"/>
          <a:chExt cx="0" cy="0"/>
        </a:xfrm>
      </p:grpSpPr>
      <p:sp>
        <p:nvSpPr>
          <p:cNvPr id="153" name="Shape 15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s-419"/>
              <a:t>Referencias</a:t>
            </a:r>
          </a:p>
        </p:txBody>
      </p:sp>
      <p:sp>
        <p:nvSpPr>
          <p:cNvPr id="154" name="Shape 154"/>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0" lvl="0" marL="0" rtl="0">
              <a:spcBef>
                <a:spcPts val="0"/>
              </a:spcBef>
              <a:spcAft>
                <a:spcPts val="0"/>
              </a:spcAft>
              <a:buNone/>
            </a:pPr>
            <a:r>
              <a:rPr lang="es-419" sz="1400">
                <a:solidFill>
                  <a:srgbClr val="ADADAD"/>
                </a:solidFill>
              </a:rPr>
              <a:t>Departamento de Hacienda. (2017). </a:t>
            </a:r>
            <a:r>
              <a:rPr i="1" lang="es-419" sz="1400">
                <a:solidFill>
                  <a:srgbClr val="ADADAD"/>
                </a:solidFill>
              </a:rPr>
              <a:t>Gobierno de Puerto Rico: Presupuesto Recomendado 2016-2017: Ingresos Netos al Fondo General. Retrieved June 14, 2017, from Oficina de Gerencia y Presupuesto: </a:t>
            </a:r>
            <a:r>
              <a:rPr lang="es-419" sz="1400">
                <a:solidFill>
                  <a:srgbClr val="ADADAD"/>
                </a:solidFill>
              </a:rPr>
              <a:t>http://www2.pr.gov/presupuestos/presupuesto2016-2017/Pages/default.aspx</a:t>
            </a:r>
          </a:p>
          <a:p>
            <a:pPr indent="0" lvl="0" marL="0" rtl="0">
              <a:spcBef>
                <a:spcPts val="0"/>
              </a:spcBef>
              <a:spcAft>
                <a:spcPts val="0"/>
              </a:spcAft>
              <a:buNone/>
            </a:pPr>
            <a:r>
              <a:t/>
            </a:r>
            <a:endParaRPr sz="1400">
              <a:solidFill>
                <a:srgbClr val="ADADAD"/>
              </a:solidFill>
            </a:endParaRPr>
          </a:p>
          <a:p>
            <a:pPr indent="0" lvl="0" marL="0" rtl="0">
              <a:spcBef>
                <a:spcPts val="0"/>
              </a:spcBef>
              <a:spcAft>
                <a:spcPts val="0"/>
              </a:spcAft>
              <a:buNone/>
            </a:pPr>
            <a:r>
              <a:rPr lang="es-419" sz="1400">
                <a:solidFill>
                  <a:srgbClr val="ADADAD"/>
                </a:solidFill>
              </a:rPr>
              <a:t>Departamento de Hacienda. (2017). </a:t>
            </a:r>
            <a:r>
              <a:rPr i="1" lang="es-419" sz="1400">
                <a:solidFill>
                  <a:srgbClr val="ADADAD"/>
                </a:solidFill>
              </a:rPr>
              <a:t>Gobierno de Puerto Rico: Presupuesto Recomendado 2017-2018: I</a:t>
            </a:r>
            <a:r>
              <a:rPr lang="es-419" sz="1400">
                <a:solidFill>
                  <a:srgbClr val="ADADAD"/>
                </a:solidFill>
              </a:rPr>
              <a:t> Retrieved June 14, 2017, from Oficina de Gerencia y Presupuesto: http://www2.pr.gov/presupuestos/presupuestoRecomendado2017-2018/Pages/default.aspx</a:t>
            </a:r>
          </a:p>
          <a:p>
            <a:pPr indent="0" lvl="0" marL="0" rtl="0">
              <a:spcBef>
                <a:spcPts val="0"/>
              </a:spcBef>
              <a:spcAft>
                <a:spcPts val="0"/>
              </a:spcAft>
              <a:buNone/>
            </a:pPr>
            <a:r>
              <a:t/>
            </a:r>
            <a:endParaRPr sz="1400">
              <a:solidFill>
                <a:srgbClr val="ADADAD"/>
              </a:solidFill>
            </a:endParaRPr>
          </a:p>
          <a:p>
            <a:pPr indent="0" lvl="0" marL="0" rtl="0">
              <a:spcBef>
                <a:spcPts val="0"/>
              </a:spcBef>
              <a:spcAft>
                <a:spcPts val="0"/>
              </a:spcAft>
              <a:buNone/>
            </a:pPr>
            <a:r>
              <a:rPr lang="es-419" sz="1400">
                <a:solidFill>
                  <a:srgbClr val="ADADAD"/>
                </a:solidFill>
              </a:rPr>
              <a:t>Irizarry Mora, E. (2011). Distribución de la Riqueza y del Ingreso: Sistema Contributivo. In G. E. Mora (Ed. Técnica), </a:t>
            </a:r>
            <a:r>
              <a:rPr i="1" lang="es-419" sz="1400">
                <a:solidFill>
                  <a:srgbClr val="ADADAD"/>
                </a:solidFill>
              </a:rPr>
              <a:t>Economía de Puerto Rico</a:t>
            </a:r>
            <a:r>
              <a:rPr lang="es-419" sz="1400">
                <a:solidFill>
                  <a:srgbClr val="ADADAD"/>
                </a:solidFill>
              </a:rPr>
              <a:t> (pp. 190-199). México D.F: Mc Graw Hill.</a:t>
            </a:r>
          </a:p>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s-419"/>
              <a:t>Sistema Contributivo de Puerto Rico</a:t>
            </a: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s-419"/>
              <a:t>“</a:t>
            </a:r>
            <a:r>
              <a:rPr lang="es-419"/>
              <a:t>Teóricamente</a:t>
            </a:r>
            <a:r>
              <a:rPr lang="es-419"/>
              <a:t> el caso de Puerto Rico es considerado un sistema contributivo regresivo. En otras palabras, se caracteriza, particularmente, que a medida que la persona o la empresa genera más ingreso menos impuestos </a:t>
            </a:r>
            <a:r>
              <a:rPr lang="es-419"/>
              <a:t>pagan</a:t>
            </a:r>
            <a:r>
              <a:rPr lang="es-419"/>
              <a:t>.” </a:t>
            </a:r>
            <a:r>
              <a:rPr lang="es-419">
                <a:solidFill>
                  <a:srgbClr val="ADADAD"/>
                </a:solidFill>
              </a:rPr>
              <a:t>(Irizarry Mora, 2011)</a:t>
            </a:r>
          </a:p>
          <a:p>
            <a:pPr lv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s-419"/>
              <a:t>Medidas para enfrentar la crisis:</a:t>
            </a:r>
          </a:p>
        </p:txBody>
      </p:sp>
      <p:sp>
        <p:nvSpPr>
          <p:cNvPr id="67" name="Shape 67"/>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s-419"/>
              <a:t>Aumento</a:t>
            </a:r>
            <a:r>
              <a:rPr lang="es-419"/>
              <a:t> en la tasa contributiva </a:t>
            </a:r>
            <a:r>
              <a:rPr lang="es-419"/>
              <a:t>así</a:t>
            </a:r>
            <a:r>
              <a:rPr lang="es-419"/>
              <a:t> como el e</a:t>
            </a:r>
            <a:r>
              <a:rPr lang="es-419"/>
              <a:t>stablecimiento del “B-2-B”.</a:t>
            </a:r>
          </a:p>
          <a:p>
            <a:pPr indent="-228600" lvl="0" marL="457200" rtl="0">
              <a:spcBef>
                <a:spcPts val="0"/>
              </a:spcBef>
              <a:buChar char="●"/>
            </a:pPr>
            <a:r>
              <a:rPr lang="es-419"/>
              <a:t>Ley 159</a:t>
            </a:r>
          </a:p>
          <a:p>
            <a:pPr indent="-228600" lvl="0" marL="457200" rtl="0">
              <a:spcBef>
                <a:spcPts val="0"/>
              </a:spcBef>
              <a:buChar char="●"/>
            </a:pPr>
            <a:r>
              <a:rPr lang="es-419"/>
              <a:t>Agudización</a:t>
            </a:r>
            <a:r>
              <a:rPr lang="es-419"/>
              <a:t> de las gestiones de cobro. </a:t>
            </a:r>
          </a:p>
          <a:p>
            <a:pPr indent="-228600" lvl="0" marL="457200" rtl="0">
              <a:spcBef>
                <a:spcPts val="0"/>
              </a:spcBef>
              <a:buChar char="●"/>
            </a:pPr>
            <a:r>
              <a:rPr lang="es-419"/>
              <a:t>Acuerdos con municipios para la </a:t>
            </a:r>
            <a:r>
              <a:rPr lang="es-419"/>
              <a:t>fiscalización</a:t>
            </a:r>
            <a:r>
              <a:rPr lang="es-419"/>
              <a:t> del IVU.</a:t>
            </a:r>
          </a:p>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s-419" sz="2400"/>
              <a:t>Presupuesto AF 2017-18</a:t>
            </a:r>
          </a:p>
          <a:p>
            <a:pPr lvl="0">
              <a:spcBef>
                <a:spcPts val="0"/>
              </a:spcBef>
              <a:buNone/>
            </a:pPr>
            <a:r>
              <a:rPr lang="es-419" sz="1100">
                <a:solidFill>
                  <a:srgbClr val="000000"/>
                </a:solidFill>
              </a:rPr>
              <a:t>				</a:t>
            </a:r>
          </a:p>
          <a:p>
            <a:pPr lvl="0">
              <a:spcBef>
                <a:spcPts val="0"/>
              </a:spcBef>
              <a:buNone/>
            </a:pPr>
            <a:r>
              <a:rPr lang="es-419" sz="1100">
                <a:solidFill>
                  <a:srgbClr val="000000"/>
                </a:solidFill>
              </a:rPr>
              <a:t>			</a:t>
            </a:r>
          </a:p>
          <a:p>
            <a:pPr lvl="0">
              <a:spcBef>
                <a:spcPts val="0"/>
              </a:spcBef>
              <a:buNone/>
            </a:pPr>
            <a:r>
              <a:rPr lang="es-419" sz="1100">
                <a:solidFill>
                  <a:srgbClr val="000000"/>
                </a:solidFill>
              </a:rPr>
              <a:t>		</a:t>
            </a:r>
          </a:p>
          <a:p>
            <a:pPr lvl="0">
              <a:spcBef>
                <a:spcPts val="0"/>
              </a:spcBef>
              <a:buNone/>
            </a:pPr>
            <a:r>
              <a:t/>
            </a:r>
            <a:endParaRPr/>
          </a:p>
        </p:txBody>
      </p:sp>
      <p:sp>
        <p:nvSpPr>
          <p:cNvPr id="73" name="Shape 73"/>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42900" lvl="0" marL="457200" rtl="0">
              <a:lnSpc>
                <a:spcPct val="133333"/>
              </a:lnSpc>
              <a:spcBef>
                <a:spcPts val="0"/>
              </a:spcBef>
              <a:spcAft>
                <a:spcPts val="0"/>
              </a:spcAft>
              <a:buClr>
                <a:srgbClr val="9E9E9E"/>
              </a:buClr>
              <a:buSzPct val="100000"/>
            </a:pPr>
            <a:r>
              <a:rPr lang="es-419">
                <a:solidFill>
                  <a:srgbClr val="9E9E9E"/>
                </a:solidFill>
                <a:latin typeface="Calibri"/>
                <a:ea typeface="Calibri"/>
                <a:cs typeface="Calibri"/>
                <a:sym typeface="Calibri"/>
              </a:rPr>
              <a:t>“</a:t>
            </a:r>
            <a:r>
              <a:rPr lang="es-419">
                <a:solidFill>
                  <a:srgbClr val="9E9E9E"/>
                </a:solidFill>
              </a:rPr>
              <a:t>La proyección de ingresos Netos al Fondo General para el Presupuesto del Año Fiscal 2017-18 es compatible con el Plan Fiscal presentado por nuestro Honorable Gobernador de Puerto Rico, el Dr. Ricardo A. Rosselló Nevares aprobado y certificado por la Junta de Supervisión y Administración Financiera el pasado, 13 de marzo de 2017, según revisado</a:t>
            </a:r>
            <a:r>
              <a:rPr i="1" lang="es-419">
                <a:solidFill>
                  <a:srgbClr val="9E9E9E"/>
                </a:solidFill>
              </a:rPr>
              <a:t>.</a:t>
            </a:r>
            <a:r>
              <a:rPr lang="es-419">
                <a:solidFill>
                  <a:srgbClr val="9E9E9E"/>
                </a:solidFill>
                <a:latin typeface="Calibri"/>
                <a:ea typeface="Calibri"/>
                <a:cs typeface="Calibri"/>
                <a:sym typeface="Calibri"/>
              </a:rPr>
              <a:t>” </a:t>
            </a:r>
            <a:r>
              <a:rPr lang="es-419">
                <a:solidFill>
                  <a:srgbClr val="9E9E9E"/>
                </a:solidFill>
              </a:rPr>
              <a:t>(</a:t>
            </a:r>
            <a:r>
              <a:rPr lang="es-419"/>
              <a:t>Departamento de Hacienda. 2017)</a:t>
            </a: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s-419"/>
              <a:t>Recaudos principales del Gobierno</a:t>
            </a:r>
          </a:p>
        </p:txBody>
      </p:sp>
      <p:sp>
        <p:nvSpPr>
          <p:cNvPr id="79" name="Shape 7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s-419"/>
              <a:t>Estatales: (Proyecciones del Año Fiscal 2016-2017)</a:t>
            </a:r>
          </a:p>
          <a:p>
            <a:pPr indent="-342900" lvl="0" marL="457200" marR="0" rtl="0" algn="l">
              <a:lnSpc>
                <a:spcPct val="115000"/>
              </a:lnSpc>
              <a:spcBef>
                <a:spcPts val="0"/>
              </a:spcBef>
              <a:spcAft>
                <a:spcPts val="1600"/>
              </a:spcAft>
              <a:buClr>
                <a:schemeClr val="lt2"/>
              </a:buClr>
              <a:buSzPct val="100000"/>
              <a:buFont typeface="Arial"/>
              <a:buChar char="●"/>
            </a:pPr>
            <a:r>
              <a:rPr lang="es-419"/>
              <a:t>Contribución sobre ingresos de individuos ($1,966 millones).</a:t>
            </a:r>
          </a:p>
          <a:p>
            <a:pPr indent="-228600" lvl="0" marL="457200" marR="0" rtl="0" algn="l">
              <a:lnSpc>
                <a:spcPct val="115000"/>
              </a:lnSpc>
              <a:spcBef>
                <a:spcPts val="0"/>
              </a:spcBef>
              <a:spcAft>
                <a:spcPts val="1600"/>
              </a:spcAft>
              <a:buChar char="●"/>
            </a:pPr>
            <a:r>
              <a:rPr lang="es-419"/>
              <a:t>Arbitrio a las Corporaciones Foráneas ($1,924 millones).</a:t>
            </a:r>
          </a:p>
          <a:p>
            <a:pPr indent="-228600" lvl="0" marL="457200" marR="0" rtl="0" algn="l">
              <a:lnSpc>
                <a:spcPct val="115000"/>
              </a:lnSpc>
              <a:spcBef>
                <a:spcPts val="0"/>
              </a:spcBef>
              <a:spcAft>
                <a:spcPts val="1600"/>
              </a:spcAft>
              <a:buChar char="●"/>
            </a:pPr>
            <a:r>
              <a:rPr lang="es-419"/>
              <a:t>IVU o impuesto sobre ventas y uso ($1,608 millones).</a:t>
            </a:r>
          </a:p>
          <a:p>
            <a:pPr indent="-228600" lvl="0" marL="457200" marR="0" rtl="0" algn="l">
              <a:lnSpc>
                <a:spcPct val="115000"/>
              </a:lnSpc>
              <a:spcBef>
                <a:spcPts val="0"/>
              </a:spcBef>
              <a:spcAft>
                <a:spcPts val="1600"/>
              </a:spcAft>
              <a:buChar char="●"/>
            </a:pPr>
            <a:r>
              <a:rPr lang="es-419"/>
              <a:t>Contribución sobre ingresos de corporaciones ($1,525 millones).</a:t>
            </a:r>
          </a:p>
          <a:p>
            <a:pPr indent="0" lvl="0" marL="457200" rt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21700"/>
            <a:ext cx="8520600" cy="572700"/>
          </a:xfrm>
          <a:prstGeom prst="rect">
            <a:avLst/>
          </a:prstGeom>
        </p:spPr>
        <p:txBody>
          <a:bodyPr anchorCtr="0" anchor="t" bIns="91425" lIns="91425" rIns="91425" tIns="91425">
            <a:noAutofit/>
          </a:bodyPr>
          <a:lstStyle/>
          <a:p>
            <a:pPr lvl="0">
              <a:spcBef>
                <a:spcPts val="0"/>
              </a:spcBef>
              <a:buNone/>
            </a:pPr>
            <a:r>
              <a:rPr lang="es-419"/>
              <a:t>Otros Recaudos del Gobierno</a:t>
            </a:r>
          </a:p>
        </p:txBody>
      </p:sp>
      <p:sp>
        <p:nvSpPr>
          <p:cNvPr id="85" name="Shape 8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s-419"/>
              <a:t>Estatales: (Proyecciones del Año Fiscal 2016-2017)</a:t>
            </a:r>
          </a:p>
          <a:p>
            <a:pPr indent="-228600" lvl="0" marL="457200" rtl="0">
              <a:spcBef>
                <a:spcPts val="0"/>
              </a:spcBef>
            </a:pPr>
            <a:r>
              <a:rPr lang="es-419"/>
              <a:t>Retenida a no residentes ($763 millones).</a:t>
            </a:r>
          </a:p>
          <a:p>
            <a:pPr indent="-228600" lvl="0" marL="457200" rtl="0">
              <a:spcBef>
                <a:spcPts val="0"/>
              </a:spcBef>
            </a:pPr>
            <a:r>
              <a:rPr lang="es-419"/>
              <a:t>Vehículos de Motor ($293 millones).</a:t>
            </a:r>
          </a:p>
          <a:p>
            <a:pPr indent="-228600" lvl="0" marL="457200" rtl="0">
              <a:spcBef>
                <a:spcPts val="0"/>
              </a:spcBef>
            </a:pPr>
            <a:r>
              <a:rPr lang="es-419"/>
              <a:t>Bebidas Alcohólicas ($272 millones).</a:t>
            </a:r>
          </a:p>
          <a:p>
            <a:pPr indent="-228600" lvl="0" marL="457200" rtl="0">
              <a:spcBef>
                <a:spcPts val="0"/>
              </a:spcBef>
            </a:pPr>
            <a:r>
              <a:rPr lang="es-419"/>
              <a:t>Arbitrios de ron ($206 millones).</a:t>
            </a:r>
          </a:p>
          <a:p>
            <a:pPr indent="-228600" lvl="0" marL="457200" rtl="0">
              <a:spcBef>
                <a:spcPts val="0"/>
              </a:spcBef>
            </a:pPr>
            <a:r>
              <a:rPr lang="es-419"/>
              <a:t>Cigarrillos ($117 millones).</a:t>
            </a:r>
          </a:p>
          <a:p>
            <a:pPr indent="-228600" lvl="0" marL="457200">
              <a:spcBef>
                <a:spcPts val="0"/>
              </a:spcBef>
            </a:pPr>
            <a:r>
              <a:rPr lang="es-419"/>
              <a:t>Otros ($427.5 millones).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s-419"/>
              <a:t>Recaudos del IVU:</a:t>
            </a:r>
          </a:p>
        </p:txBody>
      </p:sp>
      <p:sp>
        <p:nvSpPr>
          <p:cNvPr id="91" name="Shape 9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indent="-228600" lvl="0" marL="457200">
              <a:spcBef>
                <a:spcPts val="0"/>
              </a:spcBef>
            </a:pPr>
            <a:r>
              <a:rPr lang="es-419"/>
              <a:t>La tabla de los Recaudos AF 2016-2017 es a base en unas proyecciones realizadas en abril de este año.</a:t>
            </a:r>
          </a:p>
        </p:txBody>
      </p:sp>
      <p:graphicFrame>
        <p:nvGraphicFramePr>
          <p:cNvPr id="92" name="Shape 92"/>
          <p:cNvGraphicFramePr/>
          <p:nvPr/>
        </p:nvGraphicFramePr>
        <p:xfrm>
          <a:off x="952500" y="1428750"/>
          <a:ext cx="3000000" cy="3000000"/>
        </p:xfrm>
        <a:graphic>
          <a:graphicData uri="http://schemas.openxmlformats.org/drawingml/2006/table">
            <a:tbl>
              <a:tblPr>
                <a:noFill/>
                <a:tableStyleId>{70AD2ECC-3E6F-4D1D-8848-8AD75CF8C67D}</a:tableStyleId>
              </a:tblPr>
              <a:tblGrid>
                <a:gridCol w="2413000"/>
                <a:gridCol w="2413000"/>
                <a:gridCol w="2413000"/>
              </a:tblGrid>
              <a:tr h="381000">
                <a:tc>
                  <a:txBody>
                    <a:bodyPr>
                      <a:noAutofit/>
                    </a:bodyPr>
                    <a:lstStyle/>
                    <a:p>
                      <a:pPr lvl="0">
                        <a:spcBef>
                          <a:spcPts val="0"/>
                        </a:spcBef>
                        <a:buNone/>
                      </a:pPr>
                      <a:r>
                        <a:t/>
                      </a:r>
                      <a:endParaRPr>
                        <a:solidFill>
                          <a:srgbClr val="FFFFFF"/>
                        </a:solidFill>
                      </a:endParaRPr>
                    </a:p>
                  </a:txBody>
                  <a:tcPr marT="91425" marB="91425" marR="91425" marL="91425"/>
                </a:tc>
                <a:tc>
                  <a:txBody>
                    <a:bodyPr>
                      <a:noAutofit/>
                    </a:bodyPr>
                    <a:lstStyle/>
                    <a:p>
                      <a:pPr lvl="0">
                        <a:spcBef>
                          <a:spcPts val="0"/>
                        </a:spcBef>
                        <a:buNone/>
                      </a:pPr>
                      <a:r>
                        <a:rPr lang="es-419">
                          <a:solidFill>
                            <a:srgbClr val="FFFFFF"/>
                          </a:solidFill>
                        </a:rPr>
                        <a:t>Recaudos AF 2015-2016</a:t>
                      </a:r>
                    </a:p>
                  </a:txBody>
                  <a:tcPr marT="91425" marB="91425" marR="91425" marL="91425"/>
                </a:tc>
                <a:tc>
                  <a:txBody>
                    <a:bodyPr>
                      <a:noAutofit/>
                    </a:bodyPr>
                    <a:lstStyle/>
                    <a:p>
                      <a:pPr lvl="0">
                        <a:spcBef>
                          <a:spcPts val="0"/>
                        </a:spcBef>
                        <a:buNone/>
                      </a:pPr>
                      <a:r>
                        <a:rPr lang="es-419">
                          <a:solidFill>
                            <a:srgbClr val="FFFFFF"/>
                          </a:solidFill>
                        </a:rPr>
                        <a:t>Recaudos AF 2016-2017</a:t>
                      </a:r>
                    </a:p>
                  </a:txBody>
                  <a:tcPr marT="91425" marB="91425" marR="91425" marL="91425"/>
                </a:tc>
              </a:tr>
              <a:tr h="381000">
                <a:tc>
                  <a:txBody>
                    <a:bodyPr>
                      <a:noAutofit/>
                    </a:bodyPr>
                    <a:lstStyle/>
                    <a:p>
                      <a:pPr lvl="0">
                        <a:spcBef>
                          <a:spcPts val="0"/>
                        </a:spcBef>
                        <a:buNone/>
                      </a:pPr>
                      <a:r>
                        <a:rPr lang="es-419">
                          <a:solidFill>
                            <a:srgbClr val="FFFFFF"/>
                          </a:solidFill>
                        </a:rPr>
                        <a:t>COFINA</a:t>
                      </a:r>
                    </a:p>
                  </a:txBody>
                  <a:tcPr marT="91425" marB="91425" marR="91425" marL="91425"/>
                </a:tc>
                <a:tc>
                  <a:txBody>
                    <a:bodyPr>
                      <a:noAutofit/>
                    </a:bodyPr>
                    <a:lstStyle/>
                    <a:p>
                      <a:pPr lvl="0">
                        <a:spcBef>
                          <a:spcPts val="0"/>
                        </a:spcBef>
                        <a:buNone/>
                      </a:pPr>
                      <a:r>
                        <a:rPr lang="es-419">
                          <a:solidFill>
                            <a:srgbClr val="FFFFFF"/>
                          </a:solidFill>
                        </a:rPr>
                        <a:t>$696.3 millones</a:t>
                      </a:r>
                    </a:p>
                  </a:txBody>
                  <a:tcPr marT="91425" marB="91425" marR="91425" marL="91425"/>
                </a:tc>
                <a:tc>
                  <a:txBody>
                    <a:bodyPr>
                      <a:noAutofit/>
                    </a:bodyPr>
                    <a:lstStyle/>
                    <a:p>
                      <a:pPr lvl="0">
                        <a:spcBef>
                          <a:spcPts val="0"/>
                        </a:spcBef>
                        <a:buNone/>
                      </a:pPr>
                      <a:r>
                        <a:rPr lang="es-419">
                          <a:solidFill>
                            <a:srgbClr val="FFFFFF"/>
                          </a:solidFill>
                        </a:rPr>
                        <a:t>$724.1 millones</a:t>
                      </a:r>
                    </a:p>
                  </a:txBody>
                  <a:tcPr marT="91425" marB="91425" marR="91425" marL="91425"/>
                </a:tc>
              </a:tr>
              <a:tr h="381000">
                <a:tc>
                  <a:txBody>
                    <a:bodyPr>
                      <a:noAutofit/>
                    </a:bodyPr>
                    <a:lstStyle/>
                    <a:p>
                      <a:pPr lvl="0">
                        <a:spcBef>
                          <a:spcPts val="0"/>
                        </a:spcBef>
                        <a:buNone/>
                      </a:pPr>
                      <a:r>
                        <a:rPr lang="es-419">
                          <a:solidFill>
                            <a:srgbClr val="FFFFFF"/>
                          </a:solidFill>
                        </a:rPr>
                        <a:t>Fondo General</a:t>
                      </a:r>
                    </a:p>
                  </a:txBody>
                  <a:tcPr marT="91425" marB="91425" marR="91425" marL="91425"/>
                </a:tc>
                <a:tc>
                  <a:txBody>
                    <a:bodyPr>
                      <a:noAutofit/>
                    </a:bodyPr>
                    <a:lstStyle/>
                    <a:p>
                      <a:pPr lvl="0">
                        <a:spcBef>
                          <a:spcPts val="0"/>
                        </a:spcBef>
                        <a:buNone/>
                      </a:pPr>
                      <a:r>
                        <a:rPr lang="es-419">
                          <a:solidFill>
                            <a:srgbClr val="FFFFFF"/>
                          </a:solidFill>
                        </a:rPr>
                        <a:t>$1,164.4 millones</a:t>
                      </a:r>
                    </a:p>
                  </a:txBody>
                  <a:tcPr marT="91425" marB="91425" marR="91425" marL="91425"/>
                </a:tc>
                <a:tc>
                  <a:txBody>
                    <a:bodyPr>
                      <a:noAutofit/>
                    </a:bodyPr>
                    <a:lstStyle/>
                    <a:p>
                      <a:pPr lvl="0">
                        <a:spcBef>
                          <a:spcPts val="0"/>
                        </a:spcBef>
                        <a:buNone/>
                      </a:pPr>
                      <a:r>
                        <a:rPr lang="es-419">
                          <a:solidFill>
                            <a:srgbClr val="FFFFFF"/>
                          </a:solidFill>
                        </a:rPr>
                        <a:t>$1,301.4 millones</a:t>
                      </a:r>
                    </a:p>
                  </a:txBody>
                  <a:tcPr marT="91425" marB="91425" marR="91425" marL="91425"/>
                </a:tc>
              </a:tr>
              <a:tr h="381000">
                <a:tc>
                  <a:txBody>
                    <a:bodyPr>
                      <a:noAutofit/>
                    </a:bodyPr>
                    <a:lstStyle/>
                    <a:p>
                      <a:pPr lvl="0">
                        <a:spcBef>
                          <a:spcPts val="0"/>
                        </a:spcBef>
                        <a:buNone/>
                      </a:pPr>
                      <a:r>
                        <a:rPr lang="es-419">
                          <a:solidFill>
                            <a:srgbClr val="FFFFFF"/>
                          </a:solidFill>
                        </a:rPr>
                        <a:t>FAM</a:t>
                      </a:r>
                    </a:p>
                  </a:txBody>
                  <a:tcPr marT="91425" marB="91425" marR="91425" marL="91425"/>
                </a:tc>
                <a:tc>
                  <a:txBody>
                    <a:bodyPr>
                      <a:noAutofit/>
                    </a:bodyPr>
                    <a:lstStyle/>
                    <a:p>
                      <a:pPr lvl="0">
                        <a:spcBef>
                          <a:spcPts val="0"/>
                        </a:spcBef>
                        <a:buNone/>
                      </a:pPr>
                      <a:r>
                        <a:rPr lang="es-419">
                          <a:solidFill>
                            <a:srgbClr val="FFFFFF"/>
                          </a:solidFill>
                        </a:rPr>
                        <a:t>$97.9 millones</a:t>
                      </a:r>
                    </a:p>
                  </a:txBody>
                  <a:tcPr marT="91425" marB="91425" marR="91425" marL="91425"/>
                </a:tc>
                <a:tc>
                  <a:txBody>
                    <a:bodyPr>
                      <a:noAutofit/>
                    </a:bodyPr>
                    <a:lstStyle/>
                    <a:p>
                      <a:pPr lvl="0">
                        <a:spcBef>
                          <a:spcPts val="0"/>
                        </a:spcBef>
                        <a:buNone/>
                      </a:pPr>
                      <a:r>
                        <a:rPr lang="es-419">
                          <a:solidFill>
                            <a:srgbClr val="FFFFFF"/>
                          </a:solidFill>
                        </a:rPr>
                        <a:t>$101.3 millones</a:t>
                      </a:r>
                    </a:p>
                  </a:txBody>
                  <a:tcPr marT="91425" marB="91425" marR="91425" marL="91425"/>
                </a:tc>
              </a:tr>
              <a:tr h="381000">
                <a:tc>
                  <a:txBody>
                    <a:bodyPr>
                      <a:noAutofit/>
                    </a:bodyPr>
                    <a:lstStyle/>
                    <a:p>
                      <a:pPr lvl="0">
                        <a:spcBef>
                          <a:spcPts val="0"/>
                        </a:spcBef>
                        <a:buNone/>
                      </a:pPr>
                      <a:r>
                        <a:rPr lang="es-419">
                          <a:solidFill>
                            <a:srgbClr val="FFFFFF"/>
                          </a:solidFill>
                        </a:rPr>
                        <a:t>Fondo Cine</a:t>
                      </a:r>
                    </a:p>
                  </a:txBody>
                  <a:tcPr marT="91425" marB="91425" marR="91425" marL="91425"/>
                </a:tc>
                <a:tc>
                  <a:txBody>
                    <a:bodyPr>
                      <a:noAutofit/>
                    </a:bodyPr>
                    <a:lstStyle/>
                    <a:p>
                      <a:pPr lvl="0">
                        <a:spcBef>
                          <a:spcPts val="0"/>
                        </a:spcBef>
                        <a:buNone/>
                      </a:pPr>
                      <a:r>
                        <a:rPr lang="es-419">
                          <a:solidFill>
                            <a:srgbClr val="FFFFFF"/>
                          </a:solidFill>
                        </a:rPr>
                        <a:t>$2.7 millones</a:t>
                      </a:r>
                    </a:p>
                  </a:txBody>
                  <a:tcPr marT="91425" marB="91425" marR="91425" marL="91425"/>
                </a:tc>
                <a:tc>
                  <a:txBody>
                    <a:bodyPr>
                      <a:noAutofit/>
                    </a:bodyPr>
                    <a:lstStyle/>
                    <a:p>
                      <a:pPr lvl="0">
                        <a:spcBef>
                          <a:spcPts val="0"/>
                        </a:spcBef>
                        <a:buNone/>
                      </a:pPr>
                      <a:r>
                        <a:rPr lang="es-419">
                          <a:solidFill>
                            <a:srgbClr val="FFFFFF"/>
                          </a:solidFill>
                        </a:rPr>
                        <a:t>$2.7 millones</a:t>
                      </a:r>
                    </a:p>
                  </a:txBody>
                  <a:tcPr marT="91425" marB="91425" marR="91425" marL="91425"/>
                </a:tc>
              </a:tr>
              <a:tr h="381000">
                <a:tc>
                  <a:txBody>
                    <a:bodyPr>
                      <a:noAutofit/>
                    </a:bodyPr>
                    <a:lstStyle/>
                    <a:p>
                      <a:pPr lvl="0">
                        <a:spcBef>
                          <a:spcPts val="0"/>
                        </a:spcBef>
                        <a:buNone/>
                      </a:pPr>
                      <a:r>
                        <a:rPr lang="es-419">
                          <a:solidFill>
                            <a:srgbClr val="FFFFFF"/>
                          </a:solidFill>
                        </a:rPr>
                        <a:t>Total</a:t>
                      </a:r>
                    </a:p>
                  </a:txBody>
                  <a:tcPr marT="91425" marB="91425" marR="91425" marL="91425"/>
                </a:tc>
                <a:tc>
                  <a:txBody>
                    <a:bodyPr>
                      <a:noAutofit/>
                    </a:bodyPr>
                    <a:lstStyle/>
                    <a:p>
                      <a:pPr lvl="0">
                        <a:spcBef>
                          <a:spcPts val="0"/>
                        </a:spcBef>
                        <a:buNone/>
                      </a:pPr>
                      <a:r>
                        <a:rPr lang="es-419">
                          <a:solidFill>
                            <a:srgbClr val="FFFFFF"/>
                          </a:solidFill>
                        </a:rPr>
                        <a:t>$1,961.3 millones</a:t>
                      </a:r>
                    </a:p>
                  </a:txBody>
                  <a:tcPr marT="91425" marB="91425" marR="91425" marL="91425"/>
                </a:tc>
                <a:tc>
                  <a:txBody>
                    <a:bodyPr>
                      <a:noAutofit/>
                    </a:bodyPr>
                    <a:lstStyle/>
                    <a:p>
                      <a:pPr lvl="0">
                        <a:spcBef>
                          <a:spcPts val="0"/>
                        </a:spcBef>
                        <a:buNone/>
                      </a:pPr>
                      <a:r>
                        <a:rPr lang="es-419">
                          <a:solidFill>
                            <a:srgbClr val="FFFFFF"/>
                          </a:solidFill>
                        </a:rPr>
                        <a:t>$2,129.5 millones</a:t>
                      </a:r>
                    </a:p>
                  </a:txBody>
                  <a:tcPr marT="91425" marB="91425" marR="91425" marL="91425"/>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311700" y="456900"/>
            <a:ext cx="8520600" cy="572700"/>
          </a:xfrm>
          <a:prstGeom prst="rect">
            <a:avLst/>
          </a:prstGeom>
        </p:spPr>
        <p:txBody>
          <a:bodyPr anchorCtr="0" anchor="t" bIns="91425" lIns="91425" rIns="91425" tIns="91425">
            <a:noAutofit/>
          </a:bodyPr>
          <a:lstStyle/>
          <a:p>
            <a:pPr lvl="0" rtl="0">
              <a:lnSpc>
                <a:spcPct val="133333"/>
              </a:lnSpc>
              <a:spcBef>
                <a:spcPts val="0"/>
              </a:spcBef>
              <a:buNone/>
            </a:pPr>
            <a:r>
              <a:rPr lang="es-419" sz="2400"/>
              <a:t>Cambios en Fuentes de Recaudo Julio-Abril 2016-17</a:t>
            </a:r>
          </a:p>
        </p:txBody>
      </p:sp>
      <p:sp>
        <p:nvSpPr>
          <p:cNvPr id="98" name="Shape 98"/>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lnSpc>
                <a:spcPct val="133333"/>
              </a:lnSpc>
              <a:spcBef>
                <a:spcPts val="0"/>
              </a:spcBef>
              <a:spcAft>
                <a:spcPts val="0"/>
              </a:spcAft>
            </a:pPr>
            <a:r>
              <a:rPr lang="es-419"/>
              <a:t>E</a:t>
            </a:r>
            <a:r>
              <a:rPr lang="es-419"/>
              <a:t>l total de ingresos netos al Fondo General aumenta a $7,630.5 millones, lo cual representa $97.4 millones ó 1.3% sobre lo recaudado en el mismo periodo del AF anterior.</a:t>
            </a:r>
          </a:p>
          <a:p>
            <a:pPr indent="-228600" lvl="0" marL="457200" rtl="0">
              <a:lnSpc>
                <a:spcPct val="133333"/>
              </a:lnSpc>
              <a:spcBef>
                <a:spcPts val="0"/>
              </a:spcBef>
              <a:spcAft>
                <a:spcPts val="0"/>
              </a:spcAft>
            </a:pPr>
            <a:r>
              <a:rPr lang="es-419"/>
              <a:t>En la contribución sobre ingresos de individuos y corporaciones se observa una reducción.</a:t>
            </a:r>
          </a:p>
          <a:p>
            <a:pPr indent="-228600" lvl="0" marL="457200" rtl="0">
              <a:lnSpc>
                <a:spcPct val="133333"/>
              </a:lnSpc>
              <a:spcBef>
                <a:spcPts val="0"/>
              </a:spcBef>
              <a:spcAft>
                <a:spcPts val="0"/>
              </a:spcAft>
            </a:pPr>
            <a:r>
              <a:rPr lang="es-419"/>
              <a:t>En cambio, el arbitrio a corporaciones foráneas de la Ley 154 tiene un alza de $190.4 millones ó 12.8%. </a:t>
            </a:r>
          </a:p>
          <a:p>
            <a:pPr indent="-228600" lvl="0" marL="457200" rtl="0">
              <a:lnSpc>
                <a:spcPct val="133333"/>
              </a:lnSpc>
              <a:spcBef>
                <a:spcPts val="0"/>
              </a:spcBef>
              <a:spcAft>
                <a:spcPts val="0"/>
              </a:spcAft>
            </a:pPr>
            <a:r>
              <a:rPr lang="es-419"/>
              <a:t>El IVU aumentó sus recaudos en 8.6% en comparación con este mismo periodo para el af anterior.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nSpc>
                <a:spcPct val="133333"/>
              </a:lnSpc>
              <a:spcBef>
                <a:spcPts val="0"/>
              </a:spcBef>
              <a:buNone/>
            </a:pPr>
            <a:r>
              <a:rPr lang="es-419" sz="2400"/>
              <a:t>Partidas responsables de recaudar sobre lo proyectado</a:t>
            </a:r>
          </a:p>
        </p:txBody>
      </p:sp>
      <p:sp>
        <p:nvSpPr>
          <p:cNvPr id="104" name="Shape 104"/>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lnSpc>
                <a:spcPct val="133333"/>
              </a:lnSpc>
              <a:spcBef>
                <a:spcPts val="0"/>
              </a:spcBef>
              <a:spcAft>
                <a:spcPts val="0"/>
              </a:spcAft>
            </a:pPr>
            <a:r>
              <a:rPr lang="es-419"/>
              <a:t>El arbitrio a corporaciones foráneas supera la proyección en $140.8 millones y esto representa el 60% del incremento sobre la proyección total.</a:t>
            </a:r>
          </a:p>
          <a:p>
            <a:pPr indent="-228600" lvl="0" marL="457200" rtl="0">
              <a:lnSpc>
                <a:spcPct val="133333"/>
              </a:lnSpc>
              <a:spcBef>
                <a:spcPts val="0"/>
              </a:spcBef>
              <a:spcAft>
                <a:spcPts val="0"/>
              </a:spcAft>
            </a:pPr>
            <a:r>
              <a:rPr lang="es-419"/>
              <a:t>La segunda partida corresponde a los recaudos del IVU, en total se sobrepasa la parte correspondiente al Fondo General en $89.9 millones. </a:t>
            </a:r>
          </a:p>
          <a:p>
            <a:pPr indent="-228600" lvl="0" marL="457200" rtl="0">
              <a:lnSpc>
                <a:spcPct val="133333"/>
              </a:lnSpc>
              <a:spcBef>
                <a:spcPts val="0"/>
              </a:spcBef>
              <a:spcAft>
                <a:spcPts val="0"/>
              </a:spcAft>
            </a:pPr>
            <a:r>
              <a:rPr lang="es-419"/>
              <a:t>La contribución sobre ingresos de corporaciones con $45.3 millones más que la proyección.</a:t>
            </a:r>
          </a:p>
          <a:p>
            <a:pPr indent="-228600" lvl="0" marL="457200" rtl="0">
              <a:lnSpc>
                <a:spcPct val="133333"/>
              </a:lnSpc>
              <a:spcBef>
                <a:spcPts val="0"/>
              </a:spcBef>
              <a:spcAft>
                <a:spcPts val="0"/>
              </a:spcAft>
            </a:pPr>
            <a:r>
              <a:rPr lang="es-419"/>
              <a:t>La partida de arbitrios que mejor desempeño ha tenido durante este año es la de vehículos de motor.</a:t>
            </a:r>
          </a:p>
          <a:p>
            <a:pPr lvl="0" rtl="0">
              <a:lnSpc>
                <a:spcPct val="133333"/>
              </a:lnSpc>
              <a:spcBef>
                <a:spcPts val="0"/>
              </a:spcBef>
              <a:spcAft>
                <a:spcPts val="0"/>
              </a:spcAft>
              <a:buNone/>
            </a:pPr>
            <a:r>
              <a:t/>
            </a:r>
            <a:endParaRPr b="1"/>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