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s>
</file>

<file path=ppt/diagrams/_rels/drawing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27BB35-55DE-4FE7-BE68-2E8FAABC621B}" type="doc">
      <dgm:prSet loTypeId="urn:microsoft.com/office/officeart/2008/layout/CircularPictureCallout" loCatId="picture" qsTypeId="urn:microsoft.com/office/officeart/2005/8/quickstyle/simple1" qsCatId="simple" csTypeId="urn:microsoft.com/office/officeart/2005/8/colors/accent1_2" csCatId="accent1" phldr="1"/>
      <dgm:spPr/>
      <dgm:t>
        <a:bodyPr/>
        <a:lstStyle/>
        <a:p>
          <a:endParaRPr lang="en-US"/>
        </a:p>
      </dgm:t>
    </dgm:pt>
    <dgm:pt modelId="{6F3F10CF-CBB4-48E8-9405-09A38696A629}">
      <dgm:prSet custT="1"/>
      <dgm:spPr/>
      <dgm:t>
        <a:bodyPr/>
        <a:lstStyle/>
        <a:p>
          <a:r>
            <a:rPr lang="en-US" sz="1400" dirty="0">
              <a:solidFill>
                <a:schemeClr val="bg2">
                  <a:lumMod val="25000"/>
                </a:schemeClr>
              </a:solidFill>
            </a:rPr>
            <a:t>La información será tomada principalmente de las agencias gubernamentales de PR como la Junta de Planificacion, CCE, BGF, del Instituto de Estadísticas de PR, del Departamento del Desarrollo Económico y el Comercio; asi tambien como de las bases de datos en IPUMS</a:t>
          </a:r>
          <a:r>
            <a:rPr lang="en-US" sz="1400" dirty="0"/>
            <a:t>.</a:t>
          </a:r>
        </a:p>
      </dgm:t>
    </dgm:pt>
    <dgm:pt modelId="{99284442-0982-4377-A77E-6EB003DA6B27}" type="parTrans" cxnId="{E914892B-16C8-4D26-B92F-A8378E5FC8D2}">
      <dgm:prSet/>
      <dgm:spPr/>
      <dgm:t>
        <a:bodyPr/>
        <a:lstStyle/>
        <a:p>
          <a:endParaRPr lang="en-US"/>
        </a:p>
      </dgm:t>
    </dgm:pt>
    <dgm:pt modelId="{A16E5ADC-8D2C-42A1-9EF4-684A8C3F0718}" type="sibTrans" cxnId="{E914892B-16C8-4D26-B92F-A8378E5FC8D2}">
      <dgm:prSet/>
      <dgm:spPr/>
      <dgm:t>
        <a:bodyPr/>
        <a:lstStyle/>
        <a:p>
          <a:endParaRPr lang="en-US"/>
        </a:p>
      </dgm:t>
    </dgm:pt>
    <dgm:pt modelId="{ACD30B05-575F-46E7-B128-610316557B25}">
      <dgm:prSet phldrT="[Text]" phldr="1"/>
      <dgm:spPr/>
      <dgm:t>
        <a:bodyPr/>
        <a:lstStyle/>
        <a:p>
          <a:endParaRPr lang="en-US" dirty="0"/>
        </a:p>
      </dgm:t>
    </dgm:pt>
    <dgm:pt modelId="{E01A3D7A-EA9F-4930-9F92-B7FBE97ADA66}" type="parTrans" cxnId="{C3A3B7F0-82DF-4E0F-9E30-F23BFD21F05C}">
      <dgm:prSet/>
      <dgm:spPr/>
      <dgm:t>
        <a:bodyPr/>
        <a:lstStyle/>
        <a:p>
          <a:endParaRPr lang="en-US"/>
        </a:p>
      </dgm:t>
    </dgm:pt>
    <dgm:pt modelId="{6AE50FFA-E857-41E4-AA70-AC7BF2AC0389}" type="sibTrans" cxnId="{C3A3B7F0-82DF-4E0F-9E30-F23BFD21F05C}">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dgm:spPr>
      <dgm:t>
        <a:bodyPr/>
        <a:lstStyle/>
        <a:p>
          <a:endParaRPr lang="en-US"/>
        </a:p>
      </dgm:t>
    </dgm:pt>
    <dgm:pt modelId="{C47F911B-59B9-4C94-AA64-F82661FD6A9A}">
      <dgm:prSet phldrT="[Text]" phldr="1"/>
      <dgm:spPr/>
      <dgm:t>
        <a:bodyPr/>
        <a:lstStyle/>
        <a:p>
          <a:endParaRPr lang="en-US" dirty="0"/>
        </a:p>
      </dgm:t>
    </dgm:pt>
    <dgm:pt modelId="{27C70B11-5EBA-4F0F-9E09-76643922E78C}" type="parTrans" cxnId="{71A61E72-40C8-410C-910C-5E02EBA5F340}">
      <dgm:prSet/>
      <dgm:spPr/>
      <dgm:t>
        <a:bodyPr/>
        <a:lstStyle/>
        <a:p>
          <a:endParaRPr lang="en-US"/>
        </a:p>
      </dgm:t>
    </dgm:pt>
    <dgm:pt modelId="{69E17FE7-6065-4CC9-8972-55B3E98E26BF}" type="sibTrans" cxnId="{71A61E72-40C8-410C-910C-5E02EBA5F340}">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t="-5000" b="-5000"/>
          </a:stretch>
        </a:blipFill>
      </dgm:spPr>
      <dgm:t>
        <a:bodyPr/>
        <a:lstStyle/>
        <a:p>
          <a:endParaRPr lang="en-US"/>
        </a:p>
      </dgm:t>
    </dgm:pt>
    <dgm:pt modelId="{2E8673BC-DB42-4AE9-AA4A-FBC3B984BFB0}">
      <dgm:prSet phldrT="[Text]" phldr="1"/>
      <dgm:spPr/>
      <dgm:t>
        <a:bodyPr/>
        <a:lstStyle/>
        <a:p>
          <a:endParaRPr lang="en-US" dirty="0"/>
        </a:p>
      </dgm:t>
    </dgm:pt>
    <dgm:pt modelId="{E53F8DD3-7287-425C-B5E3-DF9D0A6FEAF3}" type="sibTrans" cxnId="{ABC6EEFB-C0EB-43BD-8F11-D95A0F6B962E}">
      <dgm:prSet/>
      <dgm:spPr>
        <a:blipFill>
          <a:blip xmlns:r="http://schemas.openxmlformats.org/officeDocument/2006/relationships" r:embed="rId3">
            <a:extLst>
              <a:ext uri="{28A0092B-C50C-407E-A947-70E740481C1C}">
                <a14:useLocalDpi xmlns:a14="http://schemas.microsoft.com/office/drawing/2010/main" val="0"/>
              </a:ext>
            </a:extLst>
          </a:blip>
          <a:srcRect/>
          <a:stretch>
            <a:fillRect l="-35000" r="-35000"/>
          </a:stretch>
        </a:blipFill>
      </dgm:spPr>
      <dgm:t>
        <a:bodyPr/>
        <a:lstStyle/>
        <a:p>
          <a:endParaRPr lang="en-US"/>
        </a:p>
      </dgm:t>
    </dgm:pt>
    <dgm:pt modelId="{A767A3A6-A530-4884-B2D2-A805DFCAF273}" type="parTrans" cxnId="{ABC6EEFB-C0EB-43BD-8F11-D95A0F6B962E}">
      <dgm:prSet/>
      <dgm:spPr/>
      <dgm:t>
        <a:bodyPr/>
        <a:lstStyle/>
        <a:p>
          <a:endParaRPr lang="en-US"/>
        </a:p>
      </dgm:t>
    </dgm:pt>
    <dgm:pt modelId="{E047E4CF-E156-40CC-82A0-7ED1A5EB0B35}" type="pres">
      <dgm:prSet presAssocID="{5A27BB35-55DE-4FE7-BE68-2E8FAABC621B}" presName="Name0" presStyleCnt="0">
        <dgm:presLayoutVars>
          <dgm:chMax val="7"/>
          <dgm:chPref val="7"/>
          <dgm:dir/>
        </dgm:presLayoutVars>
      </dgm:prSet>
      <dgm:spPr/>
    </dgm:pt>
    <dgm:pt modelId="{A75F91B0-7781-41D5-9018-C14226CDB4AB}" type="pres">
      <dgm:prSet presAssocID="{5A27BB35-55DE-4FE7-BE68-2E8FAABC621B}" presName="Name1" presStyleCnt="0"/>
      <dgm:spPr/>
    </dgm:pt>
    <dgm:pt modelId="{4C108610-CF0C-4068-BFA0-7AD611E47F74}" type="pres">
      <dgm:prSet presAssocID="{A16E5ADC-8D2C-42A1-9EF4-684A8C3F0718}" presName="picture_1" presStyleCnt="0"/>
      <dgm:spPr/>
    </dgm:pt>
    <dgm:pt modelId="{990C926E-B0E5-48F6-AB64-210FE2C25005}" type="pres">
      <dgm:prSet presAssocID="{A16E5ADC-8D2C-42A1-9EF4-684A8C3F0718}" presName="pictureRepeatNode" presStyleLbl="alignImgPlace1" presStyleIdx="0" presStyleCnt="4"/>
      <dgm:spPr/>
    </dgm:pt>
    <dgm:pt modelId="{A0D1531C-656C-489A-99D8-BA5B2B739223}" type="pres">
      <dgm:prSet presAssocID="{6F3F10CF-CBB4-48E8-9405-09A38696A629}" presName="text_1" presStyleLbl="node1" presStyleIdx="0" presStyleCnt="0" custScaleY="254520" custLinFactNeighborX="-370" custLinFactNeighborY="-71867">
        <dgm:presLayoutVars>
          <dgm:bulletEnabled val="1"/>
        </dgm:presLayoutVars>
      </dgm:prSet>
      <dgm:spPr/>
    </dgm:pt>
    <dgm:pt modelId="{D09EA267-9A55-4A65-A875-C69777146CCF}" type="pres">
      <dgm:prSet presAssocID="{E53F8DD3-7287-425C-B5E3-DF9D0A6FEAF3}" presName="picture_2" presStyleCnt="0"/>
      <dgm:spPr/>
    </dgm:pt>
    <dgm:pt modelId="{B2650CD4-65EB-4908-844A-E92E930EA1E9}" type="pres">
      <dgm:prSet presAssocID="{E53F8DD3-7287-425C-B5E3-DF9D0A6FEAF3}" presName="pictureRepeatNode" presStyleLbl="alignImgPlace1" presStyleIdx="1" presStyleCnt="4"/>
      <dgm:spPr/>
    </dgm:pt>
    <dgm:pt modelId="{745A3282-1AAB-4E6E-B4D5-1EFE50045848}" type="pres">
      <dgm:prSet presAssocID="{2E8673BC-DB42-4AE9-AA4A-FBC3B984BFB0}" presName="line_2" presStyleLbl="parChTrans1D1" presStyleIdx="0" presStyleCnt="3"/>
      <dgm:spPr/>
    </dgm:pt>
    <dgm:pt modelId="{E5B046EC-23D4-4956-846A-9128E281CE65}" type="pres">
      <dgm:prSet presAssocID="{2E8673BC-DB42-4AE9-AA4A-FBC3B984BFB0}" presName="textparent_2" presStyleLbl="node1" presStyleIdx="0" presStyleCnt="0"/>
      <dgm:spPr/>
    </dgm:pt>
    <dgm:pt modelId="{95032CB0-03E8-4332-B69D-9A876104CE6E}" type="pres">
      <dgm:prSet presAssocID="{2E8673BC-DB42-4AE9-AA4A-FBC3B984BFB0}" presName="text_2" presStyleLbl="revTx" presStyleIdx="0" presStyleCnt="3">
        <dgm:presLayoutVars>
          <dgm:bulletEnabled val="1"/>
        </dgm:presLayoutVars>
      </dgm:prSet>
      <dgm:spPr/>
    </dgm:pt>
    <dgm:pt modelId="{ED3B1FAF-6AD2-4F84-B9EA-BBEF61EF9CD4}" type="pres">
      <dgm:prSet presAssocID="{6AE50FFA-E857-41E4-AA70-AC7BF2AC0389}" presName="picture_3" presStyleCnt="0"/>
      <dgm:spPr/>
    </dgm:pt>
    <dgm:pt modelId="{E3A5F621-6B59-4A44-9B17-09414E44D8A7}" type="pres">
      <dgm:prSet presAssocID="{6AE50FFA-E857-41E4-AA70-AC7BF2AC0389}" presName="pictureRepeatNode" presStyleLbl="alignImgPlace1" presStyleIdx="2" presStyleCnt="4" custLinFactNeighborX="-2852" custLinFactNeighborY="-8468"/>
      <dgm:spPr/>
    </dgm:pt>
    <dgm:pt modelId="{66BD336C-42B1-4FF3-BBDB-64191D302862}" type="pres">
      <dgm:prSet presAssocID="{ACD30B05-575F-46E7-B128-610316557B25}" presName="line_3" presStyleLbl="parChTrans1D1" presStyleIdx="1" presStyleCnt="3"/>
      <dgm:spPr/>
    </dgm:pt>
    <dgm:pt modelId="{42DAFFFF-20C5-4A63-9DD3-1F68104A6E51}" type="pres">
      <dgm:prSet presAssocID="{ACD30B05-575F-46E7-B128-610316557B25}" presName="textparent_3" presStyleLbl="node1" presStyleIdx="0" presStyleCnt="0"/>
      <dgm:spPr/>
    </dgm:pt>
    <dgm:pt modelId="{D055952A-19B9-4326-AEAE-E243E53A22EF}" type="pres">
      <dgm:prSet presAssocID="{ACD30B05-575F-46E7-B128-610316557B25}" presName="text_3" presStyleLbl="revTx" presStyleIdx="1" presStyleCnt="3">
        <dgm:presLayoutVars>
          <dgm:bulletEnabled val="1"/>
        </dgm:presLayoutVars>
      </dgm:prSet>
      <dgm:spPr/>
    </dgm:pt>
    <dgm:pt modelId="{5D7E39C1-FDF7-4598-81C7-BB99C449A96A}" type="pres">
      <dgm:prSet presAssocID="{69E17FE7-6065-4CC9-8972-55B3E98E26BF}" presName="picture_4" presStyleCnt="0"/>
      <dgm:spPr/>
    </dgm:pt>
    <dgm:pt modelId="{6E9E5FEA-B298-4421-951C-A13F429645B4}" type="pres">
      <dgm:prSet presAssocID="{69E17FE7-6065-4CC9-8972-55B3E98E26BF}" presName="pictureRepeatNode" presStyleLbl="alignImgPlace1" presStyleIdx="3" presStyleCnt="4"/>
      <dgm:spPr/>
    </dgm:pt>
    <dgm:pt modelId="{897A508F-5368-45F8-B46D-B1A44750EF52}" type="pres">
      <dgm:prSet presAssocID="{C47F911B-59B9-4C94-AA64-F82661FD6A9A}" presName="line_4" presStyleLbl="parChTrans1D1" presStyleIdx="2" presStyleCnt="3"/>
      <dgm:spPr/>
    </dgm:pt>
    <dgm:pt modelId="{D607CB4E-D583-415A-ACA2-C6908A3CE7F1}" type="pres">
      <dgm:prSet presAssocID="{C47F911B-59B9-4C94-AA64-F82661FD6A9A}" presName="textparent_4" presStyleLbl="node1" presStyleIdx="0" presStyleCnt="0"/>
      <dgm:spPr/>
    </dgm:pt>
    <dgm:pt modelId="{5DAC087E-30D9-4F30-9CFC-D4D46AC24176}" type="pres">
      <dgm:prSet presAssocID="{C47F911B-59B9-4C94-AA64-F82661FD6A9A}" presName="text_4" presStyleLbl="revTx" presStyleIdx="2" presStyleCnt="3">
        <dgm:presLayoutVars>
          <dgm:bulletEnabled val="1"/>
        </dgm:presLayoutVars>
      </dgm:prSet>
      <dgm:spPr/>
    </dgm:pt>
  </dgm:ptLst>
  <dgm:cxnLst>
    <dgm:cxn modelId="{E914892B-16C8-4D26-B92F-A8378E5FC8D2}" srcId="{5A27BB35-55DE-4FE7-BE68-2E8FAABC621B}" destId="{6F3F10CF-CBB4-48E8-9405-09A38696A629}" srcOrd="0" destOrd="0" parTransId="{99284442-0982-4377-A77E-6EB003DA6B27}" sibTransId="{A16E5ADC-8D2C-42A1-9EF4-684A8C3F0718}"/>
    <dgm:cxn modelId="{33F53564-5B63-477A-955F-CF067CF4472A}" type="presOf" srcId="{ACD30B05-575F-46E7-B128-610316557B25}" destId="{D055952A-19B9-4326-AEAE-E243E53A22EF}" srcOrd="0" destOrd="0" presId="urn:microsoft.com/office/officeart/2008/layout/CircularPictureCallout"/>
    <dgm:cxn modelId="{80B2F271-530C-43F0-A1A6-AB27BADC234D}" type="presOf" srcId="{6F3F10CF-CBB4-48E8-9405-09A38696A629}" destId="{A0D1531C-656C-489A-99D8-BA5B2B739223}" srcOrd="0" destOrd="0" presId="urn:microsoft.com/office/officeart/2008/layout/CircularPictureCallout"/>
    <dgm:cxn modelId="{71A61E72-40C8-410C-910C-5E02EBA5F340}" srcId="{5A27BB35-55DE-4FE7-BE68-2E8FAABC621B}" destId="{C47F911B-59B9-4C94-AA64-F82661FD6A9A}" srcOrd="3" destOrd="0" parTransId="{27C70B11-5EBA-4F0F-9E09-76643922E78C}" sibTransId="{69E17FE7-6065-4CC9-8972-55B3E98E26BF}"/>
    <dgm:cxn modelId="{76153855-568F-4A8D-A812-300CE2D226DE}" type="presOf" srcId="{2E8673BC-DB42-4AE9-AA4A-FBC3B984BFB0}" destId="{95032CB0-03E8-4332-B69D-9A876104CE6E}" srcOrd="0" destOrd="0" presId="urn:microsoft.com/office/officeart/2008/layout/CircularPictureCallout"/>
    <dgm:cxn modelId="{0DD4FB59-3BC1-4476-B618-96EC1EA81C5A}" type="presOf" srcId="{5A27BB35-55DE-4FE7-BE68-2E8FAABC621B}" destId="{E047E4CF-E156-40CC-82A0-7ED1A5EB0B35}" srcOrd="0" destOrd="0" presId="urn:microsoft.com/office/officeart/2008/layout/CircularPictureCallout"/>
    <dgm:cxn modelId="{6A89E58B-E54A-497E-A001-C95E77478FC1}" type="presOf" srcId="{6AE50FFA-E857-41E4-AA70-AC7BF2AC0389}" destId="{E3A5F621-6B59-4A44-9B17-09414E44D8A7}" srcOrd="0" destOrd="0" presId="urn:microsoft.com/office/officeart/2008/layout/CircularPictureCallout"/>
    <dgm:cxn modelId="{B52EEBA1-A3B2-4E3B-A4F1-73E8595C0A2A}" type="presOf" srcId="{C47F911B-59B9-4C94-AA64-F82661FD6A9A}" destId="{5DAC087E-30D9-4F30-9CFC-D4D46AC24176}" srcOrd="0" destOrd="0" presId="urn:microsoft.com/office/officeart/2008/layout/CircularPictureCallout"/>
    <dgm:cxn modelId="{4F5BC3A2-AC79-4453-A65E-4D9BEF0D62F1}" type="presOf" srcId="{E53F8DD3-7287-425C-B5E3-DF9D0A6FEAF3}" destId="{B2650CD4-65EB-4908-844A-E92E930EA1E9}" srcOrd="0" destOrd="0" presId="urn:microsoft.com/office/officeart/2008/layout/CircularPictureCallout"/>
    <dgm:cxn modelId="{889FC7B8-7627-444B-9B2A-E7925E087C50}" type="presOf" srcId="{69E17FE7-6065-4CC9-8972-55B3E98E26BF}" destId="{6E9E5FEA-B298-4421-951C-A13F429645B4}" srcOrd="0" destOrd="0" presId="urn:microsoft.com/office/officeart/2008/layout/CircularPictureCallout"/>
    <dgm:cxn modelId="{4D71A2E0-5C4C-4BE3-B159-C3BADCF3C374}" type="presOf" srcId="{A16E5ADC-8D2C-42A1-9EF4-684A8C3F0718}" destId="{990C926E-B0E5-48F6-AB64-210FE2C25005}" srcOrd="0" destOrd="0" presId="urn:microsoft.com/office/officeart/2008/layout/CircularPictureCallout"/>
    <dgm:cxn modelId="{C3A3B7F0-82DF-4E0F-9E30-F23BFD21F05C}" srcId="{5A27BB35-55DE-4FE7-BE68-2E8FAABC621B}" destId="{ACD30B05-575F-46E7-B128-610316557B25}" srcOrd="2" destOrd="0" parTransId="{E01A3D7A-EA9F-4930-9F92-B7FBE97ADA66}" sibTransId="{6AE50FFA-E857-41E4-AA70-AC7BF2AC0389}"/>
    <dgm:cxn modelId="{ABC6EEFB-C0EB-43BD-8F11-D95A0F6B962E}" srcId="{5A27BB35-55DE-4FE7-BE68-2E8FAABC621B}" destId="{2E8673BC-DB42-4AE9-AA4A-FBC3B984BFB0}" srcOrd="1" destOrd="0" parTransId="{A767A3A6-A530-4884-B2D2-A805DFCAF273}" sibTransId="{E53F8DD3-7287-425C-B5E3-DF9D0A6FEAF3}"/>
    <dgm:cxn modelId="{AC4DCF50-BD27-4BB6-B1DB-718AB60723CF}" type="presParOf" srcId="{E047E4CF-E156-40CC-82A0-7ED1A5EB0B35}" destId="{A75F91B0-7781-41D5-9018-C14226CDB4AB}" srcOrd="0" destOrd="0" presId="urn:microsoft.com/office/officeart/2008/layout/CircularPictureCallout"/>
    <dgm:cxn modelId="{556D1B7C-1B80-4C4C-B14C-9AE16E802D70}" type="presParOf" srcId="{A75F91B0-7781-41D5-9018-C14226CDB4AB}" destId="{4C108610-CF0C-4068-BFA0-7AD611E47F74}" srcOrd="0" destOrd="0" presId="urn:microsoft.com/office/officeart/2008/layout/CircularPictureCallout"/>
    <dgm:cxn modelId="{E2FF262F-54E1-4D50-B88B-24F19E8DBF36}" type="presParOf" srcId="{4C108610-CF0C-4068-BFA0-7AD611E47F74}" destId="{990C926E-B0E5-48F6-AB64-210FE2C25005}" srcOrd="0" destOrd="0" presId="urn:microsoft.com/office/officeart/2008/layout/CircularPictureCallout"/>
    <dgm:cxn modelId="{08384443-2C6B-4732-854C-432A6836C6BD}" type="presParOf" srcId="{A75F91B0-7781-41D5-9018-C14226CDB4AB}" destId="{A0D1531C-656C-489A-99D8-BA5B2B739223}" srcOrd="1" destOrd="0" presId="urn:microsoft.com/office/officeart/2008/layout/CircularPictureCallout"/>
    <dgm:cxn modelId="{F7ACAF19-080A-4F48-B4B6-8EECEEE149D9}" type="presParOf" srcId="{A75F91B0-7781-41D5-9018-C14226CDB4AB}" destId="{D09EA267-9A55-4A65-A875-C69777146CCF}" srcOrd="2" destOrd="0" presId="urn:microsoft.com/office/officeart/2008/layout/CircularPictureCallout"/>
    <dgm:cxn modelId="{0D1A2A09-9CC8-4469-BF63-9AF2028F287B}" type="presParOf" srcId="{D09EA267-9A55-4A65-A875-C69777146CCF}" destId="{B2650CD4-65EB-4908-844A-E92E930EA1E9}" srcOrd="0" destOrd="0" presId="urn:microsoft.com/office/officeart/2008/layout/CircularPictureCallout"/>
    <dgm:cxn modelId="{10A7AD63-F296-4B15-8EC2-A96A836E8750}" type="presParOf" srcId="{A75F91B0-7781-41D5-9018-C14226CDB4AB}" destId="{745A3282-1AAB-4E6E-B4D5-1EFE50045848}" srcOrd="3" destOrd="0" presId="urn:microsoft.com/office/officeart/2008/layout/CircularPictureCallout"/>
    <dgm:cxn modelId="{38D0E57C-1F90-46C7-BD90-9DAD28FA6EB1}" type="presParOf" srcId="{A75F91B0-7781-41D5-9018-C14226CDB4AB}" destId="{E5B046EC-23D4-4956-846A-9128E281CE65}" srcOrd="4" destOrd="0" presId="urn:microsoft.com/office/officeart/2008/layout/CircularPictureCallout"/>
    <dgm:cxn modelId="{1CA1C7CC-5E0F-42BE-983B-580E21A14211}" type="presParOf" srcId="{E5B046EC-23D4-4956-846A-9128E281CE65}" destId="{95032CB0-03E8-4332-B69D-9A876104CE6E}" srcOrd="0" destOrd="0" presId="urn:microsoft.com/office/officeart/2008/layout/CircularPictureCallout"/>
    <dgm:cxn modelId="{C08A6DC3-56CA-4927-8715-66F1D890755B}" type="presParOf" srcId="{A75F91B0-7781-41D5-9018-C14226CDB4AB}" destId="{ED3B1FAF-6AD2-4F84-B9EA-BBEF61EF9CD4}" srcOrd="5" destOrd="0" presId="urn:microsoft.com/office/officeart/2008/layout/CircularPictureCallout"/>
    <dgm:cxn modelId="{97DCCD5F-F7C0-4914-8D57-684E92ADD211}" type="presParOf" srcId="{ED3B1FAF-6AD2-4F84-B9EA-BBEF61EF9CD4}" destId="{E3A5F621-6B59-4A44-9B17-09414E44D8A7}" srcOrd="0" destOrd="0" presId="urn:microsoft.com/office/officeart/2008/layout/CircularPictureCallout"/>
    <dgm:cxn modelId="{CCBE5694-7E2D-4612-91B5-0CC979BB3FF1}" type="presParOf" srcId="{A75F91B0-7781-41D5-9018-C14226CDB4AB}" destId="{66BD336C-42B1-4FF3-BBDB-64191D302862}" srcOrd="6" destOrd="0" presId="urn:microsoft.com/office/officeart/2008/layout/CircularPictureCallout"/>
    <dgm:cxn modelId="{0359CB8F-96EF-4DCC-B8C6-EF376704867A}" type="presParOf" srcId="{A75F91B0-7781-41D5-9018-C14226CDB4AB}" destId="{42DAFFFF-20C5-4A63-9DD3-1F68104A6E51}" srcOrd="7" destOrd="0" presId="urn:microsoft.com/office/officeart/2008/layout/CircularPictureCallout"/>
    <dgm:cxn modelId="{1215F0F0-E9FD-4E0A-9B1F-7449C54231F2}" type="presParOf" srcId="{42DAFFFF-20C5-4A63-9DD3-1F68104A6E51}" destId="{D055952A-19B9-4326-AEAE-E243E53A22EF}" srcOrd="0" destOrd="0" presId="urn:microsoft.com/office/officeart/2008/layout/CircularPictureCallout"/>
    <dgm:cxn modelId="{D8B748A4-7E4C-4C9A-AB5A-B6E9B5C53E00}" type="presParOf" srcId="{A75F91B0-7781-41D5-9018-C14226CDB4AB}" destId="{5D7E39C1-FDF7-4598-81C7-BB99C449A96A}" srcOrd="8" destOrd="0" presId="urn:microsoft.com/office/officeart/2008/layout/CircularPictureCallout"/>
    <dgm:cxn modelId="{D14B7CDA-5504-4D05-8A1E-F792FAF8DCD8}" type="presParOf" srcId="{5D7E39C1-FDF7-4598-81C7-BB99C449A96A}" destId="{6E9E5FEA-B298-4421-951C-A13F429645B4}" srcOrd="0" destOrd="0" presId="urn:microsoft.com/office/officeart/2008/layout/CircularPictureCallout"/>
    <dgm:cxn modelId="{1A6BFF63-0859-4738-8991-03AA1A0D7EC5}" type="presParOf" srcId="{A75F91B0-7781-41D5-9018-C14226CDB4AB}" destId="{897A508F-5368-45F8-B46D-B1A44750EF52}" srcOrd="9" destOrd="0" presId="urn:microsoft.com/office/officeart/2008/layout/CircularPictureCallout"/>
    <dgm:cxn modelId="{0A3C1C8A-ED58-4E62-B388-0B01A3DC9538}" type="presParOf" srcId="{A75F91B0-7781-41D5-9018-C14226CDB4AB}" destId="{D607CB4E-D583-415A-ACA2-C6908A3CE7F1}" srcOrd="10" destOrd="0" presId="urn:microsoft.com/office/officeart/2008/layout/CircularPictureCallout"/>
    <dgm:cxn modelId="{274C9D1E-38B4-44FC-8219-56C8895A7FB4}" type="presParOf" srcId="{D607CB4E-D583-415A-ACA2-C6908A3CE7F1}" destId="{5DAC087E-30D9-4F30-9CFC-D4D46AC24176}"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D45BF5-E4D9-4177-AC58-BEFA1D2AB0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61BB911-4ECB-4F3E-83BB-48900A7516F4}">
      <dgm:prSet phldrT="[Text]"/>
      <dgm:spPr/>
      <dgm:t>
        <a:bodyPr/>
        <a:lstStyle/>
        <a:p>
          <a:endParaRPr lang="en-US" dirty="0"/>
        </a:p>
      </dgm:t>
    </dgm:pt>
    <dgm:pt modelId="{963B7759-8EFC-4E8F-9566-5681C74E6BC6}" type="parTrans" cxnId="{E284FE22-8B81-4864-8BAD-8166DF7BD7DB}">
      <dgm:prSet/>
      <dgm:spPr/>
      <dgm:t>
        <a:bodyPr/>
        <a:lstStyle/>
        <a:p>
          <a:endParaRPr lang="en-US"/>
        </a:p>
      </dgm:t>
    </dgm:pt>
    <dgm:pt modelId="{6CB63197-1A35-4E23-86D7-3640A49CCFE5}" type="sibTrans" cxnId="{E284FE22-8B81-4864-8BAD-8166DF7BD7DB}">
      <dgm:prSet/>
      <dgm:spPr/>
      <dgm:t>
        <a:bodyPr/>
        <a:lstStyle/>
        <a:p>
          <a:endParaRPr lang="en-US"/>
        </a:p>
      </dgm:t>
    </dgm:pt>
    <dgm:pt modelId="{12E4E7D8-E31A-4FDE-9D63-618D6F28DBC9}">
      <dgm:prSet phldrT="[Text]"/>
      <dgm:spPr/>
      <dgm:t>
        <a:bodyPr/>
        <a:lstStyle/>
        <a:p>
          <a:r>
            <a:rPr lang="en-US" dirty="0"/>
            <a:t>Para investigar los efectos en la economía de los fenómenos atmosféricos se </a:t>
          </a:r>
          <a:r>
            <a:rPr lang="es-PR" noProof="0" dirty="0"/>
            <a:t>hará</a:t>
          </a:r>
          <a:r>
            <a:rPr lang="en-US" dirty="0"/>
            <a:t> una </a:t>
          </a:r>
          <a:r>
            <a:rPr lang="es-PR" noProof="0" dirty="0"/>
            <a:t>evaluación</a:t>
          </a:r>
          <a:r>
            <a:rPr lang="en-US" dirty="0"/>
            <a:t> sobre como estos sucesos impactan los sectores económicos y la sociedad.</a:t>
          </a:r>
        </a:p>
      </dgm:t>
    </dgm:pt>
    <dgm:pt modelId="{0D9D099E-5DF1-43CB-A15F-8E26A3EDB189}" type="parTrans" cxnId="{12208B7A-F72D-4E1F-AC8D-593DC6B98967}">
      <dgm:prSet/>
      <dgm:spPr/>
      <dgm:t>
        <a:bodyPr/>
        <a:lstStyle/>
        <a:p>
          <a:endParaRPr lang="en-US"/>
        </a:p>
      </dgm:t>
    </dgm:pt>
    <dgm:pt modelId="{3238E1EA-D542-4223-8AAC-82344D470652}" type="sibTrans" cxnId="{12208B7A-F72D-4E1F-AC8D-593DC6B98967}">
      <dgm:prSet/>
      <dgm:spPr/>
      <dgm:t>
        <a:bodyPr/>
        <a:lstStyle/>
        <a:p>
          <a:endParaRPr lang="en-US"/>
        </a:p>
      </dgm:t>
    </dgm:pt>
    <dgm:pt modelId="{A1C5DEDE-5D93-4808-B164-5699FE1BAACD}">
      <dgm:prSet phldrT="[Text]"/>
      <dgm:spPr/>
      <dgm:t>
        <a:bodyPr/>
        <a:lstStyle/>
        <a:p>
          <a:r>
            <a:rPr lang="es-ES" dirty="0"/>
            <a:t>Los informes y datos que se obtendrán de las fuentes de información van a ser evaluadas mediante los cambios de las variables como: producción, la agricultura, el sector laboral, el PNB, las importaciones y exportaciones y el sector de los servicios.</a:t>
          </a:r>
          <a:endParaRPr lang="en-US" dirty="0"/>
        </a:p>
      </dgm:t>
    </dgm:pt>
    <dgm:pt modelId="{32B148A5-22DC-4C58-B6DF-530CF0F3FECF}" type="parTrans" cxnId="{82C19A20-7FBF-4C6E-A54E-24055CEA57A5}">
      <dgm:prSet/>
      <dgm:spPr/>
      <dgm:t>
        <a:bodyPr/>
        <a:lstStyle/>
        <a:p>
          <a:endParaRPr lang="en-US"/>
        </a:p>
      </dgm:t>
    </dgm:pt>
    <dgm:pt modelId="{F7D0DAFD-4DB6-4AF9-A7EF-D336E2D4004E}" type="sibTrans" cxnId="{82C19A20-7FBF-4C6E-A54E-24055CEA57A5}">
      <dgm:prSet/>
      <dgm:spPr/>
      <dgm:t>
        <a:bodyPr/>
        <a:lstStyle/>
        <a:p>
          <a:endParaRPr lang="en-US"/>
        </a:p>
      </dgm:t>
    </dgm:pt>
    <dgm:pt modelId="{A9F97839-91AB-4001-99DD-5157476024D8}">
      <dgm:prSet phldrT="[Text]" phldr="1"/>
      <dgm:spPr/>
      <dgm:t>
        <a:bodyPr/>
        <a:lstStyle/>
        <a:p>
          <a:endParaRPr lang="en-US" dirty="0"/>
        </a:p>
      </dgm:t>
    </dgm:pt>
    <dgm:pt modelId="{37100B94-19A8-4229-8637-64D15C91AC59}" type="parTrans" cxnId="{40B52A79-807A-4F58-BFB6-DEE1B439A93D}">
      <dgm:prSet/>
      <dgm:spPr/>
      <dgm:t>
        <a:bodyPr/>
        <a:lstStyle/>
        <a:p>
          <a:endParaRPr lang="en-US"/>
        </a:p>
      </dgm:t>
    </dgm:pt>
    <dgm:pt modelId="{FFDC8AA3-364E-48B7-9645-1465615BD3D7}" type="sibTrans" cxnId="{40B52A79-807A-4F58-BFB6-DEE1B439A93D}">
      <dgm:prSet/>
      <dgm:spPr/>
      <dgm:t>
        <a:bodyPr/>
        <a:lstStyle/>
        <a:p>
          <a:endParaRPr lang="en-US"/>
        </a:p>
      </dgm:t>
    </dgm:pt>
    <dgm:pt modelId="{503A088C-03C7-40A0-82F4-0BBEBD59B6C1}">
      <dgm:prSet phldrT="[Text]"/>
      <dgm:spPr/>
      <dgm:t>
        <a:bodyPr/>
        <a:lstStyle/>
        <a:p>
          <a:r>
            <a:rPr lang="es-ES" dirty="0"/>
            <a:t>Se realizará un análisis de regresión para comprender la relación entre las variables y obtener aquellos valores que logren explicar los efectos de los fenómenos naturales.</a:t>
          </a:r>
          <a:endParaRPr lang="en-US" dirty="0"/>
        </a:p>
      </dgm:t>
    </dgm:pt>
    <dgm:pt modelId="{8103D2CA-B06A-4007-BFB5-E395908B5E2F}" type="parTrans" cxnId="{07DCABDF-6BB1-43DC-B09E-2987566C88C6}">
      <dgm:prSet/>
      <dgm:spPr/>
      <dgm:t>
        <a:bodyPr/>
        <a:lstStyle/>
        <a:p>
          <a:endParaRPr lang="en-US"/>
        </a:p>
      </dgm:t>
    </dgm:pt>
    <dgm:pt modelId="{96A1AFCD-5ECF-42FA-A2C5-23D42438303B}" type="sibTrans" cxnId="{07DCABDF-6BB1-43DC-B09E-2987566C88C6}">
      <dgm:prSet/>
      <dgm:spPr/>
      <dgm:t>
        <a:bodyPr/>
        <a:lstStyle/>
        <a:p>
          <a:endParaRPr lang="en-US"/>
        </a:p>
      </dgm:t>
    </dgm:pt>
    <dgm:pt modelId="{86A68DE8-FE0B-42B5-98B8-13EB57394662}">
      <dgm:prSet/>
      <dgm:spPr/>
      <dgm:t>
        <a:bodyPr/>
        <a:lstStyle/>
        <a:p>
          <a:endParaRPr lang="en-US" dirty="0"/>
        </a:p>
      </dgm:t>
    </dgm:pt>
    <dgm:pt modelId="{441EE831-FD19-4D89-8FA3-283AE14AC0A6}" type="parTrans" cxnId="{C4B88695-D8B9-41C1-9E53-7B882224503D}">
      <dgm:prSet/>
      <dgm:spPr/>
      <dgm:t>
        <a:bodyPr/>
        <a:lstStyle/>
        <a:p>
          <a:endParaRPr lang="en-US"/>
        </a:p>
      </dgm:t>
    </dgm:pt>
    <dgm:pt modelId="{C4505805-5AB6-4EE9-9158-2F2C20DDAD96}" type="sibTrans" cxnId="{C4B88695-D8B9-41C1-9E53-7B882224503D}">
      <dgm:prSet/>
      <dgm:spPr/>
      <dgm:t>
        <a:bodyPr/>
        <a:lstStyle/>
        <a:p>
          <a:endParaRPr lang="en-US"/>
        </a:p>
      </dgm:t>
    </dgm:pt>
    <dgm:pt modelId="{12CC10D1-E6C3-4A2A-80F4-C48A0C9F5E58}">
      <dgm:prSet phldrT="[Text]" phldr="1"/>
      <dgm:spPr/>
      <dgm:t>
        <a:bodyPr/>
        <a:lstStyle/>
        <a:p>
          <a:endParaRPr lang="en-US" dirty="0"/>
        </a:p>
      </dgm:t>
    </dgm:pt>
    <dgm:pt modelId="{EF881750-EFE0-483D-A7C6-5059A376096D}" type="sibTrans" cxnId="{39D3B689-46AB-4570-8FE2-CECCDBB4CB59}">
      <dgm:prSet/>
      <dgm:spPr/>
      <dgm:t>
        <a:bodyPr/>
        <a:lstStyle/>
        <a:p>
          <a:endParaRPr lang="en-US"/>
        </a:p>
      </dgm:t>
    </dgm:pt>
    <dgm:pt modelId="{D506ED6A-AA2E-4B2B-9140-731B7CA81656}" type="parTrans" cxnId="{39D3B689-46AB-4570-8FE2-CECCDBB4CB59}">
      <dgm:prSet/>
      <dgm:spPr/>
      <dgm:t>
        <a:bodyPr/>
        <a:lstStyle/>
        <a:p>
          <a:endParaRPr lang="en-US"/>
        </a:p>
      </dgm:t>
    </dgm:pt>
    <dgm:pt modelId="{B8BC27B9-78CC-4EC3-8C03-AADD7BBBF9BA}" type="pres">
      <dgm:prSet presAssocID="{46D45BF5-E4D9-4177-AC58-BEFA1D2AB0F3}" presName="linearFlow" presStyleCnt="0">
        <dgm:presLayoutVars>
          <dgm:dir/>
          <dgm:animLvl val="lvl"/>
          <dgm:resizeHandles val="exact"/>
        </dgm:presLayoutVars>
      </dgm:prSet>
      <dgm:spPr/>
    </dgm:pt>
    <dgm:pt modelId="{7BF13081-2191-4C44-828A-11433FFCA307}" type="pres">
      <dgm:prSet presAssocID="{261BB911-4ECB-4F3E-83BB-48900A7516F4}" presName="composite" presStyleCnt="0"/>
      <dgm:spPr/>
    </dgm:pt>
    <dgm:pt modelId="{CB4FEA1E-1D5E-4B7E-986E-48ED3B1C9D87}" type="pres">
      <dgm:prSet presAssocID="{261BB911-4ECB-4F3E-83BB-48900A7516F4}" presName="parentText" presStyleLbl="alignNode1" presStyleIdx="0" presStyleCnt="3">
        <dgm:presLayoutVars>
          <dgm:chMax val="1"/>
          <dgm:bulletEnabled val="1"/>
        </dgm:presLayoutVars>
      </dgm:prSet>
      <dgm:spPr/>
    </dgm:pt>
    <dgm:pt modelId="{ABC39EA0-2D04-4769-AF5F-192F7FE74394}" type="pres">
      <dgm:prSet presAssocID="{261BB911-4ECB-4F3E-83BB-48900A7516F4}" presName="descendantText" presStyleLbl="alignAcc1" presStyleIdx="0" presStyleCnt="3">
        <dgm:presLayoutVars>
          <dgm:bulletEnabled val="1"/>
        </dgm:presLayoutVars>
      </dgm:prSet>
      <dgm:spPr/>
    </dgm:pt>
    <dgm:pt modelId="{7CE96CE8-8AD9-4D4C-AE8A-7CFCDBEC5C03}" type="pres">
      <dgm:prSet presAssocID="{6CB63197-1A35-4E23-86D7-3640A49CCFE5}" presName="sp" presStyleCnt="0"/>
      <dgm:spPr/>
    </dgm:pt>
    <dgm:pt modelId="{333DC8CE-75DC-4BE9-83CA-67E71B83D2A8}" type="pres">
      <dgm:prSet presAssocID="{12CC10D1-E6C3-4A2A-80F4-C48A0C9F5E58}" presName="composite" presStyleCnt="0"/>
      <dgm:spPr/>
    </dgm:pt>
    <dgm:pt modelId="{845F4CD0-1FDD-4459-834E-CB38F9A7D7DB}" type="pres">
      <dgm:prSet presAssocID="{12CC10D1-E6C3-4A2A-80F4-C48A0C9F5E58}" presName="parentText" presStyleLbl="alignNode1" presStyleIdx="1" presStyleCnt="3" custLinFactNeighborY="-1177">
        <dgm:presLayoutVars>
          <dgm:chMax val="1"/>
          <dgm:bulletEnabled val="1"/>
        </dgm:presLayoutVars>
      </dgm:prSet>
      <dgm:spPr/>
    </dgm:pt>
    <dgm:pt modelId="{0D28172D-21C8-4901-A9F2-16D2C5254CD9}" type="pres">
      <dgm:prSet presAssocID="{12CC10D1-E6C3-4A2A-80F4-C48A0C9F5E58}" presName="descendantText" presStyleLbl="alignAcc1" presStyleIdx="1" presStyleCnt="3">
        <dgm:presLayoutVars>
          <dgm:bulletEnabled val="1"/>
        </dgm:presLayoutVars>
      </dgm:prSet>
      <dgm:spPr/>
    </dgm:pt>
    <dgm:pt modelId="{0EF076B2-8D30-46E0-A916-8D94DB00F1D2}" type="pres">
      <dgm:prSet presAssocID="{EF881750-EFE0-483D-A7C6-5059A376096D}" presName="sp" presStyleCnt="0"/>
      <dgm:spPr/>
    </dgm:pt>
    <dgm:pt modelId="{1152E6E6-BC6B-42F0-A4FF-22F7EF1FF52B}" type="pres">
      <dgm:prSet presAssocID="{A9F97839-91AB-4001-99DD-5157476024D8}" presName="composite" presStyleCnt="0"/>
      <dgm:spPr/>
    </dgm:pt>
    <dgm:pt modelId="{34C3626B-5D62-41D5-93E7-192485F3593F}" type="pres">
      <dgm:prSet presAssocID="{A9F97839-91AB-4001-99DD-5157476024D8}" presName="parentText" presStyleLbl="alignNode1" presStyleIdx="2" presStyleCnt="3">
        <dgm:presLayoutVars>
          <dgm:chMax val="1"/>
          <dgm:bulletEnabled val="1"/>
        </dgm:presLayoutVars>
      </dgm:prSet>
      <dgm:spPr/>
    </dgm:pt>
    <dgm:pt modelId="{42B3545B-DC43-4E6F-A620-A104EEE8716A}" type="pres">
      <dgm:prSet presAssocID="{A9F97839-91AB-4001-99DD-5157476024D8}" presName="descendantText" presStyleLbl="alignAcc1" presStyleIdx="2" presStyleCnt="3">
        <dgm:presLayoutVars>
          <dgm:bulletEnabled val="1"/>
        </dgm:presLayoutVars>
      </dgm:prSet>
      <dgm:spPr/>
    </dgm:pt>
  </dgm:ptLst>
  <dgm:cxnLst>
    <dgm:cxn modelId="{EED5D012-676B-4E8F-8826-91A19112063B}" type="presOf" srcId="{86A68DE8-FE0B-42B5-98B8-13EB57394662}" destId="{42B3545B-DC43-4E6F-A620-A104EEE8716A}" srcOrd="0" destOrd="1" presId="urn:microsoft.com/office/officeart/2005/8/layout/chevron2"/>
    <dgm:cxn modelId="{59C78B1A-55CE-4E61-824D-37122770C670}" type="presOf" srcId="{503A088C-03C7-40A0-82F4-0BBEBD59B6C1}" destId="{42B3545B-DC43-4E6F-A620-A104EEE8716A}" srcOrd="0" destOrd="0" presId="urn:microsoft.com/office/officeart/2005/8/layout/chevron2"/>
    <dgm:cxn modelId="{82C19A20-7FBF-4C6E-A54E-24055CEA57A5}" srcId="{12CC10D1-E6C3-4A2A-80F4-C48A0C9F5E58}" destId="{A1C5DEDE-5D93-4808-B164-5699FE1BAACD}" srcOrd="0" destOrd="0" parTransId="{32B148A5-22DC-4C58-B6DF-530CF0F3FECF}" sibTransId="{F7D0DAFD-4DB6-4AF9-A7EF-D336E2D4004E}"/>
    <dgm:cxn modelId="{E284FE22-8B81-4864-8BAD-8166DF7BD7DB}" srcId="{46D45BF5-E4D9-4177-AC58-BEFA1D2AB0F3}" destId="{261BB911-4ECB-4F3E-83BB-48900A7516F4}" srcOrd="0" destOrd="0" parTransId="{963B7759-8EFC-4E8F-9566-5681C74E6BC6}" sibTransId="{6CB63197-1A35-4E23-86D7-3640A49CCFE5}"/>
    <dgm:cxn modelId="{F9F4CF39-7A45-4B01-B4E0-3C7291CF207F}" type="presOf" srcId="{261BB911-4ECB-4F3E-83BB-48900A7516F4}" destId="{CB4FEA1E-1D5E-4B7E-986E-48ED3B1C9D87}" srcOrd="0" destOrd="0" presId="urn:microsoft.com/office/officeart/2005/8/layout/chevron2"/>
    <dgm:cxn modelId="{9D6CAF6F-BB62-47D6-9F2D-A4EB201B3C5F}" type="presOf" srcId="{12CC10D1-E6C3-4A2A-80F4-C48A0C9F5E58}" destId="{845F4CD0-1FDD-4459-834E-CB38F9A7D7DB}" srcOrd="0" destOrd="0" presId="urn:microsoft.com/office/officeart/2005/8/layout/chevron2"/>
    <dgm:cxn modelId="{40B52A79-807A-4F58-BFB6-DEE1B439A93D}" srcId="{46D45BF5-E4D9-4177-AC58-BEFA1D2AB0F3}" destId="{A9F97839-91AB-4001-99DD-5157476024D8}" srcOrd="2" destOrd="0" parTransId="{37100B94-19A8-4229-8637-64D15C91AC59}" sibTransId="{FFDC8AA3-364E-48B7-9645-1465615BD3D7}"/>
    <dgm:cxn modelId="{12208B7A-F72D-4E1F-AC8D-593DC6B98967}" srcId="{261BB911-4ECB-4F3E-83BB-48900A7516F4}" destId="{12E4E7D8-E31A-4FDE-9D63-618D6F28DBC9}" srcOrd="0" destOrd="0" parTransId="{0D9D099E-5DF1-43CB-A15F-8E26A3EDB189}" sibTransId="{3238E1EA-D542-4223-8AAC-82344D470652}"/>
    <dgm:cxn modelId="{1BE93785-6A19-4843-A47A-C173CAF0528B}" type="presOf" srcId="{12E4E7D8-E31A-4FDE-9D63-618D6F28DBC9}" destId="{ABC39EA0-2D04-4769-AF5F-192F7FE74394}" srcOrd="0" destOrd="0" presId="urn:microsoft.com/office/officeart/2005/8/layout/chevron2"/>
    <dgm:cxn modelId="{39D3B689-46AB-4570-8FE2-CECCDBB4CB59}" srcId="{46D45BF5-E4D9-4177-AC58-BEFA1D2AB0F3}" destId="{12CC10D1-E6C3-4A2A-80F4-C48A0C9F5E58}" srcOrd="1" destOrd="0" parTransId="{D506ED6A-AA2E-4B2B-9140-731B7CA81656}" sibTransId="{EF881750-EFE0-483D-A7C6-5059A376096D}"/>
    <dgm:cxn modelId="{6C430990-8907-46A7-A185-1B7C8DEE1800}" type="presOf" srcId="{A9F97839-91AB-4001-99DD-5157476024D8}" destId="{34C3626B-5D62-41D5-93E7-192485F3593F}" srcOrd="0" destOrd="0" presId="urn:microsoft.com/office/officeart/2005/8/layout/chevron2"/>
    <dgm:cxn modelId="{C4B88695-D8B9-41C1-9E53-7B882224503D}" srcId="{A9F97839-91AB-4001-99DD-5157476024D8}" destId="{86A68DE8-FE0B-42B5-98B8-13EB57394662}" srcOrd="1" destOrd="0" parTransId="{441EE831-FD19-4D89-8FA3-283AE14AC0A6}" sibTransId="{C4505805-5AB6-4EE9-9158-2F2C20DDAD96}"/>
    <dgm:cxn modelId="{211713A9-7EB0-401B-8FBD-9BC31D00E757}" type="presOf" srcId="{A1C5DEDE-5D93-4808-B164-5699FE1BAACD}" destId="{0D28172D-21C8-4901-A9F2-16D2C5254CD9}" srcOrd="0" destOrd="0" presId="urn:microsoft.com/office/officeart/2005/8/layout/chevron2"/>
    <dgm:cxn modelId="{41A41DAA-3063-47B9-9FB6-F7066FDA53DA}" type="presOf" srcId="{46D45BF5-E4D9-4177-AC58-BEFA1D2AB0F3}" destId="{B8BC27B9-78CC-4EC3-8C03-AADD7BBBF9BA}" srcOrd="0" destOrd="0" presId="urn:microsoft.com/office/officeart/2005/8/layout/chevron2"/>
    <dgm:cxn modelId="{07DCABDF-6BB1-43DC-B09E-2987566C88C6}" srcId="{A9F97839-91AB-4001-99DD-5157476024D8}" destId="{503A088C-03C7-40A0-82F4-0BBEBD59B6C1}" srcOrd="0" destOrd="0" parTransId="{8103D2CA-B06A-4007-BFB5-E395908B5E2F}" sibTransId="{96A1AFCD-5ECF-42FA-A2C5-23D42438303B}"/>
    <dgm:cxn modelId="{966AF4EF-AEB0-4B9F-9E86-264387285DAB}" type="presParOf" srcId="{B8BC27B9-78CC-4EC3-8C03-AADD7BBBF9BA}" destId="{7BF13081-2191-4C44-828A-11433FFCA307}" srcOrd="0" destOrd="0" presId="urn:microsoft.com/office/officeart/2005/8/layout/chevron2"/>
    <dgm:cxn modelId="{858319B2-BD38-493C-80EE-0C067ABB5E88}" type="presParOf" srcId="{7BF13081-2191-4C44-828A-11433FFCA307}" destId="{CB4FEA1E-1D5E-4B7E-986E-48ED3B1C9D87}" srcOrd="0" destOrd="0" presId="urn:microsoft.com/office/officeart/2005/8/layout/chevron2"/>
    <dgm:cxn modelId="{70A04ABE-BE9D-4F46-AEAA-B1EECE4A21C1}" type="presParOf" srcId="{7BF13081-2191-4C44-828A-11433FFCA307}" destId="{ABC39EA0-2D04-4769-AF5F-192F7FE74394}" srcOrd="1" destOrd="0" presId="urn:microsoft.com/office/officeart/2005/8/layout/chevron2"/>
    <dgm:cxn modelId="{8A793F66-59EB-47E1-AD10-896CB711CD6B}" type="presParOf" srcId="{B8BC27B9-78CC-4EC3-8C03-AADD7BBBF9BA}" destId="{7CE96CE8-8AD9-4D4C-AE8A-7CFCDBEC5C03}" srcOrd="1" destOrd="0" presId="urn:microsoft.com/office/officeart/2005/8/layout/chevron2"/>
    <dgm:cxn modelId="{EEE7AE0F-2452-418A-A218-3C1FBEE215FF}" type="presParOf" srcId="{B8BC27B9-78CC-4EC3-8C03-AADD7BBBF9BA}" destId="{333DC8CE-75DC-4BE9-83CA-67E71B83D2A8}" srcOrd="2" destOrd="0" presId="urn:microsoft.com/office/officeart/2005/8/layout/chevron2"/>
    <dgm:cxn modelId="{719EDAAE-8EC5-46B8-9BB7-A713684EA75B}" type="presParOf" srcId="{333DC8CE-75DC-4BE9-83CA-67E71B83D2A8}" destId="{845F4CD0-1FDD-4459-834E-CB38F9A7D7DB}" srcOrd="0" destOrd="0" presId="urn:microsoft.com/office/officeart/2005/8/layout/chevron2"/>
    <dgm:cxn modelId="{9F88DD06-0E7C-4F7F-836B-C70DD770B01D}" type="presParOf" srcId="{333DC8CE-75DC-4BE9-83CA-67E71B83D2A8}" destId="{0D28172D-21C8-4901-A9F2-16D2C5254CD9}" srcOrd="1" destOrd="0" presId="urn:microsoft.com/office/officeart/2005/8/layout/chevron2"/>
    <dgm:cxn modelId="{3EFFEA5F-6CBA-4F7E-91A3-A373E21CE55D}" type="presParOf" srcId="{B8BC27B9-78CC-4EC3-8C03-AADD7BBBF9BA}" destId="{0EF076B2-8D30-46E0-A916-8D94DB00F1D2}" srcOrd="3" destOrd="0" presId="urn:microsoft.com/office/officeart/2005/8/layout/chevron2"/>
    <dgm:cxn modelId="{BE3AADA1-24F5-4614-95E9-D1D3244FB989}" type="presParOf" srcId="{B8BC27B9-78CC-4EC3-8C03-AADD7BBBF9BA}" destId="{1152E6E6-BC6B-42F0-A4FF-22F7EF1FF52B}" srcOrd="4" destOrd="0" presId="urn:microsoft.com/office/officeart/2005/8/layout/chevron2"/>
    <dgm:cxn modelId="{372D11DC-E39E-4B62-808B-3A6089C217BE}" type="presParOf" srcId="{1152E6E6-BC6B-42F0-A4FF-22F7EF1FF52B}" destId="{34C3626B-5D62-41D5-93E7-192485F3593F}" srcOrd="0" destOrd="0" presId="urn:microsoft.com/office/officeart/2005/8/layout/chevron2"/>
    <dgm:cxn modelId="{043E22F4-69BB-4155-A794-3936EC7EBF34}" type="presParOf" srcId="{1152E6E6-BC6B-42F0-A4FF-22F7EF1FF52B}" destId="{42B3545B-DC43-4E6F-A620-A104EEE8716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46BAC2-5816-4BBC-B63E-718259E10D63}" type="doc">
      <dgm:prSet loTypeId="urn:microsoft.com/office/officeart/2005/8/layout/vList2" loCatId="list" qsTypeId="urn:microsoft.com/office/officeart/2005/8/quickstyle/3d3" qsCatId="3D" csTypeId="urn:microsoft.com/office/officeart/2005/8/colors/accent2_4" csCatId="accent2" phldr="1"/>
      <dgm:spPr/>
      <dgm:t>
        <a:bodyPr/>
        <a:lstStyle/>
        <a:p>
          <a:endParaRPr lang="en-US"/>
        </a:p>
      </dgm:t>
    </dgm:pt>
    <dgm:pt modelId="{3698D0CF-AAA4-4093-AE76-6C073E6C9FA3}">
      <dgm:prSet/>
      <dgm:spPr>
        <a:gradFill flip="none" rotWithShape="0">
          <a:gsLst>
            <a:gs pos="0">
              <a:schemeClr val="accent2">
                <a:shade val="50000"/>
                <a:hueOff val="0"/>
                <a:satOff val="0"/>
                <a:lumOff val="0"/>
                <a:shade val="30000"/>
                <a:satMod val="115000"/>
              </a:schemeClr>
            </a:gs>
            <a:gs pos="50000">
              <a:schemeClr val="accent2">
                <a:shade val="50000"/>
                <a:hueOff val="0"/>
                <a:satOff val="0"/>
                <a:lumOff val="0"/>
                <a:shade val="67500"/>
                <a:satMod val="115000"/>
              </a:schemeClr>
            </a:gs>
            <a:gs pos="100000">
              <a:schemeClr val="accent2">
                <a:shade val="50000"/>
                <a:hueOff val="0"/>
                <a:satOff val="0"/>
                <a:lumOff val="0"/>
                <a:shade val="100000"/>
                <a:satMod val="115000"/>
              </a:schemeClr>
            </a:gs>
          </a:gsLst>
          <a:path path="circle">
            <a:fillToRect t="100000" r="100000"/>
          </a:path>
          <a:tileRect l="-100000" b="-100000"/>
        </a:gradFill>
      </dgm:spPr>
      <dgm:t>
        <a:bodyPr/>
        <a:lstStyle/>
        <a:p>
          <a:r>
            <a:rPr lang="en-US" b="1" i="0" dirty="0" err="1">
              <a:solidFill>
                <a:schemeClr val="tx1"/>
              </a:solidFill>
            </a:rPr>
            <a:t>Limitaciones</a:t>
          </a:r>
          <a:r>
            <a:rPr lang="en-US" b="1" i="0" dirty="0">
              <a:solidFill>
                <a:schemeClr val="tx1"/>
              </a:solidFill>
            </a:rPr>
            <a:t> de la </a:t>
          </a:r>
          <a:r>
            <a:rPr lang="en-US" b="1" i="0" dirty="0" err="1">
              <a:solidFill>
                <a:schemeClr val="tx1"/>
              </a:solidFill>
            </a:rPr>
            <a:t>investigación</a:t>
          </a:r>
          <a:endParaRPr lang="en-US" dirty="0">
            <a:solidFill>
              <a:schemeClr val="tx1"/>
            </a:solidFill>
          </a:endParaRPr>
        </a:p>
      </dgm:t>
    </dgm:pt>
    <dgm:pt modelId="{07814DDD-84B4-4952-87D6-0A647CB5B33B}" type="parTrans" cxnId="{D2920642-642E-45A6-BA5C-0ED90D67B9D0}">
      <dgm:prSet/>
      <dgm:spPr/>
      <dgm:t>
        <a:bodyPr/>
        <a:lstStyle/>
        <a:p>
          <a:endParaRPr lang="en-US"/>
        </a:p>
      </dgm:t>
    </dgm:pt>
    <dgm:pt modelId="{6709EA40-1AFF-4198-8F2C-93435749A63D}" type="sibTrans" cxnId="{D2920642-642E-45A6-BA5C-0ED90D67B9D0}">
      <dgm:prSet/>
      <dgm:spPr/>
      <dgm:t>
        <a:bodyPr/>
        <a:lstStyle/>
        <a:p>
          <a:endParaRPr lang="en-US"/>
        </a:p>
      </dgm:t>
    </dgm:pt>
    <dgm:pt modelId="{B912A210-8F5B-4460-994F-640506804AB0}" type="pres">
      <dgm:prSet presAssocID="{8646BAC2-5816-4BBC-B63E-718259E10D63}" presName="linear" presStyleCnt="0">
        <dgm:presLayoutVars>
          <dgm:animLvl val="lvl"/>
          <dgm:resizeHandles val="exact"/>
        </dgm:presLayoutVars>
      </dgm:prSet>
      <dgm:spPr/>
    </dgm:pt>
    <dgm:pt modelId="{D94F4074-94B4-473D-AFB1-3DAFA3F509D5}" type="pres">
      <dgm:prSet presAssocID="{3698D0CF-AAA4-4093-AE76-6C073E6C9FA3}" presName="parentText" presStyleLbl="node1" presStyleIdx="0" presStyleCnt="1">
        <dgm:presLayoutVars>
          <dgm:chMax val="0"/>
          <dgm:bulletEnabled val="1"/>
        </dgm:presLayoutVars>
      </dgm:prSet>
      <dgm:spPr/>
    </dgm:pt>
  </dgm:ptLst>
  <dgm:cxnLst>
    <dgm:cxn modelId="{D2920642-642E-45A6-BA5C-0ED90D67B9D0}" srcId="{8646BAC2-5816-4BBC-B63E-718259E10D63}" destId="{3698D0CF-AAA4-4093-AE76-6C073E6C9FA3}" srcOrd="0" destOrd="0" parTransId="{07814DDD-84B4-4952-87D6-0A647CB5B33B}" sibTransId="{6709EA40-1AFF-4198-8F2C-93435749A63D}"/>
    <dgm:cxn modelId="{DCB0F369-962A-4CF7-9CB3-777E30192CE4}" type="presOf" srcId="{8646BAC2-5816-4BBC-B63E-718259E10D63}" destId="{B912A210-8F5B-4460-994F-640506804AB0}" srcOrd="0" destOrd="0" presId="urn:microsoft.com/office/officeart/2005/8/layout/vList2"/>
    <dgm:cxn modelId="{14580995-A2FF-44FB-88E5-54BBA7F10C94}" type="presOf" srcId="{3698D0CF-AAA4-4093-AE76-6C073E6C9FA3}" destId="{D94F4074-94B4-473D-AFB1-3DAFA3F509D5}" srcOrd="0" destOrd="0" presId="urn:microsoft.com/office/officeart/2005/8/layout/vList2"/>
    <dgm:cxn modelId="{43519E46-DAF6-472E-84FD-D646C4F578C8}" type="presParOf" srcId="{B912A210-8F5B-4460-994F-640506804AB0}" destId="{D94F4074-94B4-473D-AFB1-3DAFA3F509D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A508F-5368-45F8-B46D-B1A44750EF52}">
      <dsp:nvSpPr>
        <dsp:cNvPr id="0" name=""/>
        <dsp:cNvSpPr/>
      </dsp:nvSpPr>
      <dsp:spPr>
        <a:xfrm>
          <a:off x="2098502" y="2672102"/>
          <a:ext cx="3213201"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BD336C-42B1-4FF3-BBDB-64191D302862}">
      <dsp:nvSpPr>
        <dsp:cNvPr id="0" name=""/>
        <dsp:cNvSpPr/>
      </dsp:nvSpPr>
      <dsp:spPr>
        <a:xfrm>
          <a:off x="2098502" y="1551962"/>
          <a:ext cx="2752344"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5A3282-1AAB-4E6E-B4D5-1EFE50045848}">
      <dsp:nvSpPr>
        <dsp:cNvPr id="0" name=""/>
        <dsp:cNvSpPr/>
      </dsp:nvSpPr>
      <dsp:spPr>
        <a:xfrm>
          <a:off x="2098502" y="431822"/>
          <a:ext cx="3213201"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0C926E-B0E5-48F6-AB64-210FE2C25005}">
      <dsp:nvSpPr>
        <dsp:cNvPr id="0" name=""/>
        <dsp:cNvSpPr/>
      </dsp:nvSpPr>
      <dsp:spPr>
        <a:xfrm>
          <a:off x="498302" y="-48237"/>
          <a:ext cx="3200400" cy="3200400"/>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D1531C-656C-489A-99D8-BA5B2B739223}">
      <dsp:nvSpPr>
        <dsp:cNvPr id="0" name=""/>
        <dsp:cNvSpPr/>
      </dsp:nvSpPr>
      <dsp:spPr>
        <a:xfrm>
          <a:off x="1066795" y="76196"/>
          <a:ext cx="2048256" cy="2688067"/>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marL="0" lvl="0" indent="0" algn="ctr" defTabSz="622300">
            <a:lnSpc>
              <a:spcPct val="90000"/>
            </a:lnSpc>
            <a:spcBef>
              <a:spcPct val="0"/>
            </a:spcBef>
            <a:spcAft>
              <a:spcPct val="35000"/>
            </a:spcAft>
            <a:buNone/>
          </a:pPr>
          <a:r>
            <a:rPr lang="en-US" sz="1400" kern="1200" dirty="0">
              <a:solidFill>
                <a:schemeClr val="bg2">
                  <a:lumMod val="25000"/>
                </a:schemeClr>
              </a:solidFill>
            </a:rPr>
            <a:t>La información será tomada principalmente de las agencias gubernamentales de PR como la Junta de Planificacion, CCE, BGF, del Instituto de Estadísticas de PR, del Departamento del Desarrollo Económico y el Comercio; asi tambien como de las bases de datos en IPUMS</a:t>
          </a:r>
          <a:r>
            <a:rPr lang="en-US" sz="1400" kern="1200" dirty="0"/>
            <a:t>.</a:t>
          </a:r>
        </a:p>
      </dsp:txBody>
      <dsp:txXfrm>
        <a:off x="1066795" y="76196"/>
        <a:ext cx="2048256" cy="2688067"/>
      </dsp:txXfrm>
    </dsp:sp>
    <dsp:sp modelId="{B2650CD4-65EB-4908-844A-E92E930EA1E9}">
      <dsp:nvSpPr>
        <dsp:cNvPr id="0" name=""/>
        <dsp:cNvSpPr/>
      </dsp:nvSpPr>
      <dsp:spPr>
        <a:xfrm>
          <a:off x="4831643" y="-48237"/>
          <a:ext cx="960120" cy="96012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5000" r="-3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032CB0-03E8-4332-B69D-9A876104CE6E}">
      <dsp:nvSpPr>
        <dsp:cNvPr id="0" name=""/>
        <dsp:cNvSpPr/>
      </dsp:nvSpPr>
      <dsp:spPr>
        <a:xfrm>
          <a:off x="5791763" y="-48237"/>
          <a:ext cx="110733" cy="96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0" rIns="19050" bIns="0" numCol="1" spcCol="1270" anchor="ctr" anchorCtr="0">
          <a:noAutofit/>
        </a:bodyPr>
        <a:lstStyle/>
        <a:p>
          <a:pPr marL="0" lvl="0" indent="0" algn="l" defTabSz="222250">
            <a:lnSpc>
              <a:spcPct val="90000"/>
            </a:lnSpc>
            <a:spcBef>
              <a:spcPct val="0"/>
            </a:spcBef>
            <a:spcAft>
              <a:spcPct val="35000"/>
            </a:spcAft>
            <a:buNone/>
          </a:pPr>
          <a:endParaRPr lang="en-US" sz="500" kern="1200" dirty="0"/>
        </a:p>
      </dsp:txBody>
      <dsp:txXfrm>
        <a:off x="5791763" y="-48237"/>
        <a:ext cx="110733" cy="960120"/>
      </dsp:txXfrm>
    </dsp:sp>
    <dsp:sp modelId="{E3A5F621-6B59-4A44-9B17-09414E44D8A7}">
      <dsp:nvSpPr>
        <dsp:cNvPr id="0" name=""/>
        <dsp:cNvSpPr/>
      </dsp:nvSpPr>
      <dsp:spPr>
        <a:xfrm>
          <a:off x="4343403" y="990599"/>
          <a:ext cx="960120" cy="96012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6000" r="-26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55952A-19B9-4326-AEAE-E243E53A22EF}">
      <dsp:nvSpPr>
        <dsp:cNvPr id="0" name=""/>
        <dsp:cNvSpPr/>
      </dsp:nvSpPr>
      <dsp:spPr>
        <a:xfrm>
          <a:off x="5330906" y="1071902"/>
          <a:ext cx="156819" cy="96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0" rIns="19050" bIns="0" numCol="1" spcCol="1270" anchor="ctr" anchorCtr="0">
          <a:noAutofit/>
        </a:bodyPr>
        <a:lstStyle/>
        <a:p>
          <a:pPr marL="0" lvl="0" indent="0" algn="l" defTabSz="222250">
            <a:lnSpc>
              <a:spcPct val="90000"/>
            </a:lnSpc>
            <a:spcBef>
              <a:spcPct val="0"/>
            </a:spcBef>
            <a:spcAft>
              <a:spcPct val="35000"/>
            </a:spcAft>
            <a:buNone/>
          </a:pPr>
          <a:endParaRPr lang="en-US" sz="500" kern="1200"/>
        </a:p>
      </dsp:txBody>
      <dsp:txXfrm>
        <a:off x="5330906" y="1071902"/>
        <a:ext cx="156819" cy="960120"/>
      </dsp:txXfrm>
    </dsp:sp>
    <dsp:sp modelId="{6E9E5FEA-B298-4421-951C-A13F429645B4}">
      <dsp:nvSpPr>
        <dsp:cNvPr id="0" name=""/>
        <dsp:cNvSpPr/>
      </dsp:nvSpPr>
      <dsp:spPr>
        <a:xfrm>
          <a:off x="4831643" y="2192042"/>
          <a:ext cx="960120" cy="96012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5000" b="-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AC087E-30D9-4F30-9CFC-D4D46AC24176}">
      <dsp:nvSpPr>
        <dsp:cNvPr id="0" name=""/>
        <dsp:cNvSpPr/>
      </dsp:nvSpPr>
      <dsp:spPr>
        <a:xfrm>
          <a:off x="5791763" y="2192042"/>
          <a:ext cx="110733" cy="96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0" rIns="19050" bIns="0" numCol="1" spcCol="1270" anchor="ctr" anchorCtr="0">
          <a:noAutofit/>
        </a:bodyPr>
        <a:lstStyle/>
        <a:p>
          <a:pPr marL="0" lvl="0" indent="0" algn="l" defTabSz="222250">
            <a:lnSpc>
              <a:spcPct val="90000"/>
            </a:lnSpc>
            <a:spcBef>
              <a:spcPct val="0"/>
            </a:spcBef>
            <a:spcAft>
              <a:spcPct val="35000"/>
            </a:spcAft>
            <a:buNone/>
          </a:pPr>
          <a:endParaRPr lang="en-US" sz="500" kern="1200"/>
        </a:p>
      </dsp:txBody>
      <dsp:txXfrm>
        <a:off x="5791763" y="2192042"/>
        <a:ext cx="110733" cy="960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FEA1E-1D5E-4B7E-986E-48ED3B1C9D87}">
      <dsp:nvSpPr>
        <dsp:cNvPr id="0" name=""/>
        <dsp:cNvSpPr/>
      </dsp:nvSpPr>
      <dsp:spPr>
        <a:xfrm rot="5400000">
          <a:off x="-271734" y="273679"/>
          <a:ext cx="1811560" cy="126809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endParaRPr lang="en-US" sz="3700" kern="1200" dirty="0"/>
        </a:p>
      </dsp:txBody>
      <dsp:txXfrm rot="-5400000">
        <a:off x="0" y="635991"/>
        <a:ext cx="1268092" cy="543468"/>
      </dsp:txXfrm>
    </dsp:sp>
    <dsp:sp modelId="{ABC39EA0-2D04-4769-AF5F-192F7FE74394}">
      <dsp:nvSpPr>
        <dsp:cNvPr id="0" name=""/>
        <dsp:cNvSpPr/>
      </dsp:nvSpPr>
      <dsp:spPr>
        <a:xfrm rot="5400000">
          <a:off x="3093289" y="-1823250"/>
          <a:ext cx="1177514" cy="482790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Para investigar los efectos en la economía de los fenómenos atmosféricos se </a:t>
          </a:r>
          <a:r>
            <a:rPr lang="es-PR" sz="1400" kern="1200" noProof="0" dirty="0"/>
            <a:t>hará</a:t>
          </a:r>
          <a:r>
            <a:rPr lang="en-US" sz="1400" kern="1200" dirty="0"/>
            <a:t> una </a:t>
          </a:r>
          <a:r>
            <a:rPr lang="es-PR" sz="1400" kern="1200" noProof="0" dirty="0"/>
            <a:t>evaluación</a:t>
          </a:r>
          <a:r>
            <a:rPr lang="en-US" sz="1400" kern="1200" dirty="0"/>
            <a:t> sobre como estos sucesos impactan los sectores económicos y la sociedad.</a:t>
          </a:r>
        </a:p>
      </dsp:txBody>
      <dsp:txXfrm rot="-5400000">
        <a:off x="1268093" y="59427"/>
        <a:ext cx="4770426" cy="1062552"/>
      </dsp:txXfrm>
    </dsp:sp>
    <dsp:sp modelId="{845F4CD0-1FDD-4459-834E-CB38F9A7D7DB}">
      <dsp:nvSpPr>
        <dsp:cNvPr id="0" name=""/>
        <dsp:cNvSpPr/>
      </dsp:nvSpPr>
      <dsp:spPr>
        <a:xfrm rot="5400000">
          <a:off x="-271734" y="1871931"/>
          <a:ext cx="1811560" cy="126809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rot="-5400000">
        <a:off x="0" y="2234243"/>
        <a:ext cx="1268092" cy="543468"/>
      </dsp:txXfrm>
    </dsp:sp>
    <dsp:sp modelId="{0D28172D-21C8-4901-A9F2-16D2C5254CD9}">
      <dsp:nvSpPr>
        <dsp:cNvPr id="0" name=""/>
        <dsp:cNvSpPr/>
      </dsp:nvSpPr>
      <dsp:spPr>
        <a:xfrm rot="5400000">
          <a:off x="3093289" y="-203676"/>
          <a:ext cx="1177514" cy="482790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Los informes y datos que se obtendrán de las fuentes de información van a ser evaluadas mediante los cambios de las variables como: producción, la agricultura, el sector laboral, el PNB, las importaciones y exportaciones y el sector de los servicios.</a:t>
          </a:r>
          <a:endParaRPr lang="en-US" sz="1400" kern="1200" dirty="0"/>
        </a:p>
      </dsp:txBody>
      <dsp:txXfrm rot="-5400000">
        <a:off x="1268093" y="1679001"/>
        <a:ext cx="4770426" cy="1062552"/>
      </dsp:txXfrm>
    </dsp:sp>
    <dsp:sp modelId="{34C3626B-5D62-41D5-93E7-192485F3593F}">
      <dsp:nvSpPr>
        <dsp:cNvPr id="0" name=""/>
        <dsp:cNvSpPr/>
      </dsp:nvSpPr>
      <dsp:spPr>
        <a:xfrm rot="5400000">
          <a:off x="-271734" y="3512827"/>
          <a:ext cx="1811560" cy="1268092"/>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rot="-5400000">
        <a:off x="0" y="3875139"/>
        <a:ext cx="1268092" cy="543468"/>
      </dsp:txXfrm>
    </dsp:sp>
    <dsp:sp modelId="{42B3545B-DC43-4E6F-A620-A104EEE8716A}">
      <dsp:nvSpPr>
        <dsp:cNvPr id="0" name=""/>
        <dsp:cNvSpPr/>
      </dsp:nvSpPr>
      <dsp:spPr>
        <a:xfrm rot="5400000">
          <a:off x="3093289" y="1415896"/>
          <a:ext cx="1177514" cy="482790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t>Se realizará un análisis de regresión para comprender la relación entre las variables y obtener aquellos valores que logren explicar los efectos de los fenómenos naturales.</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rot="-5400000">
        <a:off x="1268093" y="3298574"/>
        <a:ext cx="4770426" cy="10625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F4074-94B4-473D-AFB1-3DAFA3F509D5}">
      <dsp:nvSpPr>
        <dsp:cNvPr id="0" name=""/>
        <dsp:cNvSpPr/>
      </dsp:nvSpPr>
      <dsp:spPr>
        <a:xfrm>
          <a:off x="0" y="158999"/>
          <a:ext cx="6512511" cy="748800"/>
        </a:xfrm>
        <a:prstGeom prst="roundRect">
          <a:avLst/>
        </a:prstGeom>
        <a:gradFill flip="none" rotWithShape="0">
          <a:gsLst>
            <a:gs pos="0">
              <a:schemeClr val="accent2">
                <a:shade val="50000"/>
                <a:hueOff val="0"/>
                <a:satOff val="0"/>
                <a:lumOff val="0"/>
                <a:shade val="30000"/>
                <a:satMod val="115000"/>
              </a:schemeClr>
            </a:gs>
            <a:gs pos="50000">
              <a:schemeClr val="accent2">
                <a:shade val="50000"/>
                <a:hueOff val="0"/>
                <a:satOff val="0"/>
                <a:lumOff val="0"/>
                <a:shade val="67500"/>
                <a:satMod val="115000"/>
              </a:schemeClr>
            </a:gs>
            <a:gs pos="100000">
              <a:schemeClr val="accent2">
                <a:shade val="50000"/>
                <a:hueOff val="0"/>
                <a:satOff val="0"/>
                <a:lumOff val="0"/>
                <a:shade val="100000"/>
                <a:satMod val="115000"/>
              </a:schemeClr>
            </a:gs>
          </a:gsLst>
          <a:path path="circle">
            <a:fillToRect t="100000" r="100000"/>
          </a:path>
          <a:tileRect l="-100000" b="-100000"/>
        </a:gradFill>
        <a:ln>
          <a:noFill/>
        </a:ln>
        <a:effectLst>
          <a:outerShdw blurRad="40005" dist="22984"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dirty="0" err="1">
              <a:solidFill>
                <a:schemeClr val="tx1"/>
              </a:solidFill>
            </a:rPr>
            <a:t>Limitaciones</a:t>
          </a:r>
          <a:r>
            <a:rPr lang="en-US" sz="3200" b="1" i="0" kern="1200" dirty="0">
              <a:solidFill>
                <a:schemeClr val="tx1"/>
              </a:solidFill>
            </a:rPr>
            <a:t> de la </a:t>
          </a:r>
          <a:r>
            <a:rPr lang="en-US" sz="3200" b="1" i="0" kern="1200" dirty="0" err="1">
              <a:solidFill>
                <a:schemeClr val="tx1"/>
              </a:solidFill>
            </a:rPr>
            <a:t>investigación</a:t>
          </a:r>
          <a:endParaRPr lang="en-US" sz="3200" kern="1200" dirty="0">
            <a:solidFill>
              <a:schemeClr val="tx1"/>
            </a:solidFill>
          </a:endParaRPr>
        </a:p>
      </dsp:txBody>
      <dsp:txXfrm>
        <a:off x="36553" y="195552"/>
        <a:ext cx="6439405" cy="675694"/>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B92B51-93CC-4365-B910-64E6E53FC83C}" type="datetimeFigureOut">
              <a:rPr lang="en-US" smtClean="0"/>
              <a:t>6/19/2017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A147EC-B4F4-418B-9D83-BD5946DFB516}" type="slidenum">
              <a:rPr lang="en-US" smtClean="0"/>
              <a:t>‹#›</a:t>
            </a:fld>
            <a:endParaRPr lang="en-US" dirty="0"/>
          </a:p>
        </p:txBody>
      </p:sp>
    </p:spTree>
    <p:extLst>
      <p:ext uri="{BB962C8B-B14F-4D97-AF65-F5344CB8AC3E}">
        <p14:creationId xmlns:p14="http://schemas.microsoft.com/office/powerpoint/2010/main" val="389985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A147EC-B4F4-418B-9D83-BD5946DFB516}" type="slidenum">
              <a:rPr lang="en-US" smtClean="0"/>
              <a:t>5</a:t>
            </a:fld>
            <a:endParaRPr lang="en-US" dirty="0"/>
          </a:p>
        </p:txBody>
      </p:sp>
    </p:spTree>
    <p:extLst>
      <p:ext uri="{BB962C8B-B14F-4D97-AF65-F5344CB8AC3E}">
        <p14:creationId xmlns:p14="http://schemas.microsoft.com/office/powerpoint/2010/main" val="2041830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E2074-0D55-4784-84F9-3A0B18F7BB9E}"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E2074-0D55-4784-84F9-3A0B18F7BB9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E2074-0D55-4784-84F9-3A0B18F7BB9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E2074-0D55-4784-84F9-3A0B18F7BB9E}"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E2074-0D55-4784-84F9-3A0B18F7BB9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E2074-0D55-4784-84F9-3A0B18F7BB9E}"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8E2074-0D55-4784-84F9-3A0B18F7BB9E}"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8E2074-0D55-4784-84F9-3A0B18F7BB9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8E2074-0D55-4784-84F9-3A0B18F7BB9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E2074-0D55-4784-84F9-3A0B18F7BB9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534333-0499-4B04-95AA-177576DFA22D}"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E2074-0D55-4784-84F9-3A0B18F7BB9E}"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0534333-0499-4B04-95AA-177576DFA22D}" type="datetimeFigureOut">
              <a:rPr lang="en-US" smtClean="0"/>
              <a:t>6/19/2017</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58E2074-0D55-4784-84F9-3A0B18F7BB9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181600"/>
            <a:ext cx="5637010" cy="882119"/>
          </a:xfrm>
        </p:spPr>
        <p:txBody>
          <a:bodyPr/>
          <a:lstStyle/>
          <a:p>
            <a:r>
              <a:rPr lang="en-US" dirty="0"/>
              <a:t>Por: Sheanisse Lonergan</a:t>
            </a:r>
          </a:p>
        </p:txBody>
      </p:sp>
      <p:sp>
        <p:nvSpPr>
          <p:cNvPr id="2" name="Title 1"/>
          <p:cNvSpPr>
            <a:spLocks noGrp="1"/>
          </p:cNvSpPr>
          <p:nvPr>
            <p:ph type="ctrTitle"/>
          </p:nvPr>
        </p:nvSpPr>
        <p:spPr/>
        <p:txBody>
          <a:bodyPr/>
          <a:lstStyle/>
          <a:p>
            <a:pPr marL="182880" indent="0">
              <a:buNone/>
            </a:pPr>
            <a:r>
              <a:rPr lang="en-US" sz="4000" dirty="0"/>
              <a:t>Repercusiones Económicas de fenómenos atmosféricos en Puerto Rico</a:t>
            </a:r>
          </a:p>
        </p:txBody>
      </p:sp>
    </p:spTree>
    <p:extLst>
      <p:ext uri="{BB962C8B-B14F-4D97-AF65-F5344CB8AC3E}">
        <p14:creationId xmlns:p14="http://schemas.microsoft.com/office/powerpoint/2010/main" val="27615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512511" cy="1143000"/>
          </a:xfrm>
        </p:spPr>
        <p:txBody>
          <a:bodyPr/>
          <a:lstStyle/>
          <a:p>
            <a:pPr marL="0" indent="0">
              <a:buNone/>
            </a:pPr>
            <a:r>
              <a:rPr lang="en-US" dirty="0"/>
              <a:t> Introducción</a:t>
            </a:r>
          </a:p>
        </p:txBody>
      </p:sp>
      <p:sp>
        <p:nvSpPr>
          <p:cNvPr id="3" name="Content Placeholder 2"/>
          <p:cNvSpPr>
            <a:spLocks noGrp="1"/>
          </p:cNvSpPr>
          <p:nvPr>
            <p:ph sz="quarter" idx="13"/>
          </p:nvPr>
        </p:nvSpPr>
        <p:spPr>
          <a:xfrm>
            <a:off x="1143000" y="1828800"/>
            <a:ext cx="6400800" cy="4572000"/>
          </a:xfrm>
        </p:spPr>
        <p:txBody>
          <a:bodyPr>
            <a:normAutofit/>
          </a:bodyPr>
          <a:lstStyle/>
          <a:p>
            <a:r>
              <a:rPr lang="es-ES" dirty="0"/>
              <a:t>Este trabajo investigativo persigue la interrogante de ¿Cómo han afectado fenómenos naturales a la economía de Puerto Rico en un lapso de treinta años? con la intención de evaluar como la economía de la isla ha cambiado con el calentamiento global en general, determinar aquellos fenómenos naturales más comunes en Puerto Rico y sus repercusiones a corto, mediano y largo plazo, y por último, se buscará estudiar algún fenómeno particular que haya impactado al país grandemente y cómo reaccionó la economía ante este.</a:t>
            </a:r>
          </a:p>
          <a:p>
            <a:endParaRPr lang="es-ES" dirty="0"/>
          </a:p>
          <a:p>
            <a:pPr marL="45720" indent="0">
              <a:buNone/>
            </a:pPr>
            <a:endParaRPr lang="en-US" dirty="0"/>
          </a:p>
        </p:txBody>
      </p:sp>
    </p:spTree>
    <p:extLst>
      <p:ext uri="{BB962C8B-B14F-4D97-AF65-F5344CB8AC3E}">
        <p14:creationId xmlns:p14="http://schemas.microsoft.com/office/powerpoint/2010/main" val="289233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F36644-9938-4093-8407-1D61C5C05269}"/>
              </a:ext>
            </a:extLst>
          </p:cNvPr>
          <p:cNvSpPr>
            <a:spLocks noGrp="1"/>
          </p:cNvSpPr>
          <p:nvPr>
            <p:ph type="title"/>
          </p:nvPr>
        </p:nvSpPr>
        <p:spPr>
          <a:xfrm>
            <a:off x="152400" y="1447800"/>
            <a:ext cx="7847461" cy="4724400"/>
          </a:xfrm>
        </p:spPr>
        <p:txBody>
          <a:bodyPr/>
          <a:lstStyle/>
          <a:p>
            <a:pPr algn="l"/>
            <a:r>
              <a:rPr lang="en-US" sz="2400" dirty="0"/>
              <a:t>Se analaizarán  los cambios en los indicadores  de la economía trás el paso de los fenómenos naturales y se enfatizarán aquellos sectores económicos que más se benefician y aquellos que más se perjudican por el paso de estos. Se intentará evaluar como puede cambiar la economía en un futuro a consecuencia del calentamiento global.</a:t>
            </a:r>
            <a:br>
              <a:rPr lang="en-US" sz="2400" dirty="0"/>
            </a:br>
            <a:br>
              <a:rPr lang="en-US" sz="2400" dirty="0"/>
            </a:br>
            <a:r>
              <a:rPr lang="en-US" sz="2400" dirty="0"/>
              <a:t>Algunos de los fenómenos  a estudiarse incluyen: la Sequía de 1994 y 2014/15, la Tormenta Jeane(2005) y los huracánes Hortense y Georges.  </a:t>
            </a:r>
          </a:p>
        </p:txBody>
      </p:sp>
      <p:sp>
        <p:nvSpPr>
          <p:cNvPr id="5" name="Text Placeholder 4">
            <a:extLst>
              <a:ext uri="{FF2B5EF4-FFF2-40B4-BE49-F238E27FC236}">
                <a16:creationId xmlns:a16="http://schemas.microsoft.com/office/drawing/2014/main" id="{1FACB694-E6CB-4024-8A69-F7F12AA3DCF1}"/>
              </a:ext>
            </a:extLst>
          </p:cNvPr>
          <p:cNvSpPr>
            <a:spLocks noGrp="1"/>
          </p:cNvSpPr>
          <p:nvPr>
            <p:ph type="body" idx="1"/>
          </p:nvPr>
        </p:nvSpPr>
        <p:spPr>
          <a:xfrm>
            <a:off x="2133600" y="152400"/>
            <a:ext cx="6656294" cy="835460"/>
          </a:xfrm>
        </p:spPr>
        <p:txBody>
          <a:bodyPr>
            <a:normAutofit/>
          </a:bodyPr>
          <a:lstStyle/>
          <a:p>
            <a:r>
              <a:rPr lang="en-US" sz="4000" dirty="0">
                <a:solidFill>
                  <a:schemeClr val="tx1"/>
                </a:solidFill>
              </a:rPr>
              <a:t>Datos para la investigación</a:t>
            </a:r>
          </a:p>
        </p:txBody>
      </p:sp>
    </p:spTree>
    <p:extLst>
      <p:ext uri="{BB962C8B-B14F-4D97-AF65-F5344CB8AC3E}">
        <p14:creationId xmlns:p14="http://schemas.microsoft.com/office/powerpoint/2010/main" val="228943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512511" cy="1143000"/>
          </a:xfrm>
        </p:spPr>
        <p:txBody>
          <a:bodyPr/>
          <a:lstStyle/>
          <a:p>
            <a:pPr algn="l"/>
            <a:r>
              <a:rPr lang="en-US" dirty="0"/>
              <a:t>Fuentes de datos para la investigación</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750291645"/>
              </p:ext>
            </p:extLst>
          </p:nvPr>
        </p:nvGraphicFramePr>
        <p:xfrm>
          <a:off x="1295400" y="2209800"/>
          <a:ext cx="6400800" cy="3475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54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512511" cy="1143000"/>
          </a:xfrm>
        </p:spPr>
        <p:txBody>
          <a:bodyPr/>
          <a:lstStyle/>
          <a:p>
            <a:r>
              <a:rPr lang="en-US" dirty="0"/>
              <a:t>Metodología</a:t>
            </a:r>
          </a:p>
        </p:txBody>
      </p:sp>
      <p:graphicFrame>
        <p:nvGraphicFramePr>
          <p:cNvPr id="4" name="Diagram 3"/>
          <p:cNvGraphicFramePr/>
          <p:nvPr>
            <p:extLst>
              <p:ext uri="{D42A27DB-BD31-4B8C-83A1-F6EECF244321}">
                <p14:modId xmlns:p14="http://schemas.microsoft.com/office/powerpoint/2010/main" val="3152495403"/>
              </p:ext>
            </p:extLst>
          </p:nvPr>
        </p:nvGraphicFramePr>
        <p:xfrm>
          <a:off x="1676400" y="1447800"/>
          <a:ext cx="6096000" cy="505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400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AAD478E1-7427-48F3-824D-F4D17692B359}"/>
              </a:ext>
            </a:extLst>
          </p:cNvPr>
          <p:cNvGraphicFramePr/>
          <p:nvPr>
            <p:extLst>
              <p:ext uri="{D42A27DB-BD31-4B8C-83A1-F6EECF244321}">
                <p14:modId xmlns:p14="http://schemas.microsoft.com/office/powerpoint/2010/main" val="2980624512"/>
              </p:ext>
            </p:extLst>
          </p:nvPr>
        </p:nvGraphicFramePr>
        <p:xfrm>
          <a:off x="1143000" y="228600"/>
          <a:ext cx="6512511" cy="106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13"/>
          </p:nvPr>
        </p:nvSpPr>
        <p:spPr>
          <a:xfrm>
            <a:off x="1371600" y="1752600"/>
            <a:ext cx="6400800" cy="3474720"/>
          </a:xfrm>
        </p:spPr>
        <p:txBody>
          <a:bodyPr>
            <a:normAutofit/>
          </a:bodyPr>
          <a:lstStyle/>
          <a:p>
            <a:r>
              <a:rPr lang="en-US" dirty="0"/>
              <a:t>La información acerca de aquellos fenómenos atmosféricos del pasado es algo limitada.</a:t>
            </a:r>
          </a:p>
          <a:p>
            <a:endParaRPr lang="en-US" dirty="0"/>
          </a:p>
          <a:p>
            <a:r>
              <a:rPr lang="en-US" dirty="0"/>
              <a:t>Poco dominio de los programas de análisis estadístico y el acceso a estos.</a:t>
            </a:r>
          </a:p>
          <a:p>
            <a:endParaRPr lang="en-US" dirty="0"/>
          </a:p>
          <a:p>
            <a:r>
              <a:rPr lang="en-US" dirty="0"/>
              <a:t>Tiempo para llevar a cabo el trabajo investigativo restante es limitado. (1 mes)</a:t>
            </a:r>
          </a:p>
        </p:txBody>
      </p:sp>
    </p:spTree>
    <p:extLst>
      <p:ext uri="{BB962C8B-B14F-4D97-AF65-F5344CB8AC3E}">
        <p14:creationId xmlns:p14="http://schemas.microsoft.com/office/powerpoint/2010/main" val="165860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0" indent="0">
              <a:buNone/>
            </a:pPr>
            <a:r>
              <a:rPr lang="en-US" sz="4000" dirty="0"/>
              <a:t>Gracias por su atención</a:t>
            </a:r>
          </a:p>
        </p:txBody>
      </p:sp>
    </p:spTree>
    <p:extLst>
      <p:ext uri="{BB962C8B-B14F-4D97-AF65-F5344CB8AC3E}">
        <p14:creationId xmlns:p14="http://schemas.microsoft.com/office/powerpoint/2010/main" val="72504131"/>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142</TotalTime>
  <Words>372</Words>
  <Application>Microsoft Office PowerPoint</Application>
  <PresentationFormat>On-screen Show (4:3)</PresentationFormat>
  <Paragraphs>20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Georgia</vt:lpstr>
      <vt:lpstr>Trebuchet MS</vt:lpstr>
      <vt:lpstr>Slipstream</vt:lpstr>
      <vt:lpstr>Repercusiones Económicas de fenómenos atmosféricos en Puerto Rico</vt:lpstr>
      <vt:lpstr> Introducción</vt:lpstr>
      <vt:lpstr>Se analaizarán  los cambios en los indicadores  de la economía trás el paso de los fenómenos naturales y se enfatizarán aquellos sectores económicos que más se benefician y aquellos que más se perjudican por el paso de estos. Se intentará evaluar como puede cambiar la economía en un futuro a consecuencia del calentamiento global.  Algunos de los fenómenos  a estudiarse incluyen: la Sequía de 1994 y 2014/15, la Tormenta Jeane(2005) y los huracánes Hortense y Georges.  </vt:lpstr>
      <vt:lpstr>Fuentes de datos para la investigación</vt:lpstr>
      <vt:lpstr>Metodología</vt:lpstr>
      <vt:lpstr>PowerPoint Presentation</vt:lpstr>
      <vt:lpstr>Gracias por su atención</vt:lpstr>
    </vt:vector>
  </TitlesOfParts>
  <Company>Office Black Edition - tum0r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Repercusiones Economicas de fenomenos atmosfericos en Puerto Rico</dc:title>
  <dc:creator>Evelyn</dc:creator>
  <cp:lastModifiedBy>Sheila Lonergan</cp:lastModifiedBy>
  <cp:revision>28</cp:revision>
  <dcterms:created xsi:type="dcterms:W3CDTF">2017-03-27T14:43:59Z</dcterms:created>
  <dcterms:modified xsi:type="dcterms:W3CDTF">2017-06-20T03:23:11Z</dcterms:modified>
</cp:coreProperties>
</file>