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leen Segarra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leen\Documents\estimados%20convesatorio%20egap%2027%20%20marzo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leen\Documents\estimados%20convesatorio%20egap%2027%20%20marzo%202017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ileen\Documents\estimados%20convesatorio%20egap%2027%20%20marz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s-PR" sz="2000" noProof="0" dirty="0" smtClean="0"/>
              <a:t>Deficiencia sin ajustes </a:t>
            </a:r>
          </a:p>
          <a:p>
            <a:pPr>
              <a:defRPr/>
            </a:pPr>
            <a:r>
              <a:rPr lang="es-PR" sz="2000" noProof="0" dirty="0" smtClean="0"/>
              <a:t>(Excluyendo pago de deuda)</a:t>
            </a:r>
          </a:p>
          <a:p>
            <a:pPr>
              <a:defRPr/>
            </a:pPr>
            <a:r>
              <a:rPr lang="en-US" sz="2000" dirty="0" smtClean="0"/>
              <a:t>($</a:t>
            </a:r>
            <a:r>
              <a:rPr lang="en-US" sz="2000" dirty="0"/>
              <a:t>MM)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823766386246879"/>
          <c:y val="0.33279519943952846"/>
          <c:w val="0.81977875200620465"/>
          <c:h val="0.48112155226244713"/>
        </c:manualLayout>
      </c:layout>
      <c:barChart>
        <c:barDir val="col"/>
        <c:grouping val="clustered"/>
        <c:ser>
          <c:idx val="0"/>
          <c:order val="0"/>
          <c:tx>
            <c:v>Deficit sin ajustes (Excluyendo pago de deuda)</c:v>
          </c:tx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numRef>
              <c:f>'info plan fiscal'!$B$1:$G$1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'info plan fiscal'!$B$6:$G$6</c:f>
              <c:numCache>
                <c:formatCode>_(* #,##0_);_(* \(#,##0\);_(* "-"??_);_(@_)</c:formatCode>
                <c:ptCount val="6"/>
                <c:pt idx="0">
                  <c:v>1080</c:v>
                </c:pt>
                <c:pt idx="1">
                  <c:v>-1470</c:v>
                </c:pt>
                <c:pt idx="2">
                  <c:v>-2826</c:v>
                </c:pt>
                <c:pt idx="3">
                  <c:v>-3078</c:v>
                </c:pt>
                <c:pt idx="4">
                  <c:v>-3456</c:v>
                </c:pt>
                <c:pt idx="5">
                  <c:v>-3887</c:v>
                </c:pt>
              </c:numCache>
            </c:numRef>
          </c:val>
        </c:ser>
        <c:dLbls>
          <c:showVal val="1"/>
        </c:dLbls>
        <c:axId val="85395328"/>
        <c:axId val="85396864"/>
      </c:barChart>
      <c:catAx>
        <c:axId val="85395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396864"/>
        <c:crosses val="autoZero"/>
        <c:auto val="1"/>
        <c:lblAlgn val="ctr"/>
        <c:lblOffset val="100"/>
      </c:catAx>
      <c:valAx>
        <c:axId val="85396864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85395328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Deficiencia como % ingresos esperados</c:v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fiscal'!$C$13:$G$13</c:f>
              <c:numCache>
                <c:formatCode>0%</c:formatCode>
                <c:ptCount val="5"/>
                <c:pt idx="0">
                  <c:v>8.3947233167723165E-2</c:v>
                </c:pt>
                <c:pt idx="1">
                  <c:v>0.17224355458036214</c:v>
                </c:pt>
                <c:pt idx="2">
                  <c:v>0.18729463307776575</c:v>
                </c:pt>
                <c:pt idx="3">
                  <c:v>0.20953073845034567</c:v>
                </c:pt>
                <c:pt idx="4">
                  <c:v>0.23429776974080771</c:v>
                </c:pt>
              </c:numCache>
            </c:numRef>
          </c:val>
        </c:ser>
        <c:ser>
          <c:idx val="1"/>
          <c:order val="1"/>
          <c:tx>
            <c:strRef>
              <c:f>'info plan fiscal'!$A$14</c:f>
              <c:strCache>
                <c:ptCount val="1"/>
                <c:pt idx="0">
                  <c:v>Pago de dedua como % de ingresos esperados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fiscal'!$C$14:$G$14</c:f>
              <c:numCache>
                <c:formatCode>0%</c:formatCode>
                <c:ptCount val="5"/>
                <c:pt idx="0">
                  <c:v>0.18748215407458171</c:v>
                </c:pt>
                <c:pt idx="1">
                  <c:v>0.23331504845492784</c:v>
                </c:pt>
                <c:pt idx="2">
                  <c:v>0.21011317999269813</c:v>
                </c:pt>
                <c:pt idx="3">
                  <c:v>0.20837880441372619</c:v>
                </c:pt>
                <c:pt idx="4">
                  <c:v>0.19113924050632922</c:v>
                </c:pt>
              </c:numCache>
            </c:numRef>
          </c:val>
        </c:ser>
        <c:dLbls>
          <c:showVal val="1"/>
        </c:dLbls>
        <c:overlap val="-25"/>
        <c:axId val="85431040"/>
        <c:axId val="85432576"/>
      </c:barChart>
      <c:catAx>
        <c:axId val="854310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5432576"/>
        <c:crosses val="autoZero"/>
        <c:auto val="1"/>
        <c:lblAlgn val="ctr"/>
        <c:lblOffset val="100"/>
      </c:catAx>
      <c:valAx>
        <c:axId val="85432576"/>
        <c:scaling>
          <c:orientation val="minMax"/>
        </c:scaling>
        <c:delete val="1"/>
        <c:axPos val="l"/>
        <c:numFmt formatCode="0%" sourceLinked="1"/>
        <c:tickLblPos val="none"/>
        <c:crossAx val="854310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Según</a:t>
            </a:r>
            <a:r>
              <a:rPr lang="en-US" sz="2400" baseline="0" dirty="0"/>
              <a:t> Plan </a:t>
            </a:r>
            <a:r>
              <a:rPr lang="en-US" sz="2400" baseline="0" dirty="0" smtClean="0"/>
              <a:t>Fiscal</a:t>
            </a:r>
            <a:endParaRPr lang="en-US" sz="240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v>Exc. efectivo/ deuda</c:v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inEnd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fiscal'!$C$21:$G$21</c:f>
              <c:numCache>
                <c:formatCode>0%</c:formatCode>
                <c:ptCount val="5"/>
                <c:pt idx="0">
                  <c:v>0.12336277794699975</c:v>
                </c:pt>
                <c:pt idx="1">
                  <c:v>0.14811912225705329</c:v>
                </c:pt>
                <c:pt idx="2">
                  <c:v>0.20880393860411239</c:v>
                </c:pt>
                <c:pt idx="3">
                  <c:v>0.30811754437009031</c:v>
                </c:pt>
                <c:pt idx="4">
                  <c:v>0.28445285398927805</c:v>
                </c:pt>
              </c:numCache>
            </c:numRef>
          </c:val>
        </c:ser>
        <c:axId val="85926656"/>
        <c:axId val="85928192"/>
      </c:barChart>
      <c:lineChart>
        <c:grouping val="standard"/>
        <c:ser>
          <c:idx val="0"/>
          <c:order val="0"/>
          <c:tx>
            <c:v>Exc. de efectivo esparado</c:v>
          </c:tx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fiscal'!$C$19:$G$19</c:f>
              <c:numCache>
                <c:formatCode>_(* #,##0_);_(* \(#,##0\);_(* "-"??_);_(@_)</c:formatCode>
                <c:ptCount val="5"/>
                <c:pt idx="0">
                  <c:v>405</c:v>
                </c:pt>
                <c:pt idx="1">
                  <c:v>567</c:v>
                </c:pt>
                <c:pt idx="2">
                  <c:v>721</c:v>
                </c:pt>
                <c:pt idx="3">
                  <c:v>1059</c:v>
                </c:pt>
                <c:pt idx="4">
                  <c:v>902</c:v>
                </c:pt>
              </c:numCache>
            </c:numRef>
          </c:val>
        </c:ser>
        <c:marker val="1"/>
        <c:axId val="85956096"/>
        <c:axId val="85954560"/>
      </c:lineChart>
      <c:catAx>
        <c:axId val="85926656"/>
        <c:scaling>
          <c:orientation val="minMax"/>
        </c:scaling>
        <c:axPos val="b"/>
        <c:numFmt formatCode="General" sourceLinked="1"/>
        <c:tickLblPos val="nextTo"/>
        <c:crossAx val="85928192"/>
        <c:crosses val="autoZero"/>
        <c:auto val="1"/>
        <c:lblAlgn val="ctr"/>
        <c:lblOffset val="100"/>
      </c:catAx>
      <c:valAx>
        <c:axId val="859281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926656"/>
        <c:crosses val="autoZero"/>
        <c:crossBetween val="between"/>
      </c:valAx>
      <c:valAx>
        <c:axId val="85954560"/>
        <c:scaling>
          <c:orientation val="minMax"/>
        </c:scaling>
        <c:axPos val="r"/>
        <c:numFmt formatCode="_(* #,##0_);_(* \(#,##0\);_(* &quot;-&quot;??_);_(@_)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956096"/>
        <c:crosses val="max"/>
        <c:crossBetween val="between"/>
      </c:valAx>
      <c:catAx>
        <c:axId val="85956096"/>
        <c:scaling>
          <c:orientation val="minMax"/>
        </c:scaling>
        <c:delete val="1"/>
        <c:axPos val="b"/>
        <c:numFmt formatCode="General" sourceLinked="1"/>
        <c:tickLblPos val="none"/>
        <c:crossAx val="85954560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s-ES" dirty="0"/>
              <a:t>Impacto neto de medidas del Plan </a:t>
            </a:r>
            <a:r>
              <a:rPr lang="es-ES" dirty="0" smtClean="0"/>
              <a:t>Fiscal ($MM)</a:t>
            </a:r>
            <a:endParaRPr lang="es-ES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v>Impacto neto de medidas del Plan Fiscal</c:v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fiscal'!$C$15:$G$15</c:f>
              <c:numCache>
                <c:formatCode>_(* #,##0_);_(* \(#,##0\);_(* "-"??_);_(@_)</c:formatCode>
                <c:ptCount val="5"/>
                <c:pt idx="0">
                  <c:v>1875</c:v>
                </c:pt>
                <c:pt idx="1">
                  <c:v>3393</c:v>
                </c:pt>
                <c:pt idx="2">
                  <c:v>3799</c:v>
                </c:pt>
                <c:pt idx="3">
                  <c:v>4515</c:v>
                </c:pt>
                <c:pt idx="4">
                  <c:v>4789</c:v>
                </c:pt>
              </c:numCache>
            </c:numRef>
          </c:val>
        </c:ser>
        <c:shape val="cylinder"/>
        <c:axId val="85977344"/>
        <c:axId val="85987328"/>
        <c:axId val="0"/>
      </c:bar3DChart>
      <c:catAx>
        <c:axId val="85977344"/>
        <c:scaling>
          <c:orientation val="minMax"/>
        </c:scaling>
        <c:axPos val="b"/>
        <c:numFmt formatCode="General" sourceLinked="1"/>
        <c:tickLblPos val="nextTo"/>
        <c:crossAx val="85987328"/>
        <c:crosses val="autoZero"/>
        <c:auto val="1"/>
        <c:lblAlgn val="ctr"/>
        <c:lblOffset val="100"/>
      </c:catAx>
      <c:valAx>
        <c:axId val="85987328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8597734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Impacto Neto de Plan Fiscal</a:t>
            </a:r>
          </a:p>
        </c:rich>
      </c:tx>
      <c:layout>
        <c:manualLayout>
          <c:xMode val="edge"/>
          <c:yMode val="edge"/>
          <c:x val="0.15856933508311483"/>
          <c:y val="3.703703703703705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Como % de ingresos esperados 2017</c:v>
          </c:tx>
          <c:dLbls>
            <c:dLblPos val="inBase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fiscal'!$C$16:$G$16</c:f>
              <c:numCache>
                <c:formatCode>0%</c:formatCode>
                <c:ptCount val="5"/>
                <c:pt idx="0">
                  <c:v>0.10491271262309758</c:v>
                </c:pt>
                <c:pt idx="1">
                  <c:v>0.17875770507349462</c:v>
                </c:pt>
                <c:pt idx="2">
                  <c:v>0.19752508708989763</c:v>
                </c:pt>
                <c:pt idx="3">
                  <c:v>0.23139606396063961</c:v>
                </c:pt>
                <c:pt idx="4">
                  <c:v>0.24005012531328318</c:v>
                </c:pt>
              </c:numCache>
            </c:numRef>
          </c:val>
        </c:ser>
        <c:ser>
          <c:idx val="1"/>
          <c:order val="1"/>
          <c:tx>
            <c:v>Como % Prespuesto del Fondo General 2017</c:v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fiscal'!$C$17:$G$17</c:f>
              <c:numCache>
                <c:formatCode>0%</c:formatCode>
                <c:ptCount val="5"/>
                <c:pt idx="0">
                  <c:v>0.20604395604395603</c:v>
                </c:pt>
                <c:pt idx="1">
                  <c:v>0.37285714285714294</c:v>
                </c:pt>
                <c:pt idx="2">
                  <c:v>0.41747252747252761</c:v>
                </c:pt>
                <c:pt idx="3">
                  <c:v>0.49615384615384628</c:v>
                </c:pt>
                <c:pt idx="4">
                  <c:v>0.52626373626373624</c:v>
                </c:pt>
              </c:numCache>
            </c:numRef>
          </c:val>
        </c:ser>
        <c:axId val="86024960"/>
        <c:axId val="86026496"/>
      </c:barChart>
      <c:catAx>
        <c:axId val="86024960"/>
        <c:scaling>
          <c:orientation val="minMax"/>
        </c:scaling>
        <c:axPos val="b"/>
        <c:numFmt formatCode="General" sourceLinked="1"/>
        <c:tickLblPos val="nextTo"/>
        <c:crossAx val="86026496"/>
        <c:crosses val="autoZero"/>
        <c:auto val="1"/>
        <c:lblAlgn val="ctr"/>
        <c:lblOffset val="100"/>
      </c:catAx>
      <c:valAx>
        <c:axId val="86026496"/>
        <c:scaling>
          <c:orientation val="minMax"/>
        </c:scaling>
        <c:axPos val="l"/>
        <c:majorGridlines/>
        <c:numFmt formatCode="0%" sourceLinked="1"/>
        <c:tickLblPos val="nextTo"/>
        <c:crossAx val="860249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s-PR"/>
              <a:t>Recortes en UPR como % de exceso de efectivo  esperado</a:t>
            </a:r>
          </a:p>
        </c:rich>
      </c:tx>
      <c:layout>
        <c:manualLayout>
          <c:xMode val="edge"/>
          <c:yMode val="edge"/>
          <c:x val="1.8541119860017458E-3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'info plan fiscal'!$A$24</c:f>
              <c:strCache>
                <c:ptCount val="1"/>
                <c:pt idx="0">
                  <c:v>Recortes en UPR como % de exceso de efectivo  esperado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fiscal'!$C$24:$G$24</c:f>
              <c:numCache>
                <c:formatCode>0%</c:formatCode>
                <c:ptCount val="5"/>
                <c:pt idx="0">
                  <c:v>0.37037037037037057</c:v>
                </c:pt>
                <c:pt idx="1">
                  <c:v>0.52910052910052907</c:v>
                </c:pt>
                <c:pt idx="2">
                  <c:v>0.62413314840499301</c:v>
                </c:pt>
                <c:pt idx="3">
                  <c:v>0.42492917847025508</c:v>
                </c:pt>
                <c:pt idx="4">
                  <c:v>0.49889135254988926</c:v>
                </c:pt>
              </c:numCache>
            </c:numRef>
          </c:val>
        </c:ser>
        <c:dLbls>
          <c:showVal val="1"/>
        </c:dLbls>
        <c:axId val="86047360"/>
        <c:axId val="86126976"/>
      </c:barChart>
      <c:catAx>
        <c:axId val="86047360"/>
        <c:scaling>
          <c:orientation val="minMax"/>
        </c:scaling>
        <c:axPos val="b"/>
        <c:numFmt formatCode="General" sourceLinked="1"/>
        <c:tickLblPos val="nextTo"/>
        <c:crossAx val="86126976"/>
        <c:crosses val="autoZero"/>
        <c:auto val="1"/>
        <c:lblAlgn val="ctr"/>
        <c:lblOffset val="100"/>
      </c:catAx>
      <c:valAx>
        <c:axId val="86126976"/>
        <c:scaling>
          <c:orientation val="minMax"/>
        </c:scaling>
        <c:axPos val="l"/>
        <c:majorGridlines/>
        <c:numFmt formatCode="0%" sourceLinked="1"/>
        <c:tickLblPos val="nextTo"/>
        <c:crossAx val="86047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Exceso de efectivo</a:t>
            </a:r>
            <a:r>
              <a:rPr lang="en-US" baseline="0"/>
              <a:t> como % del servicio a la deuda</a:t>
            </a:r>
            <a:endParaRPr lang="en-US"/>
          </a:p>
        </c:rich>
      </c:tx>
    </c:title>
    <c:plotArea>
      <c:layout>
        <c:manualLayout>
          <c:layoutTarget val="inner"/>
          <c:xMode val="edge"/>
          <c:yMode val="edge"/>
          <c:x val="8.6492407199100146E-2"/>
          <c:y val="0.34325571346264655"/>
          <c:w val="0.87223776715410573"/>
          <c:h val="0.55430727409073866"/>
        </c:manualLayout>
      </c:layout>
      <c:barChart>
        <c:barDir val="col"/>
        <c:grouping val="clustered"/>
        <c:ser>
          <c:idx val="0"/>
          <c:order val="0"/>
          <c:tx>
            <c:v>Plan fiscal</c:v>
          </c:tx>
          <c:dLbls>
            <c:txPr>
              <a:bodyPr/>
              <a:lstStyle/>
              <a:p>
                <a:pPr>
                  <a:defRPr sz="1800" b="1">
                    <a:latin typeface="Arial Narrow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fiscal'!$C$21:$G$21</c:f>
              <c:numCache>
                <c:formatCode>0%</c:formatCode>
                <c:ptCount val="5"/>
                <c:pt idx="0">
                  <c:v>0.12336277794699975</c:v>
                </c:pt>
                <c:pt idx="1">
                  <c:v>0.14811912225705329</c:v>
                </c:pt>
                <c:pt idx="2">
                  <c:v>0.20880393860411239</c:v>
                </c:pt>
                <c:pt idx="3">
                  <c:v>0.30811754437009031</c:v>
                </c:pt>
                <c:pt idx="4">
                  <c:v>0.28445285398927805</c:v>
                </c:pt>
              </c:numCache>
            </c:numRef>
          </c:val>
        </c:ser>
        <c:ser>
          <c:idx val="1"/>
          <c:order val="1"/>
          <c:tx>
            <c:v>Con recorte de 200 M a la UPR</c:v>
          </c:tx>
          <c:dLbls>
            <c:txPr>
              <a:bodyPr/>
              <a:lstStyle/>
              <a:p>
                <a:pPr>
                  <a:defRPr sz="1800" b="1">
                    <a:latin typeface="Arial Narrow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fiscal'!$C$26:$G$26</c:f>
              <c:numCache>
                <c:formatCode>0%</c:formatCode>
                <c:ptCount val="5"/>
                <c:pt idx="0">
                  <c:v>9.2902832774901023E-2</c:v>
                </c:pt>
                <c:pt idx="1">
                  <c:v>0.10893416927899691</c:v>
                </c:pt>
                <c:pt idx="2">
                  <c:v>0.13640312771503041</c:v>
                </c:pt>
                <c:pt idx="3">
                  <c:v>0.23537969159150421</c:v>
                </c:pt>
                <c:pt idx="4">
                  <c:v>0.20561337117628514</c:v>
                </c:pt>
              </c:numCache>
            </c:numRef>
          </c:val>
        </c:ser>
        <c:ser>
          <c:idx val="2"/>
          <c:order val="2"/>
          <c:tx>
            <c:v>Sin recortes a la UPR</c:v>
          </c:tx>
          <c:dLbls>
            <c:txPr>
              <a:bodyPr/>
              <a:lstStyle/>
              <a:p>
                <a:pPr>
                  <a:defRPr sz="1800" b="1">
                    <a:latin typeface="Arial Narrow" pitchFamily="34" charset="0"/>
                  </a:defRPr>
                </a:pPr>
                <a:endParaRPr lang="en-US"/>
              </a:p>
            </c:txPr>
            <c:dLblPos val="inBase"/>
            <c:showVal val="1"/>
          </c:dLbls>
          <c:cat>
            <c:numRef>
              <c:f>'info plan fiscal'!$C$1:$G$1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'info plan fiscal'!$C$28:$G$28</c:f>
              <c:numCache>
                <c:formatCode>0%</c:formatCode>
                <c:ptCount val="5"/>
                <c:pt idx="0">
                  <c:v>7.7672860188851681E-2</c:v>
                </c:pt>
                <c:pt idx="1">
                  <c:v>6.974921630094047E-2</c:v>
                </c:pt>
                <c:pt idx="2">
                  <c:v>7.8482479003764871E-2</c:v>
                </c:pt>
                <c:pt idx="3">
                  <c:v>0.17718940936863545</c:v>
                </c:pt>
                <c:pt idx="4">
                  <c:v>0.14254178492589095</c:v>
                </c:pt>
              </c:numCache>
            </c:numRef>
          </c:val>
        </c:ser>
        <c:axId val="86166144"/>
        <c:axId val="86053248"/>
      </c:barChart>
      <c:catAx>
        <c:axId val="86166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053248"/>
        <c:crosses val="autoZero"/>
        <c:auto val="1"/>
        <c:lblAlgn val="ctr"/>
        <c:lblOffset val="100"/>
      </c:catAx>
      <c:valAx>
        <c:axId val="86053248"/>
        <c:scaling>
          <c:orientation val="minMax"/>
        </c:scaling>
        <c:axPos val="l"/>
        <c:majorGridlines/>
        <c:numFmt formatCode="0%" sourceLinked="1"/>
        <c:tickLblPos val="nextTo"/>
        <c:crossAx val="861661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2150309336332986E-2"/>
          <c:y val="0.12696428571428578"/>
          <c:w val="0.89069924071991002"/>
          <c:h val="0.1769899494270534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s-PR" sz="2400" noProof="0" dirty="0" smtClean="0"/>
              <a:t>Total de Recursos Presupuestados</a:t>
            </a:r>
            <a:r>
              <a:rPr lang="es-PR" sz="2400" baseline="0" noProof="0" dirty="0" smtClean="0"/>
              <a:t> para la UPR</a:t>
            </a:r>
            <a:endParaRPr lang="es-PR" sz="2400" noProof="0" dirty="0"/>
          </a:p>
        </c:rich>
      </c:tx>
      <c:layout>
        <c:manualLayout>
          <c:xMode val="edge"/>
          <c:yMode val="edge"/>
          <c:x val="0.16784440842787698"/>
          <c:y val="0"/>
        </c:manualLayout>
      </c:layout>
    </c:title>
    <c:plotArea>
      <c:layout>
        <c:manualLayout>
          <c:layoutTarget val="inner"/>
          <c:xMode val="edge"/>
          <c:yMode val="edge"/>
          <c:x val="0.18235276101022221"/>
          <c:y val="0.21422247386300794"/>
          <c:w val="0.7819908370448847"/>
          <c:h val="0.47429068022015636"/>
        </c:manualLayout>
      </c:layout>
      <c:lineChart>
        <c:grouping val="standard"/>
        <c:ser>
          <c:idx val="0"/>
          <c:order val="0"/>
          <c:tx>
            <c:v>A precios Corrientes</c:v>
          </c:tx>
          <c:marker>
            <c:symbol val="none"/>
          </c:marker>
          <c:cat>
            <c:strRef>
              <c:f>Sheet3!$D$1:$L$1</c:f>
              <c:strCach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rc2016</c:v>
                </c:pt>
              </c:strCache>
            </c:strRef>
          </c:cat>
          <c:val>
            <c:numRef>
              <c:f>Sheet3!$B$30:$L$30</c:f>
              <c:numCache>
                <c:formatCode>#,##0</c:formatCode>
                <c:ptCount val="6"/>
                <c:pt idx="0">
                  <c:v>1396837</c:v>
                </c:pt>
                <c:pt idx="1">
                  <c:v>1418975</c:v>
                </c:pt>
                <c:pt idx="2">
                  <c:v>1523385</c:v>
                </c:pt>
                <c:pt idx="3">
                  <c:v>1443643</c:v>
                </c:pt>
                <c:pt idx="4">
                  <c:v>1417416</c:v>
                </c:pt>
                <c:pt idx="5">
                  <c:v>1419940</c:v>
                </c:pt>
              </c:numCache>
            </c:numRef>
          </c:val>
        </c:ser>
        <c:ser>
          <c:idx val="1"/>
          <c:order val="1"/>
          <c:tx>
            <c:v>A precios constantes del 2016</c:v>
          </c:tx>
          <c:marker>
            <c:symbol val="none"/>
          </c:marker>
          <c:val>
            <c:numRef>
              <c:f>Sheet3!$D$43:$L$43</c:f>
              <c:numCache>
                <c:formatCode>_(* #,##0_);_(* \(#,##0\);_(* "-"??_);_(@_)</c:formatCode>
                <c:ptCount val="6"/>
                <c:pt idx="0">
                  <c:v>1630335.4686430199</c:v>
                </c:pt>
                <c:pt idx="1">
                  <c:v>1611144.3218645619</c:v>
                </c:pt>
                <c:pt idx="2">
                  <c:v>1667945.6437650989</c:v>
                </c:pt>
                <c:pt idx="3">
                  <c:v>1536321.3160493833</c:v>
                </c:pt>
                <c:pt idx="4">
                  <c:v>1486198.9776827104</c:v>
                </c:pt>
                <c:pt idx="5">
                  <c:v>1419940</c:v>
                </c:pt>
              </c:numCache>
            </c:numRef>
          </c:val>
        </c:ser>
        <c:marker val="1"/>
        <c:axId val="86090880"/>
        <c:axId val="86092416"/>
      </c:lineChart>
      <c:catAx>
        <c:axId val="86090880"/>
        <c:scaling>
          <c:orientation val="minMax"/>
        </c:scaling>
        <c:axPos val="b"/>
        <c:majorTickMark val="none"/>
        <c:tickLblPos val="nextTo"/>
        <c:crossAx val="86092416"/>
        <c:crosses val="autoZero"/>
        <c:auto val="1"/>
        <c:lblAlgn val="ctr"/>
        <c:lblOffset val="100"/>
      </c:catAx>
      <c:valAx>
        <c:axId val="8609241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crossAx val="8609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758381296341266E-2"/>
          <c:y val="0.78567587496379143"/>
          <c:w val="0.89999999999999991"/>
          <c:h val="6.0477971190056094E-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BDE36-22EB-4125-9DC3-AEDE7015F5CE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D0279310-0407-4DD7-B642-BE12EE5DF30D}">
      <dgm:prSet phldrT="[Text]"/>
      <dgm:spPr/>
      <dgm:t>
        <a:bodyPr/>
        <a:lstStyle/>
        <a:p>
          <a:r>
            <a:rPr lang="es-PR" noProof="0" smtClean="0"/>
            <a:t>Reforma Laboral</a:t>
          </a:r>
          <a:endParaRPr lang="es-PR" noProof="0"/>
        </a:p>
      </dgm:t>
    </dgm:pt>
    <dgm:pt modelId="{5EDDA311-AA54-4A96-AE65-C6C4EDF6D718}" type="parTrans" cxnId="{155E5363-2A59-4D8B-A655-8593050AB093}">
      <dgm:prSet/>
      <dgm:spPr/>
      <dgm:t>
        <a:bodyPr/>
        <a:lstStyle/>
        <a:p>
          <a:endParaRPr lang="es-PR"/>
        </a:p>
      </dgm:t>
    </dgm:pt>
    <dgm:pt modelId="{8A9103B6-D07D-4CDE-8997-16EEFB4F71AB}" type="sibTrans" cxnId="{155E5363-2A59-4D8B-A655-8593050AB093}">
      <dgm:prSet/>
      <dgm:spPr/>
      <dgm:t>
        <a:bodyPr/>
        <a:lstStyle/>
        <a:p>
          <a:endParaRPr lang="es-PR"/>
        </a:p>
      </dgm:t>
    </dgm:pt>
    <dgm:pt modelId="{44295607-2725-4346-9A5E-35EB2723015C}">
      <dgm:prSet phldrT="[Text]"/>
      <dgm:spPr/>
      <dgm:t>
        <a:bodyPr/>
        <a:lstStyle/>
        <a:p>
          <a:r>
            <a:rPr lang="es-PR" noProof="0" smtClean="0"/>
            <a:t>Reforma Contributiva</a:t>
          </a:r>
          <a:endParaRPr lang="es-PR" noProof="0"/>
        </a:p>
      </dgm:t>
    </dgm:pt>
    <dgm:pt modelId="{F7FD392C-6593-4A49-BDAC-FEDAB81F7153}" type="parTrans" cxnId="{D907E9E3-9BA9-4C56-9149-3D90FAA86692}">
      <dgm:prSet/>
      <dgm:spPr/>
      <dgm:t>
        <a:bodyPr/>
        <a:lstStyle/>
        <a:p>
          <a:endParaRPr lang="es-PR"/>
        </a:p>
      </dgm:t>
    </dgm:pt>
    <dgm:pt modelId="{A87B8A5E-AD3A-4E0A-AD73-545E803B9320}" type="sibTrans" cxnId="{D907E9E3-9BA9-4C56-9149-3D90FAA86692}">
      <dgm:prSet/>
      <dgm:spPr/>
      <dgm:t>
        <a:bodyPr/>
        <a:lstStyle/>
        <a:p>
          <a:endParaRPr lang="es-PR"/>
        </a:p>
      </dgm:t>
    </dgm:pt>
    <dgm:pt modelId="{E3A85AFF-A65F-491B-AE14-D94A87C686F4}">
      <dgm:prSet phldrT="[Text]"/>
      <dgm:spPr/>
      <dgm:t>
        <a:bodyPr/>
        <a:lstStyle/>
        <a:p>
          <a:r>
            <a:rPr lang="es-PR" noProof="0" dirty="0" smtClean="0"/>
            <a:t>Reforma Energética</a:t>
          </a:r>
          <a:endParaRPr lang="es-PR" noProof="0" dirty="0"/>
        </a:p>
      </dgm:t>
    </dgm:pt>
    <dgm:pt modelId="{CEDB4C07-8307-4E4C-BA57-22592D2B1F8D}" type="parTrans" cxnId="{9EC4168B-073F-4AA9-87E3-7A8038147BD8}">
      <dgm:prSet/>
      <dgm:spPr/>
      <dgm:t>
        <a:bodyPr/>
        <a:lstStyle/>
        <a:p>
          <a:endParaRPr lang="es-PR"/>
        </a:p>
      </dgm:t>
    </dgm:pt>
    <dgm:pt modelId="{5CFFC297-AADC-495F-84B4-C94CDFB7A928}" type="sibTrans" cxnId="{9EC4168B-073F-4AA9-87E3-7A8038147BD8}">
      <dgm:prSet/>
      <dgm:spPr/>
      <dgm:t>
        <a:bodyPr/>
        <a:lstStyle/>
        <a:p>
          <a:endParaRPr lang="es-PR"/>
        </a:p>
      </dgm:t>
    </dgm:pt>
    <dgm:pt modelId="{2B0BF01B-E29F-471C-8A31-60DB2216B69D}">
      <dgm:prSet phldrT="[Text]"/>
      <dgm:spPr/>
      <dgm:t>
        <a:bodyPr/>
        <a:lstStyle/>
        <a:p>
          <a:r>
            <a:rPr lang="es-PR" noProof="0" dirty="0" smtClean="0"/>
            <a:t>Reforma de Permisos</a:t>
          </a:r>
          <a:endParaRPr lang="es-PR" noProof="0" dirty="0"/>
        </a:p>
      </dgm:t>
    </dgm:pt>
    <dgm:pt modelId="{97CE79AE-D3C2-47BE-BB65-3385D2EEA614}" type="parTrans" cxnId="{C255B5D1-6F6D-4D03-87FE-6470ADC7D61B}">
      <dgm:prSet/>
      <dgm:spPr/>
      <dgm:t>
        <a:bodyPr/>
        <a:lstStyle/>
        <a:p>
          <a:endParaRPr lang="es-PR"/>
        </a:p>
      </dgm:t>
    </dgm:pt>
    <dgm:pt modelId="{C568E631-6341-40EF-94BF-FA846C7CF3F1}" type="sibTrans" cxnId="{C255B5D1-6F6D-4D03-87FE-6470ADC7D61B}">
      <dgm:prSet/>
      <dgm:spPr/>
      <dgm:t>
        <a:bodyPr/>
        <a:lstStyle/>
        <a:p>
          <a:endParaRPr lang="es-PR"/>
        </a:p>
      </dgm:t>
    </dgm:pt>
    <dgm:pt modelId="{EC3EF12A-3DC3-47DC-89E1-D4505B8F4D6D}" type="pres">
      <dgm:prSet presAssocID="{73EBDE36-22EB-4125-9DC3-AEDE7015F5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R"/>
        </a:p>
      </dgm:t>
    </dgm:pt>
    <dgm:pt modelId="{25D8249B-078C-45E0-B4E2-084544DDCFBC}" type="pres">
      <dgm:prSet presAssocID="{D0279310-0407-4DD7-B642-BE12EE5DF30D}" presName="compNode" presStyleCnt="0"/>
      <dgm:spPr/>
    </dgm:pt>
    <dgm:pt modelId="{ADFB7C2C-0D7E-4100-8495-4E40137A2210}" type="pres">
      <dgm:prSet presAssocID="{D0279310-0407-4DD7-B642-BE12EE5DF30D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BF68B7-0B03-4826-80B5-170E720E7172}" type="pres">
      <dgm:prSet presAssocID="{D0279310-0407-4DD7-B642-BE12EE5DF30D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76915A91-639D-4624-97D8-87684AB39BFE}" type="pres">
      <dgm:prSet presAssocID="{8A9103B6-D07D-4CDE-8997-16EEFB4F71AB}" presName="sibTrans" presStyleLbl="sibTrans2D1" presStyleIdx="0" presStyleCnt="0"/>
      <dgm:spPr/>
      <dgm:t>
        <a:bodyPr/>
        <a:lstStyle/>
        <a:p>
          <a:endParaRPr lang="es-PR"/>
        </a:p>
      </dgm:t>
    </dgm:pt>
    <dgm:pt modelId="{B19AB722-BABF-4003-A719-0FB6BA985374}" type="pres">
      <dgm:prSet presAssocID="{44295607-2725-4346-9A5E-35EB2723015C}" presName="compNode" presStyleCnt="0"/>
      <dgm:spPr/>
    </dgm:pt>
    <dgm:pt modelId="{A7568E67-EBC0-40D6-AF9E-C99EEE02BA97}" type="pres">
      <dgm:prSet presAssocID="{44295607-2725-4346-9A5E-35EB2723015C}" presName="pictRect" presStyleLbl="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rgbClr val="C00000"/>
          </a:solidFill>
        </a:ln>
      </dgm:spPr>
    </dgm:pt>
    <dgm:pt modelId="{D76CA5E8-54E6-4FA1-A581-B4636827B248}" type="pres">
      <dgm:prSet presAssocID="{44295607-2725-4346-9A5E-35EB2723015C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CB4C09D3-D32E-4717-BA79-C282297E52FD}" type="pres">
      <dgm:prSet presAssocID="{A87B8A5E-AD3A-4E0A-AD73-545E803B9320}" presName="sibTrans" presStyleLbl="sibTrans2D1" presStyleIdx="0" presStyleCnt="0"/>
      <dgm:spPr/>
      <dgm:t>
        <a:bodyPr/>
        <a:lstStyle/>
        <a:p>
          <a:endParaRPr lang="es-PR"/>
        </a:p>
      </dgm:t>
    </dgm:pt>
    <dgm:pt modelId="{F27FB6BE-F242-43C0-AAE5-BA4266AC2F8F}" type="pres">
      <dgm:prSet presAssocID="{E3A85AFF-A65F-491B-AE14-D94A87C686F4}" presName="compNode" presStyleCnt="0"/>
      <dgm:spPr/>
    </dgm:pt>
    <dgm:pt modelId="{DC6E3170-B320-42C1-9B6D-3EF426623121}" type="pres">
      <dgm:prSet presAssocID="{E3A85AFF-A65F-491B-AE14-D94A87C686F4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rgbClr val="C00000"/>
          </a:solidFill>
        </a:ln>
      </dgm:spPr>
    </dgm:pt>
    <dgm:pt modelId="{30803D96-4449-4414-89D4-B3268BA7BE6D}" type="pres">
      <dgm:prSet presAssocID="{E3A85AFF-A65F-491B-AE14-D94A87C686F4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1EEAA19F-1179-427D-B280-83CDE7CF4DF7}" type="pres">
      <dgm:prSet presAssocID="{5CFFC297-AADC-495F-84B4-C94CDFB7A928}" presName="sibTrans" presStyleLbl="sibTrans2D1" presStyleIdx="0" presStyleCnt="0"/>
      <dgm:spPr/>
      <dgm:t>
        <a:bodyPr/>
        <a:lstStyle/>
        <a:p>
          <a:endParaRPr lang="es-PR"/>
        </a:p>
      </dgm:t>
    </dgm:pt>
    <dgm:pt modelId="{DCADC0EF-319E-40A7-B7D3-4200B17D1D92}" type="pres">
      <dgm:prSet presAssocID="{2B0BF01B-E29F-471C-8A31-60DB2216B69D}" presName="compNode" presStyleCnt="0"/>
      <dgm:spPr/>
    </dgm:pt>
    <dgm:pt modelId="{F98B2445-D537-4F6F-80A0-80D93B0A2E9F}" type="pres">
      <dgm:prSet presAssocID="{2B0BF01B-E29F-471C-8A31-60DB2216B69D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  <a:ln>
          <a:solidFill>
            <a:srgbClr val="C00000"/>
          </a:solidFill>
        </a:ln>
      </dgm:spPr>
    </dgm:pt>
    <dgm:pt modelId="{FA520198-6510-4403-9149-82F3BE14805B}" type="pres">
      <dgm:prSet presAssocID="{2B0BF01B-E29F-471C-8A31-60DB2216B69D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</dgm:ptLst>
  <dgm:cxnLst>
    <dgm:cxn modelId="{47CF286E-308F-48F2-B8AF-34745841BF81}" type="presOf" srcId="{D0279310-0407-4DD7-B642-BE12EE5DF30D}" destId="{D1BF68B7-0B03-4826-80B5-170E720E7172}" srcOrd="0" destOrd="0" presId="urn:microsoft.com/office/officeart/2005/8/layout/pList1"/>
    <dgm:cxn modelId="{639EC0D7-5655-42F6-AF5B-6C553F9626A1}" type="presOf" srcId="{73EBDE36-22EB-4125-9DC3-AEDE7015F5CE}" destId="{EC3EF12A-3DC3-47DC-89E1-D4505B8F4D6D}" srcOrd="0" destOrd="0" presId="urn:microsoft.com/office/officeart/2005/8/layout/pList1"/>
    <dgm:cxn modelId="{155E5363-2A59-4D8B-A655-8593050AB093}" srcId="{73EBDE36-22EB-4125-9DC3-AEDE7015F5CE}" destId="{D0279310-0407-4DD7-B642-BE12EE5DF30D}" srcOrd="0" destOrd="0" parTransId="{5EDDA311-AA54-4A96-AE65-C6C4EDF6D718}" sibTransId="{8A9103B6-D07D-4CDE-8997-16EEFB4F71AB}"/>
    <dgm:cxn modelId="{D907E9E3-9BA9-4C56-9149-3D90FAA86692}" srcId="{73EBDE36-22EB-4125-9DC3-AEDE7015F5CE}" destId="{44295607-2725-4346-9A5E-35EB2723015C}" srcOrd="1" destOrd="0" parTransId="{F7FD392C-6593-4A49-BDAC-FEDAB81F7153}" sibTransId="{A87B8A5E-AD3A-4E0A-AD73-545E803B9320}"/>
    <dgm:cxn modelId="{C255B5D1-6F6D-4D03-87FE-6470ADC7D61B}" srcId="{73EBDE36-22EB-4125-9DC3-AEDE7015F5CE}" destId="{2B0BF01B-E29F-471C-8A31-60DB2216B69D}" srcOrd="3" destOrd="0" parTransId="{97CE79AE-D3C2-47BE-BB65-3385D2EEA614}" sibTransId="{C568E631-6341-40EF-94BF-FA846C7CF3F1}"/>
    <dgm:cxn modelId="{88CB2439-426E-4D25-8B87-9562F5DB6A91}" type="presOf" srcId="{5CFFC297-AADC-495F-84B4-C94CDFB7A928}" destId="{1EEAA19F-1179-427D-B280-83CDE7CF4DF7}" srcOrd="0" destOrd="0" presId="urn:microsoft.com/office/officeart/2005/8/layout/pList1"/>
    <dgm:cxn modelId="{9A512547-8290-4703-99A8-CB5153F6C1CF}" type="presOf" srcId="{8A9103B6-D07D-4CDE-8997-16EEFB4F71AB}" destId="{76915A91-639D-4624-97D8-87684AB39BFE}" srcOrd="0" destOrd="0" presId="urn:microsoft.com/office/officeart/2005/8/layout/pList1"/>
    <dgm:cxn modelId="{9EC4168B-073F-4AA9-87E3-7A8038147BD8}" srcId="{73EBDE36-22EB-4125-9DC3-AEDE7015F5CE}" destId="{E3A85AFF-A65F-491B-AE14-D94A87C686F4}" srcOrd="2" destOrd="0" parTransId="{CEDB4C07-8307-4E4C-BA57-22592D2B1F8D}" sibTransId="{5CFFC297-AADC-495F-84B4-C94CDFB7A928}"/>
    <dgm:cxn modelId="{8782C802-8156-42E5-8DB4-99B549919320}" type="presOf" srcId="{E3A85AFF-A65F-491B-AE14-D94A87C686F4}" destId="{30803D96-4449-4414-89D4-B3268BA7BE6D}" srcOrd="0" destOrd="0" presId="urn:microsoft.com/office/officeart/2005/8/layout/pList1"/>
    <dgm:cxn modelId="{E6189A74-DE17-43FA-B3FD-D63BBE51A745}" type="presOf" srcId="{44295607-2725-4346-9A5E-35EB2723015C}" destId="{D76CA5E8-54E6-4FA1-A581-B4636827B248}" srcOrd="0" destOrd="0" presId="urn:microsoft.com/office/officeart/2005/8/layout/pList1"/>
    <dgm:cxn modelId="{C692AD5A-F2F9-4BDD-8F29-927A61D6F6DD}" type="presOf" srcId="{A87B8A5E-AD3A-4E0A-AD73-545E803B9320}" destId="{CB4C09D3-D32E-4717-BA79-C282297E52FD}" srcOrd="0" destOrd="0" presId="urn:microsoft.com/office/officeart/2005/8/layout/pList1"/>
    <dgm:cxn modelId="{F26961E4-7015-4FE0-93C0-F51F2A8808BE}" type="presOf" srcId="{2B0BF01B-E29F-471C-8A31-60DB2216B69D}" destId="{FA520198-6510-4403-9149-82F3BE14805B}" srcOrd="0" destOrd="0" presId="urn:microsoft.com/office/officeart/2005/8/layout/pList1"/>
    <dgm:cxn modelId="{4DB291B9-886C-4732-A07B-03F02BD0C876}" type="presParOf" srcId="{EC3EF12A-3DC3-47DC-89E1-D4505B8F4D6D}" destId="{25D8249B-078C-45E0-B4E2-084544DDCFBC}" srcOrd="0" destOrd="0" presId="urn:microsoft.com/office/officeart/2005/8/layout/pList1"/>
    <dgm:cxn modelId="{79EFA7A6-0360-4C9F-B33D-8BA618282673}" type="presParOf" srcId="{25D8249B-078C-45E0-B4E2-084544DDCFBC}" destId="{ADFB7C2C-0D7E-4100-8495-4E40137A2210}" srcOrd="0" destOrd="0" presId="urn:microsoft.com/office/officeart/2005/8/layout/pList1"/>
    <dgm:cxn modelId="{1F561B59-3720-4FDA-86E1-146DD84950C3}" type="presParOf" srcId="{25D8249B-078C-45E0-B4E2-084544DDCFBC}" destId="{D1BF68B7-0B03-4826-80B5-170E720E7172}" srcOrd="1" destOrd="0" presId="urn:microsoft.com/office/officeart/2005/8/layout/pList1"/>
    <dgm:cxn modelId="{B5328503-1FC0-4D6C-8E44-A66DE4B77147}" type="presParOf" srcId="{EC3EF12A-3DC3-47DC-89E1-D4505B8F4D6D}" destId="{76915A91-639D-4624-97D8-87684AB39BFE}" srcOrd="1" destOrd="0" presId="urn:microsoft.com/office/officeart/2005/8/layout/pList1"/>
    <dgm:cxn modelId="{2E2FEB08-B6EA-42F3-A776-FC795CF33CA1}" type="presParOf" srcId="{EC3EF12A-3DC3-47DC-89E1-D4505B8F4D6D}" destId="{B19AB722-BABF-4003-A719-0FB6BA985374}" srcOrd="2" destOrd="0" presId="urn:microsoft.com/office/officeart/2005/8/layout/pList1"/>
    <dgm:cxn modelId="{2228F8D4-9C49-46D4-B006-FAEB873FA3DF}" type="presParOf" srcId="{B19AB722-BABF-4003-A719-0FB6BA985374}" destId="{A7568E67-EBC0-40D6-AF9E-C99EEE02BA97}" srcOrd="0" destOrd="0" presId="urn:microsoft.com/office/officeart/2005/8/layout/pList1"/>
    <dgm:cxn modelId="{5F1ACB6C-BBDB-4291-9669-08F0C716EDA6}" type="presParOf" srcId="{B19AB722-BABF-4003-A719-0FB6BA985374}" destId="{D76CA5E8-54E6-4FA1-A581-B4636827B248}" srcOrd="1" destOrd="0" presId="urn:microsoft.com/office/officeart/2005/8/layout/pList1"/>
    <dgm:cxn modelId="{4A0524D2-4FFA-42DD-97CE-A9DAA9E82F8C}" type="presParOf" srcId="{EC3EF12A-3DC3-47DC-89E1-D4505B8F4D6D}" destId="{CB4C09D3-D32E-4717-BA79-C282297E52FD}" srcOrd="3" destOrd="0" presId="urn:microsoft.com/office/officeart/2005/8/layout/pList1"/>
    <dgm:cxn modelId="{A6E8EB71-E12D-4107-8555-303A7B96861C}" type="presParOf" srcId="{EC3EF12A-3DC3-47DC-89E1-D4505B8F4D6D}" destId="{F27FB6BE-F242-43C0-AAE5-BA4266AC2F8F}" srcOrd="4" destOrd="0" presId="urn:microsoft.com/office/officeart/2005/8/layout/pList1"/>
    <dgm:cxn modelId="{7724C6F7-6528-4640-8149-8DACAF740B2A}" type="presParOf" srcId="{F27FB6BE-F242-43C0-AAE5-BA4266AC2F8F}" destId="{DC6E3170-B320-42C1-9B6D-3EF426623121}" srcOrd="0" destOrd="0" presId="urn:microsoft.com/office/officeart/2005/8/layout/pList1"/>
    <dgm:cxn modelId="{2AC46DB9-CAE6-4DA3-9A96-E67E56CD5A7A}" type="presParOf" srcId="{F27FB6BE-F242-43C0-AAE5-BA4266AC2F8F}" destId="{30803D96-4449-4414-89D4-B3268BA7BE6D}" srcOrd="1" destOrd="0" presId="urn:microsoft.com/office/officeart/2005/8/layout/pList1"/>
    <dgm:cxn modelId="{21402799-D3C9-4F58-BCAC-25813CAE1BE0}" type="presParOf" srcId="{EC3EF12A-3DC3-47DC-89E1-D4505B8F4D6D}" destId="{1EEAA19F-1179-427D-B280-83CDE7CF4DF7}" srcOrd="5" destOrd="0" presId="urn:microsoft.com/office/officeart/2005/8/layout/pList1"/>
    <dgm:cxn modelId="{CF47AA1F-ABAB-412E-AE12-AD62ADEDFC1C}" type="presParOf" srcId="{EC3EF12A-3DC3-47DC-89E1-D4505B8F4D6D}" destId="{DCADC0EF-319E-40A7-B7D3-4200B17D1D92}" srcOrd="6" destOrd="0" presId="urn:microsoft.com/office/officeart/2005/8/layout/pList1"/>
    <dgm:cxn modelId="{0EF54179-3384-45A3-BFBA-D0D48F84FCB5}" type="presParOf" srcId="{DCADC0EF-319E-40A7-B7D3-4200B17D1D92}" destId="{F98B2445-D537-4F6F-80A0-80D93B0A2E9F}" srcOrd="0" destOrd="0" presId="urn:microsoft.com/office/officeart/2005/8/layout/pList1"/>
    <dgm:cxn modelId="{F74521CE-C0D2-4B3C-9F99-FB7C5D89A590}" type="presParOf" srcId="{DCADC0EF-319E-40A7-B7D3-4200B17D1D92}" destId="{FA520198-6510-4403-9149-82F3BE14805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F5929-1860-49C5-8CCF-308F985070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69C6334E-8F3A-49DE-9829-F8E7F6E30C99}">
      <dgm:prSet phldrT="[Text]"/>
      <dgm:spPr/>
      <dgm:t>
        <a:bodyPr/>
        <a:lstStyle/>
        <a:p>
          <a:r>
            <a:rPr lang="es-PR" dirty="0" smtClean="0"/>
            <a:t>Una reducción de 450 millones en la aportación del gobierno estatal a la UPR implica</a:t>
          </a:r>
          <a:endParaRPr lang="es-PR" dirty="0"/>
        </a:p>
      </dgm:t>
    </dgm:pt>
    <dgm:pt modelId="{4C3C2DC7-1C34-42DA-A7CB-4A61A149C903}" type="parTrans" cxnId="{C6EC9A60-1281-4BE3-8660-B8C0E840512E}">
      <dgm:prSet/>
      <dgm:spPr/>
      <dgm:t>
        <a:bodyPr/>
        <a:lstStyle/>
        <a:p>
          <a:endParaRPr lang="es-PR"/>
        </a:p>
      </dgm:t>
    </dgm:pt>
    <dgm:pt modelId="{BB19DA8F-65A3-45F9-A2A7-B1A99DE7BB2C}" type="sibTrans" cxnId="{C6EC9A60-1281-4BE3-8660-B8C0E840512E}">
      <dgm:prSet/>
      <dgm:spPr/>
      <dgm:t>
        <a:bodyPr/>
        <a:lstStyle/>
        <a:p>
          <a:endParaRPr lang="es-PR"/>
        </a:p>
      </dgm:t>
    </dgm:pt>
    <dgm:pt modelId="{492D6A30-A332-42E4-988E-491BAD6BE112}">
      <dgm:prSet/>
      <dgm:spPr/>
      <dgm:t>
        <a:bodyPr/>
        <a:lstStyle/>
        <a:p>
          <a:r>
            <a:rPr lang="es-PR" smtClean="0"/>
            <a:t>Reduciría a la mitad la aportación actual de $900M</a:t>
          </a:r>
          <a:endParaRPr lang="es-PR" dirty="0" smtClean="0"/>
        </a:p>
      </dgm:t>
    </dgm:pt>
    <dgm:pt modelId="{D33A2471-8238-49BC-B7E3-E32D71FF94CE}" type="parTrans" cxnId="{D578B502-26B0-46D4-9A6D-E0B2682930B3}">
      <dgm:prSet/>
      <dgm:spPr/>
      <dgm:t>
        <a:bodyPr/>
        <a:lstStyle/>
        <a:p>
          <a:endParaRPr lang="es-PR"/>
        </a:p>
      </dgm:t>
    </dgm:pt>
    <dgm:pt modelId="{3E334C09-0860-4376-802E-D58E6BB52CAA}" type="sibTrans" cxnId="{D578B502-26B0-46D4-9A6D-E0B2682930B3}">
      <dgm:prSet/>
      <dgm:spPr/>
      <dgm:t>
        <a:bodyPr/>
        <a:lstStyle/>
        <a:p>
          <a:endParaRPr lang="es-PR"/>
        </a:p>
      </dgm:t>
    </dgm:pt>
    <dgm:pt modelId="{36FD1F28-03B4-4D77-8A74-5465A331706A}">
      <dgm:prSet/>
      <dgm:spPr/>
      <dgm:t>
        <a:bodyPr/>
        <a:lstStyle/>
        <a:p>
          <a:r>
            <a:rPr lang="es-PR" smtClean="0"/>
            <a:t>Reduciría el 24% del presupuesto consolidado del 2016</a:t>
          </a:r>
          <a:endParaRPr lang="es-PR" dirty="0" smtClean="0"/>
        </a:p>
      </dgm:t>
    </dgm:pt>
    <dgm:pt modelId="{775D4020-130C-4D0A-AE1B-2FAD292AEADE}" type="parTrans" cxnId="{C01D1F75-6B66-42FE-BD1C-D76212AFAD78}">
      <dgm:prSet/>
      <dgm:spPr/>
      <dgm:t>
        <a:bodyPr/>
        <a:lstStyle/>
        <a:p>
          <a:endParaRPr lang="es-PR"/>
        </a:p>
      </dgm:t>
    </dgm:pt>
    <dgm:pt modelId="{05D0C003-3FCB-4B33-B3F8-48C669F2A400}" type="sibTrans" cxnId="{C01D1F75-6B66-42FE-BD1C-D76212AFAD78}">
      <dgm:prSet/>
      <dgm:spPr/>
      <dgm:t>
        <a:bodyPr/>
        <a:lstStyle/>
        <a:p>
          <a:endParaRPr lang="es-PR"/>
        </a:p>
      </dgm:t>
    </dgm:pt>
    <dgm:pt modelId="{2E83419A-94BA-46FC-A6BE-99918BDA029C}">
      <dgm:prSet/>
      <dgm:spPr/>
      <dgm:t>
        <a:bodyPr/>
        <a:lstStyle/>
        <a:p>
          <a:r>
            <a:rPr lang="es-PR" smtClean="0"/>
            <a:t>Reduciría el fondo general en un 44.5% con relación al 2016</a:t>
          </a:r>
          <a:endParaRPr lang="es-PR" dirty="0" smtClean="0"/>
        </a:p>
      </dgm:t>
    </dgm:pt>
    <dgm:pt modelId="{C3B5222A-B08B-4735-B0F5-AAC7A0013A19}" type="parTrans" cxnId="{CC5E6047-7633-46DA-B1CD-A8806E1522D8}">
      <dgm:prSet/>
      <dgm:spPr/>
      <dgm:t>
        <a:bodyPr/>
        <a:lstStyle/>
        <a:p>
          <a:endParaRPr lang="es-PR"/>
        </a:p>
      </dgm:t>
    </dgm:pt>
    <dgm:pt modelId="{1CD77149-3170-4F88-BA2A-7ABDE6A0AF4E}" type="sibTrans" cxnId="{CC5E6047-7633-46DA-B1CD-A8806E1522D8}">
      <dgm:prSet/>
      <dgm:spPr/>
      <dgm:t>
        <a:bodyPr/>
        <a:lstStyle/>
        <a:p>
          <a:endParaRPr lang="es-PR"/>
        </a:p>
      </dgm:t>
    </dgm:pt>
    <dgm:pt modelId="{DC15A4B3-957B-4136-8B13-32D4F37C3670}" type="pres">
      <dgm:prSet presAssocID="{72EF5929-1860-49C5-8CCF-308F985070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R"/>
        </a:p>
      </dgm:t>
    </dgm:pt>
    <dgm:pt modelId="{A383F959-98AF-4C05-B12A-1008FBA02842}" type="pres">
      <dgm:prSet presAssocID="{69C6334E-8F3A-49DE-9829-F8E7F6E30C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B5AA1183-4A48-4E45-9D7B-D2826F1BE621}" type="pres">
      <dgm:prSet presAssocID="{69C6334E-8F3A-49DE-9829-F8E7F6E30C9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</dgm:ptLst>
  <dgm:cxnLst>
    <dgm:cxn modelId="{C6EC9A60-1281-4BE3-8660-B8C0E840512E}" srcId="{72EF5929-1860-49C5-8CCF-308F98507058}" destId="{69C6334E-8F3A-49DE-9829-F8E7F6E30C99}" srcOrd="0" destOrd="0" parTransId="{4C3C2DC7-1C34-42DA-A7CB-4A61A149C903}" sibTransId="{BB19DA8F-65A3-45F9-A2A7-B1A99DE7BB2C}"/>
    <dgm:cxn modelId="{7A91026F-24AA-42F6-A3F3-26C9063B94FB}" type="presOf" srcId="{36FD1F28-03B4-4D77-8A74-5465A331706A}" destId="{B5AA1183-4A48-4E45-9D7B-D2826F1BE621}" srcOrd="0" destOrd="1" presId="urn:microsoft.com/office/officeart/2005/8/layout/vList2"/>
    <dgm:cxn modelId="{18106EDF-7426-4D4C-B267-160BA26BFF98}" type="presOf" srcId="{69C6334E-8F3A-49DE-9829-F8E7F6E30C99}" destId="{A383F959-98AF-4C05-B12A-1008FBA02842}" srcOrd="0" destOrd="0" presId="urn:microsoft.com/office/officeart/2005/8/layout/vList2"/>
    <dgm:cxn modelId="{35B7B297-6BBC-4CC5-88A9-F40EF8A3D835}" type="presOf" srcId="{492D6A30-A332-42E4-988E-491BAD6BE112}" destId="{B5AA1183-4A48-4E45-9D7B-D2826F1BE621}" srcOrd="0" destOrd="0" presId="urn:microsoft.com/office/officeart/2005/8/layout/vList2"/>
    <dgm:cxn modelId="{D578B502-26B0-46D4-9A6D-E0B2682930B3}" srcId="{69C6334E-8F3A-49DE-9829-F8E7F6E30C99}" destId="{492D6A30-A332-42E4-988E-491BAD6BE112}" srcOrd="0" destOrd="0" parTransId="{D33A2471-8238-49BC-B7E3-E32D71FF94CE}" sibTransId="{3E334C09-0860-4376-802E-D58E6BB52CAA}"/>
    <dgm:cxn modelId="{2E1A8843-F115-41AA-8ADA-450528493003}" type="presOf" srcId="{2E83419A-94BA-46FC-A6BE-99918BDA029C}" destId="{B5AA1183-4A48-4E45-9D7B-D2826F1BE621}" srcOrd="0" destOrd="2" presId="urn:microsoft.com/office/officeart/2005/8/layout/vList2"/>
    <dgm:cxn modelId="{CC5E6047-7633-46DA-B1CD-A8806E1522D8}" srcId="{69C6334E-8F3A-49DE-9829-F8E7F6E30C99}" destId="{2E83419A-94BA-46FC-A6BE-99918BDA029C}" srcOrd="2" destOrd="0" parTransId="{C3B5222A-B08B-4735-B0F5-AAC7A0013A19}" sibTransId="{1CD77149-3170-4F88-BA2A-7ABDE6A0AF4E}"/>
    <dgm:cxn modelId="{06F40FC1-12C2-4847-826F-06C91D61612A}" type="presOf" srcId="{72EF5929-1860-49C5-8CCF-308F98507058}" destId="{DC15A4B3-957B-4136-8B13-32D4F37C3670}" srcOrd="0" destOrd="0" presId="urn:microsoft.com/office/officeart/2005/8/layout/vList2"/>
    <dgm:cxn modelId="{C01D1F75-6B66-42FE-BD1C-D76212AFAD78}" srcId="{69C6334E-8F3A-49DE-9829-F8E7F6E30C99}" destId="{36FD1F28-03B4-4D77-8A74-5465A331706A}" srcOrd="1" destOrd="0" parTransId="{775D4020-130C-4D0A-AE1B-2FAD292AEADE}" sibTransId="{05D0C003-3FCB-4B33-B3F8-48C669F2A400}"/>
    <dgm:cxn modelId="{F8E57673-CA06-42E4-98CC-6BD15BEB571B}" type="presParOf" srcId="{DC15A4B3-957B-4136-8B13-32D4F37C3670}" destId="{A383F959-98AF-4C05-B12A-1008FBA02842}" srcOrd="0" destOrd="0" presId="urn:microsoft.com/office/officeart/2005/8/layout/vList2"/>
    <dgm:cxn modelId="{B01E1BC1-51BD-4D00-9F67-E5A9225E7E5A}" type="presParOf" srcId="{DC15A4B3-957B-4136-8B13-32D4F37C3670}" destId="{B5AA1183-4A48-4E45-9D7B-D2826F1BE62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F24575-9A53-4597-B47A-7A38E128F55C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686539DC-6675-469B-AE39-A91C55E318C7}">
      <dgm:prSet phldrT="[Text]" custT="1"/>
      <dgm:spPr/>
      <dgm:t>
        <a:bodyPr/>
        <a:lstStyle/>
        <a:p>
          <a:r>
            <a:rPr lang="es-PR" sz="1800" dirty="0" smtClean="0"/>
            <a:t>Más de la mitad del gasto de nómina</a:t>
          </a:r>
          <a:endParaRPr lang="es-PR" sz="1800" dirty="0"/>
        </a:p>
      </dgm:t>
    </dgm:pt>
    <dgm:pt modelId="{A8B8AA9A-E952-4017-A10E-A72CE6E3AFA5}" type="parTrans" cxnId="{6CFF6AC0-401F-43D2-B7A6-5F2C12BB864A}">
      <dgm:prSet/>
      <dgm:spPr/>
      <dgm:t>
        <a:bodyPr/>
        <a:lstStyle/>
        <a:p>
          <a:endParaRPr lang="es-PR"/>
        </a:p>
      </dgm:t>
    </dgm:pt>
    <dgm:pt modelId="{A67D9738-8896-41CA-90CC-6E444BF755C9}" type="sibTrans" cxnId="{6CFF6AC0-401F-43D2-B7A6-5F2C12BB864A}">
      <dgm:prSet/>
      <dgm:spPr/>
      <dgm:t>
        <a:bodyPr/>
        <a:lstStyle/>
        <a:p>
          <a:endParaRPr lang="es-PR"/>
        </a:p>
      </dgm:t>
    </dgm:pt>
    <dgm:pt modelId="{52A1859D-27EB-43B0-B55A-26863B09DA18}">
      <dgm:prSet custT="1"/>
      <dgm:spPr/>
      <dgm:t>
        <a:bodyPr/>
        <a:lstStyle/>
        <a:p>
          <a:r>
            <a:rPr lang="es-PR" sz="1800" dirty="0" smtClean="0"/>
            <a:t>El doble de la cantidad destinada a becas y subsidios</a:t>
          </a:r>
        </a:p>
      </dgm:t>
    </dgm:pt>
    <dgm:pt modelId="{6E2ED4B2-702C-4639-AEEF-FC6486F337BA}" type="parTrans" cxnId="{4627744D-5272-4893-9FB9-B270713A1784}">
      <dgm:prSet/>
      <dgm:spPr/>
      <dgm:t>
        <a:bodyPr/>
        <a:lstStyle/>
        <a:p>
          <a:endParaRPr lang="es-PR"/>
        </a:p>
      </dgm:t>
    </dgm:pt>
    <dgm:pt modelId="{7D6ABE15-CB12-476A-81AE-54D85431A922}" type="sibTrans" cxnId="{4627744D-5272-4893-9FB9-B270713A1784}">
      <dgm:prSet/>
      <dgm:spPr/>
      <dgm:t>
        <a:bodyPr/>
        <a:lstStyle/>
        <a:p>
          <a:endParaRPr lang="es-PR"/>
        </a:p>
      </dgm:t>
    </dgm:pt>
    <dgm:pt modelId="{25A96A6D-677F-4EDF-A738-FFE8ADB70F94}">
      <dgm:prSet custT="1"/>
      <dgm:spPr/>
      <dgm:t>
        <a:bodyPr/>
        <a:lstStyle/>
        <a:p>
          <a:r>
            <a:rPr lang="es-PR" sz="1800" dirty="0" smtClean="0"/>
            <a:t>5 veces el gasto en materiales y suministros</a:t>
          </a:r>
        </a:p>
      </dgm:t>
    </dgm:pt>
    <dgm:pt modelId="{AF00D340-1A0D-4890-A274-0E480A199C3C}" type="parTrans" cxnId="{A6C9566A-A1D1-45A7-B198-F19AF5EBFE41}">
      <dgm:prSet/>
      <dgm:spPr/>
      <dgm:t>
        <a:bodyPr/>
        <a:lstStyle/>
        <a:p>
          <a:endParaRPr lang="es-PR"/>
        </a:p>
      </dgm:t>
    </dgm:pt>
    <dgm:pt modelId="{B9F75518-B7FA-45DE-A643-271F3F1F19D9}" type="sibTrans" cxnId="{A6C9566A-A1D1-45A7-B198-F19AF5EBFE41}">
      <dgm:prSet/>
      <dgm:spPr/>
      <dgm:t>
        <a:bodyPr/>
        <a:lstStyle/>
        <a:p>
          <a:endParaRPr lang="es-PR"/>
        </a:p>
      </dgm:t>
    </dgm:pt>
    <dgm:pt modelId="{9BC32AB2-F369-4695-A99A-875C8E489648}">
      <dgm:prSet custT="1"/>
      <dgm:spPr/>
      <dgm:t>
        <a:bodyPr/>
        <a:lstStyle/>
        <a:p>
          <a:r>
            <a:rPr lang="es-PR" sz="1800" dirty="0" smtClean="0"/>
            <a:t>7 veces el pago de la deuda de la UPR</a:t>
          </a:r>
        </a:p>
      </dgm:t>
    </dgm:pt>
    <dgm:pt modelId="{568BE689-3D87-46C0-802D-13174705DE65}" type="parTrans" cxnId="{44E5A3B6-5411-4CE4-8029-CCE1211FF878}">
      <dgm:prSet/>
      <dgm:spPr/>
      <dgm:t>
        <a:bodyPr/>
        <a:lstStyle/>
        <a:p>
          <a:endParaRPr lang="es-PR"/>
        </a:p>
      </dgm:t>
    </dgm:pt>
    <dgm:pt modelId="{FBE58E0F-020C-4B3D-8E17-D0EBAC00BE92}" type="sibTrans" cxnId="{44E5A3B6-5411-4CE4-8029-CCE1211FF878}">
      <dgm:prSet/>
      <dgm:spPr/>
      <dgm:t>
        <a:bodyPr/>
        <a:lstStyle/>
        <a:p>
          <a:endParaRPr lang="es-PR"/>
        </a:p>
      </dgm:t>
    </dgm:pt>
    <dgm:pt modelId="{51209C5C-7B70-49B9-AEF6-44374409CDCA}">
      <dgm:prSet custT="1"/>
      <dgm:spPr/>
      <dgm:t>
        <a:bodyPr/>
        <a:lstStyle/>
        <a:p>
          <a:r>
            <a:rPr lang="es-PR" sz="1800" dirty="0" smtClean="0"/>
            <a:t>8 veces el gasto en utilidades</a:t>
          </a:r>
        </a:p>
      </dgm:t>
    </dgm:pt>
    <dgm:pt modelId="{FA7170AF-A407-41E7-9C40-4BE146CFCC48}" type="parTrans" cxnId="{766C3F01-C3D0-4D53-B30D-0705C1F3A754}">
      <dgm:prSet/>
      <dgm:spPr/>
      <dgm:t>
        <a:bodyPr/>
        <a:lstStyle/>
        <a:p>
          <a:endParaRPr lang="es-PR"/>
        </a:p>
      </dgm:t>
    </dgm:pt>
    <dgm:pt modelId="{E4C9F904-1776-4372-A61B-6D80F61D4B74}" type="sibTrans" cxnId="{766C3F01-C3D0-4D53-B30D-0705C1F3A754}">
      <dgm:prSet/>
      <dgm:spPr/>
      <dgm:t>
        <a:bodyPr/>
        <a:lstStyle/>
        <a:p>
          <a:endParaRPr lang="es-PR"/>
        </a:p>
      </dgm:t>
    </dgm:pt>
    <dgm:pt modelId="{4DB9FDCC-39AB-43EF-9960-EF24F91DA114}">
      <dgm:prSet custT="1"/>
      <dgm:spPr/>
      <dgm:t>
        <a:bodyPr/>
        <a:lstStyle/>
        <a:p>
          <a:r>
            <a:rPr lang="es-PR" sz="1800" dirty="0" smtClean="0"/>
            <a:t>15 veces inversión pautada para mejoras permanentes</a:t>
          </a:r>
        </a:p>
      </dgm:t>
    </dgm:pt>
    <dgm:pt modelId="{4B87DF27-D607-4951-9B21-DF2DE085341A}" type="parTrans" cxnId="{48939987-3119-4CEE-B3CD-64BFE5528CE3}">
      <dgm:prSet/>
      <dgm:spPr/>
      <dgm:t>
        <a:bodyPr/>
        <a:lstStyle/>
        <a:p>
          <a:endParaRPr lang="es-PR"/>
        </a:p>
      </dgm:t>
    </dgm:pt>
    <dgm:pt modelId="{27B023B5-90FD-4655-8A7D-BC29BD689D87}" type="sibTrans" cxnId="{48939987-3119-4CEE-B3CD-64BFE5528CE3}">
      <dgm:prSet/>
      <dgm:spPr/>
      <dgm:t>
        <a:bodyPr/>
        <a:lstStyle/>
        <a:p>
          <a:endParaRPr lang="es-PR"/>
        </a:p>
      </dgm:t>
    </dgm:pt>
    <dgm:pt modelId="{3601D2C3-6259-4B5A-BBA2-1083EBEB6EB5}">
      <dgm:prSet custT="1"/>
      <dgm:spPr/>
      <dgm:t>
        <a:bodyPr/>
        <a:lstStyle/>
        <a:p>
          <a:r>
            <a:rPr lang="es-PR" sz="1800" dirty="0" smtClean="0"/>
            <a:t>60 veces el gasto programado para viajes (7.4 millones)</a:t>
          </a:r>
        </a:p>
      </dgm:t>
    </dgm:pt>
    <dgm:pt modelId="{A296BB3D-3023-4408-87BB-02A66EE9E8BA}" type="parTrans" cxnId="{1FD6D9EF-A554-4647-8F64-9911CF30B10C}">
      <dgm:prSet/>
      <dgm:spPr/>
      <dgm:t>
        <a:bodyPr/>
        <a:lstStyle/>
        <a:p>
          <a:endParaRPr lang="es-PR"/>
        </a:p>
      </dgm:t>
    </dgm:pt>
    <dgm:pt modelId="{71E36D1A-A5C8-42F6-A8BF-7F436501C4C1}" type="sibTrans" cxnId="{1FD6D9EF-A554-4647-8F64-9911CF30B10C}">
      <dgm:prSet/>
      <dgm:spPr/>
      <dgm:t>
        <a:bodyPr/>
        <a:lstStyle/>
        <a:p>
          <a:endParaRPr lang="es-PR"/>
        </a:p>
      </dgm:t>
    </dgm:pt>
    <dgm:pt modelId="{1DBF59E6-D261-4FF1-9759-313B155E5BB9}" type="pres">
      <dgm:prSet presAssocID="{46F24575-9A53-4597-B47A-7A38E128F5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R"/>
        </a:p>
      </dgm:t>
    </dgm:pt>
    <dgm:pt modelId="{1904160F-FE40-4CE9-B967-C869D8F0C4CA}" type="pres">
      <dgm:prSet presAssocID="{686539DC-6675-469B-AE39-A91C55E318C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C8667C32-4FED-44FA-9412-6AE3AB6D99FB}" type="pres">
      <dgm:prSet presAssocID="{A67D9738-8896-41CA-90CC-6E444BF755C9}" presName="sibTrans" presStyleCnt="0"/>
      <dgm:spPr/>
    </dgm:pt>
    <dgm:pt modelId="{AC745CB5-0A97-486E-9C91-5ACE03139B1F}" type="pres">
      <dgm:prSet presAssocID="{52A1859D-27EB-43B0-B55A-26863B09DA1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0702F1B0-1797-483A-8CAC-E0E5B8AD65DA}" type="pres">
      <dgm:prSet presAssocID="{7D6ABE15-CB12-476A-81AE-54D85431A922}" presName="sibTrans" presStyleCnt="0"/>
      <dgm:spPr/>
    </dgm:pt>
    <dgm:pt modelId="{331670A3-CC54-4FCA-A255-14D81DA8F9F1}" type="pres">
      <dgm:prSet presAssocID="{25A96A6D-677F-4EDF-A738-FFE8ADB70F9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F5828149-1FE7-44F9-B1C5-679D5ED28968}" type="pres">
      <dgm:prSet presAssocID="{B9F75518-B7FA-45DE-A643-271F3F1F19D9}" presName="sibTrans" presStyleCnt="0"/>
      <dgm:spPr/>
    </dgm:pt>
    <dgm:pt modelId="{52AFB327-7ED9-409D-8819-805DA0B066F8}" type="pres">
      <dgm:prSet presAssocID="{9BC32AB2-F369-4695-A99A-875C8E48964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C3A1480A-5FDD-4BC2-9ADE-1B1E96753B4F}" type="pres">
      <dgm:prSet presAssocID="{FBE58E0F-020C-4B3D-8E17-D0EBAC00BE92}" presName="sibTrans" presStyleCnt="0"/>
      <dgm:spPr/>
    </dgm:pt>
    <dgm:pt modelId="{4BD85051-543C-464F-83FE-92252DD56DE0}" type="pres">
      <dgm:prSet presAssocID="{51209C5C-7B70-49B9-AEF6-44374409CDC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8D135486-7C3B-47FB-B29D-BFFE04E18241}" type="pres">
      <dgm:prSet presAssocID="{E4C9F904-1776-4372-A61B-6D80F61D4B74}" presName="sibTrans" presStyleCnt="0"/>
      <dgm:spPr/>
    </dgm:pt>
    <dgm:pt modelId="{7E06673E-0158-44D5-A7B3-D3B211C19CD3}" type="pres">
      <dgm:prSet presAssocID="{4DB9FDCC-39AB-43EF-9960-EF24F91DA11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3429F589-61DF-4C21-A325-A265ECE13348}" type="pres">
      <dgm:prSet presAssocID="{27B023B5-90FD-4655-8A7D-BC29BD689D87}" presName="sibTrans" presStyleCnt="0"/>
      <dgm:spPr/>
    </dgm:pt>
    <dgm:pt modelId="{287A8BFD-5BD7-4013-A6DD-768E4D10D9C1}" type="pres">
      <dgm:prSet presAssocID="{3601D2C3-6259-4B5A-BBA2-1083EBEB6EB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</dgm:ptLst>
  <dgm:cxnLst>
    <dgm:cxn modelId="{AF58D816-EA14-40E1-908E-E8F2BCB1012B}" type="presOf" srcId="{3601D2C3-6259-4B5A-BBA2-1083EBEB6EB5}" destId="{287A8BFD-5BD7-4013-A6DD-768E4D10D9C1}" srcOrd="0" destOrd="0" presId="urn:microsoft.com/office/officeart/2005/8/layout/default"/>
    <dgm:cxn modelId="{766C3F01-C3D0-4D53-B30D-0705C1F3A754}" srcId="{46F24575-9A53-4597-B47A-7A38E128F55C}" destId="{51209C5C-7B70-49B9-AEF6-44374409CDCA}" srcOrd="4" destOrd="0" parTransId="{FA7170AF-A407-41E7-9C40-4BE146CFCC48}" sibTransId="{E4C9F904-1776-4372-A61B-6D80F61D4B74}"/>
    <dgm:cxn modelId="{280653B6-CD7E-478B-A7D2-D9C099E1DC7B}" type="presOf" srcId="{686539DC-6675-469B-AE39-A91C55E318C7}" destId="{1904160F-FE40-4CE9-B967-C869D8F0C4CA}" srcOrd="0" destOrd="0" presId="urn:microsoft.com/office/officeart/2005/8/layout/default"/>
    <dgm:cxn modelId="{91FC7F59-9C6F-49A1-8918-FBD6DC3928FD}" type="presOf" srcId="{25A96A6D-677F-4EDF-A738-FFE8ADB70F94}" destId="{331670A3-CC54-4FCA-A255-14D81DA8F9F1}" srcOrd="0" destOrd="0" presId="urn:microsoft.com/office/officeart/2005/8/layout/default"/>
    <dgm:cxn modelId="{A6C9566A-A1D1-45A7-B198-F19AF5EBFE41}" srcId="{46F24575-9A53-4597-B47A-7A38E128F55C}" destId="{25A96A6D-677F-4EDF-A738-FFE8ADB70F94}" srcOrd="2" destOrd="0" parTransId="{AF00D340-1A0D-4890-A274-0E480A199C3C}" sibTransId="{B9F75518-B7FA-45DE-A643-271F3F1F19D9}"/>
    <dgm:cxn modelId="{075D07E4-5956-4DEC-AA6D-4FF65541404C}" type="presOf" srcId="{51209C5C-7B70-49B9-AEF6-44374409CDCA}" destId="{4BD85051-543C-464F-83FE-92252DD56DE0}" srcOrd="0" destOrd="0" presId="urn:microsoft.com/office/officeart/2005/8/layout/default"/>
    <dgm:cxn modelId="{1B31363D-8A0D-4AB2-A66B-150509C3545B}" type="presOf" srcId="{46F24575-9A53-4597-B47A-7A38E128F55C}" destId="{1DBF59E6-D261-4FF1-9759-313B155E5BB9}" srcOrd="0" destOrd="0" presId="urn:microsoft.com/office/officeart/2005/8/layout/default"/>
    <dgm:cxn modelId="{44E5A3B6-5411-4CE4-8029-CCE1211FF878}" srcId="{46F24575-9A53-4597-B47A-7A38E128F55C}" destId="{9BC32AB2-F369-4695-A99A-875C8E489648}" srcOrd="3" destOrd="0" parTransId="{568BE689-3D87-46C0-802D-13174705DE65}" sibTransId="{FBE58E0F-020C-4B3D-8E17-D0EBAC00BE92}"/>
    <dgm:cxn modelId="{6CFF6AC0-401F-43D2-B7A6-5F2C12BB864A}" srcId="{46F24575-9A53-4597-B47A-7A38E128F55C}" destId="{686539DC-6675-469B-AE39-A91C55E318C7}" srcOrd="0" destOrd="0" parTransId="{A8B8AA9A-E952-4017-A10E-A72CE6E3AFA5}" sibTransId="{A67D9738-8896-41CA-90CC-6E444BF755C9}"/>
    <dgm:cxn modelId="{258D74A2-5B24-4400-8ACB-C448FB936D5C}" type="presOf" srcId="{9BC32AB2-F369-4695-A99A-875C8E489648}" destId="{52AFB327-7ED9-409D-8819-805DA0B066F8}" srcOrd="0" destOrd="0" presId="urn:microsoft.com/office/officeart/2005/8/layout/default"/>
    <dgm:cxn modelId="{1FD6D9EF-A554-4647-8F64-9911CF30B10C}" srcId="{46F24575-9A53-4597-B47A-7A38E128F55C}" destId="{3601D2C3-6259-4B5A-BBA2-1083EBEB6EB5}" srcOrd="6" destOrd="0" parTransId="{A296BB3D-3023-4408-87BB-02A66EE9E8BA}" sibTransId="{71E36D1A-A5C8-42F6-A8BF-7F436501C4C1}"/>
    <dgm:cxn modelId="{48939987-3119-4CEE-B3CD-64BFE5528CE3}" srcId="{46F24575-9A53-4597-B47A-7A38E128F55C}" destId="{4DB9FDCC-39AB-43EF-9960-EF24F91DA114}" srcOrd="5" destOrd="0" parTransId="{4B87DF27-D607-4951-9B21-DF2DE085341A}" sibTransId="{27B023B5-90FD-4655-8A7D-BC29BD689D87}"/>
    <dgm:cxn modelId="{4627744D-5272-4893-9FB9-B270713A1784}" srcId="{46F24575-9A53-4597-B47A-7A38E128F55C}" destId="{52A1859D-27EB-43B0-B55A-26863B09DA18}" srcOrd="1" destOrd="0" parTransId="{6E2ED4B2-702C-4639-AEEF-FC6486F337BA}" sibTransId="{7D6ABE15-CB12-476A-81AE-54D85431A922}"/>
    <dgm:cxn modelId="{AD9F4F7A-D9A8-4C89-9CB0-B974C28443AA}" type="presOf" srcId="{52A1859D-27EB-43B0-B55A-26863B09DA18}" destId="{AC745CB5-0A97-486E-9C91-5ACE03139B1F}" srcOrd="0" destOrd="0" presId="urn:microsoft.com/office/officeart/2005/8/layout/default"/>
    <dgm:cxn modelId="{E103C48C-0360-4981-B069-F802C8CE1703}" type="presOf" srcId="{4DB9FDCC-39AB-43EF-9960-EF24F91DA114}" destId="{7E06673E-0158-44D5-A7B3-D3B211C19CD3}" srcOrd="0" destOrd="0" presId="urn:microsoft.com/office/officeart/2005/8/layout/default"/>
    <dgm:cxn modelId="{57DA2FD9-32D3-4033-9E5F-51B5777D6F3E}" type="presParOf" srcId="{1DBF59E6-D261-4FF1-9759-313B155E5BB9}" destId="{1904160F-FE40-4CE9-B967-C869D8F0C4CA}" srcOrd="0" destOrd="0" presId="urn:microsoft.com/office/officeart/2005/8/layout/default"/>
    <dgm:cxn modelId="{8C8A54C1-8B1D-4463-A5B8-D60173911ADE}" type="presParOf" srcId="{1DBF59E6-D261-4FF1-9759-313B155E5BB9}" destId="{C8667C32-4FED-44FA-9412-6AE3AB6D99FB}" srcOrd="1" destOrd="0" presId="urn:microsoft.com/office/officeart/2005/8/layout/default"/>
    <dgm:cxn modelId="{8403B53D-972E-4105-8E82-8BAC654BE7F5}" type="presParOf" srcId="{1DBF59E6-D261-4FF1-9759-313B155E5BB9}" destId="{AC745CB5-0A97-486E-9C91-5ACE03139B1F}" srcOrd="2" destOrd="0" presId="urn:microsoft.com/office/officeart/2005/8/layout/default"/>
    <dgm:cxn modelId="{8E0A96FD-8114-480A-8C86-044A2E673EBC}" type="presParOf" srcId="{1DBF59E6-D261-4FF1-9759-313B155E5BB9}" destId="{0702F1B0-1797-483A-8CAC-E0E5B8AD65DA}" srcOrd="3" destOrd="0" presId="urn:microsoft.com/office/officeart/2005/8/layout/default"/>
    <dgm:cxn modelId="{F4BC641B-D91B-4E92-9D53-3D5319FFB774}" type="presParOf" srcId="{1DBF59E6-D261-4FF1-9759-313B155E5BB9}" destId="{331670A3-CC54-4FCA-A255-14D81DA8F9F1}" srcOrd="4" destOrd="0" presId="urn:microsoft.com/office/officeart/2005/8/layout/default"/>
    <dgm:cxn modelId="{294D092A-9260-4841-80E9-B7081373D42D}" type="presParOf" srcId="{1DBF59E6-D261-4FF1-9759-313B155E5BB9}" destId="{F5828149-1FE7-44F9-B1C5-679D5ED28968}" srcOrd="5" destOrd="0" presId="urn:microsoft.com/office/officeart/2005/8/layout/default"/>
    <dgm:cxn modelId="{03725B13-4C99-473E-80D6-A91E93C99A6D}" type="presParOf" srcId="{1DBF59E6-D261-4FF1-9759-313B155E5BB9}" destId="{52AFB327-7ED9-409D-8819-805DA0B066F8}" srcOrd="6" destOrd="0" presId="urn:microsoft.com/office/officeart/2005/8/layout/default"/>
    <dgm:cxn modelId="{9C2CC5CE-AABF-4693-ACA7-69D18BB918F9}" type="presParOf" srcId="{1DBF59E6-D261-4FF1-9759-313B155E5BB9}" destId="{C3A1480A-5FDD-4BC2-9ADE-1B1E96753B4F}" srcOrd="7" destOrd="0" presId="urn:microsoft.com/office/officeart/2005/8/layout/default"/>
    <dgm:cxn modelId="{5F7BB1DF-2182-4632-8C2E-C7BAFDF20D1E}" type="presParOf" srcId="{1DBF59E6-D261-4FF1-9759-313B155E5BB9}" destId="{4BD85051-543C-464F-83FE-92252DD56DE0}" srcOrd="8" destOrd="0" presId="urn:microsoft.com/office/officeart/2005/8/layout/default"/>
    <dgm:cxn modelId="{0494627B-386E-43A4-8615-9D7FCFDE736E}" type="presParOf" srcId="{1DBF59E6-D261-4FF1-9759-313B155E5BB9}" destId="{8D135486-7C3B-47FB-B29D-BFFE04E18241}" srcOrd="9" destOrd="0" presId="urn:microsoft.com/office/officeart/2005/8/layout/default"/>
    <dgm:cxn modelId="{288861A2-D9D6-4348-B40D-D8FA88AB8E70}" type="presParOf" srcId="{1DBF59E6-D261-4FF1-9759-313B155E5BB9}" destId="{7E06673E-0158-44D5-A7B3-D3B211C19CD3}" srcOrd="10" destOrd="0" presId="urn:microsoft.com/office/officeart/2005/8/layout/default"/>
    <dgm:cxn modelId="{14E91239-8489-4D44-A069-3ACEFBC2E276}" type="presParOf" srcId="{1DBF59E6-D261-4FF1-9759-313B155E5BB9}" destId="{3429F589-61DF-4C21-A325-A265ECE13348}" srcOrd="11" destOrd="0" presId="urn:microsoft.com/office/officeart/2005/8/layout/default"/>
    <dgm:cxn modelId="{5F2EB096-89B7-4B4D-95CF-1871DD0F43BB}" type="presParOf" srcId="{1DBF59E6-D261-4FF1-9759-313B155E5BB9}" destId="{287A8BFD-5BD7-4013-A6DD-768E4D10D9C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7DB1AF-38CA-437F-9B76-550346275A6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308FF043-6CDA-4343-B571-EF20AF96327B}">
      <dgm:prSet phldrT="[Text]" custT="1"/>
      <dgm:spPr/>
      <dgm:t>
        <a:bodyPr/>
        <a:lstStyle/>
        <a:p>
          <a:r>
            <a:rPr lang="es-PR" sz="2000" dirty="0" smtClean="0"/>
            <a:t>El 87% del presupuesto conjunto de Río Piedras, Mayagüez y Ciencias Médicas ($515M)</a:t>
          </a:r>
          <a:endParaRPr lang="es-PR" sz="2000" dirty="0"/>
        </a:p>
      </dgm:t>
    </dgm:pt>
    <dgm:pt modelId="{64245E7C-9002-4314-AAE2-E1BAD74F605D}" type="parTrans" cxnId="{A057D827-1E25-4FB5-A7A2-69B8A5134131}">
      <dgm:prSet/>
      <dgm:spPr/>
      <dgm:t>
        <a:bodyPr/>
        <a:lstStyle/>
        <a:p>
          <a:endParaRPr lang="es-PR"/>
        </a:p>
      </dgm:t>
    </dgm:pt>
    <dgm:pt modelId="{70D40A7A-D110-4C1F-A7E3-B01097F2E1F2}" type="sibTrans" cxnId="{A057D827-1E25-4FB5-A7A2-69B8A5134131}">
      <dgm:prSet/>
      <dgm:spPr/>
      <dgm:t>
        <a:bodyPr/>
        <a:lstStyle/>
        <a:p>
          <a:endParaRPr lang="es-PR"/>
        </a:p>
      </dgm:t>
    </dgm:pt>
    <dgm:pt modelId="{98CAB33D-0C31-448D-8817-0EE090A96F6D}">
      <dgm:prSet custT="1"/>
      <dgm:spPr/>
      <dgm:t>
        <a:bodyPr/>
        <a:lstStyle/>
        <a:p>
          <a:r>
            <a:rPr lang="es-PR" sz="2000" dirty="0" smtClean="0"/>
            <a:t>Casi el doble del presupuesto conjunto de los 8 recintos más pequeños ($249 M)</a:t>
          </a:r>
        </a:p>
      </dgm:t>
    </dgm:pt>
    <dgm:pt modelId="{3DA5549C-4A73-4B47-B8CA-76CA46B3AC35}" type="parTrans" cxnId="{E5745F77-8838-4E19-976D-381E94E0C52C}">
      <dgm:prSet/>
      <dgm:spPr/>
      <dgm:t>
        <a:bodyPr/>
        <a:lstStyle/>
        <a:p>
          <a:endParaRPr lang="es-PR"/>
        </a:p>
      </dgm:t>
    </dgm:pt>
    <dgm:pt modelId="{02AEF647-E897-487A-9204-E202BBF19EFD}" type="sibTrans" cxnId="{E5745F77-8838-4E19-976D-381E94E0C52C}">
      <dgm:prSet/>
      <dgm:spPr/>
      <dgm:t>
        <a:bodyPr/>
        <a:lstStyle/>
        <a:p>
          <a:endParaRPr lang="es-PR"/>
        </a:p>
      </dgm:t>
    </dgm:pt>
    <dgm:pt modelId="{D9481C4B-BD43-4383-9878-89E9A0487B95}">
      <dgm:prSet custT="1"/>
      <dgm:spPr/>
      <dgm:t>
        <a:bodyPr/>
        <a:lstStyle/>
        <a:p>
          <a:r>
            <a:rPr lang="es-PR" sz="2000" dirty="0" smtClean="0"/>
            <a:t>6 veces el gasto de las unidades administrativas ($71.7 M)</a:t>
          </a:r>
        </a:p>
      </dgm:t>
    </dgm:pt>
    <dgm:pt modelId="{897947FA-7EF4-47D2-8871-D520DA25FCBF}" type="parTrans" cxnId="{356CA950-3BB7-4BF4-8FFC-E4A69AABC191}">
      <dgm:prSet/>
      <dgm:spPr/>
      <dgm:t>
        <a:bodyPr/>
        <a:lstStyle/>
        <a:p>
          <a:endParaRPr lang="es-PR"/>
        </a:p>
      </dgm:t>
    </dgm:pt>
    <dgm:pt modelId="{97BF1E3B-6871-472A-A8A8-13E77474AB00}" type="sibTrans" cxnId="{356CA950-3BB7-4BF4-8FFC-E4A69AABC191}">
      <dgm:prSet/>
      <dgm:spPr/>
      <dgm:t>
        <a:bodyPr/>
        <a:lstStyle/>
        <a:p>
          <a:endParaRPr lang="es-PR"/>
        </a:p>
      </dgm:t>
    </dgm:pt>
    <dgm:pt modelId="{0CEDA181-E36E-4270-9845-CD016EFF00A0}">
      <dgm:prSet custT="1"/>
      <dgm:spPr/>
      <dgm:t>
        <a:bodyPr/>
        <a:lstStyle/>
        <a:p>
          <a:r>
            <a:rPr lang="es-PR" sz="2000" dirty="0" smtClean="0"/>
            <a:t>3 veces el monto del pago de deudas y reservas.</a:t>
          </a:r>
        </a:p>
      </dgm:t>
    </dgm:pt>
    <dgm:pt modelId="{75E95443-6AC8-4361-A5AA-7BCA07EC1509}" type="parTrans" cxnId="{8F921E80-9DC0-4C76-87AF-E86F2930502A}">
      <dgm:prSet/>
      <dgm:spPr/>
      <dgm:t>
        <a:bodyPr/>
        <a:lstStyle/>
        <a:p>
          <a:endParaRPr lang="es-PR"/>
        </a:p>
      </dgm:t>
    </dgm:pt>
    <dgm:pt modelId="{FF83BF46-05EC-445A-938D-29B75FAE57C6}" type="sibTrans" cxnId="{8F921E80-9DC0-4C76-87AF-E86F2930502A}">
      <dgm:prSet/>
      <dgm:spPr/>
      <dgm:t>
        <a:bodyPr/>
        <a:lstStyle/>
        <a:p>
          <a:endParaRPr lang="es-PR"/>
        </a:p>
      </dgm:t>
    </dgm:pt>
    <dgm:pt modelId="{9704FBC6-C75D-4E64-8791-FB0BD2590A69}">
      <dgm:prSet custT="1"/>
      <dgm:spPr/>
      <dgm:t>
        <a:bodyPr/>
        <a:lstStyle/>
        <a:p>
          <a:r>
            <a:rPr lang="es-PR" sz="2000" dirty="0" smtClean="0"/>
            <a:t>12 veces el presupuesto total de la editorial, Ext. </a:t>
          </a:r>
          <a:r>
            <a:rPr lang="es-PR" sz="2000" dirty="0" err="1" smtClean="0"/>
            <a:t>Aagrícola</a:t>
          </a:r>
          <a:r>
            <a:rPr lang="es-PR" sz="2000" dirty="0" smtClean="0"/>
            <a:t> y </a:t>
          </a:r>
          <a:r>
            <a:rPr lang="es-PR" sz="2000" dirty="0" err="1" smtClean="0"/>
            <a:t>Est.</a:t>
          </a:r>
          <a:r>
            <a:rPr lang="es-PR" sz="2000" dirty="0" smtClean="0"/>
            <a:t> Experimental ($38 M)</a:t>
          </a:r>
        </a:p>
      </dgm:t>
    </dgm:pt>
    <dgm:pt modelId="{4E4E1F13-F5D7-4C54-A138-226F3BD0EF4D}" type="parTrans" cxnId="{0DB1D2C7-BA34-4AEF-A168-9E311986B439}">
      <dgm:prSet/>
      <dgm:spPr/>
      <dgm:t>
        <a:bodyPr/>
        <a:lstStyle/>
        <a:p>
          <a:endParaRPr lang="es-PR"/>
        </a:p>
      </dgm:t>
    </dgm:pt>
    <dgm:pt modelId="{325FC576-E183-49F6-B68E-1019A9941B42}" type="sibTrans" cxnId="{0DB1D2C7-BA34-4AEF-A168-9E311986B439}">
      <dgm:prSet/>
      <dgm:spPr/>
      <dgm:t>
        <a:bodyPr/>
        <a:lstStyle/>
        <a:p>
          <a:endParaRPr lang="es-PR"/>
        </a:p>
      </dgm:t>
    </dgm:pt>
    <dgm:pt modelId="{2746BEFA-C60C-426B-8FB2-D4DF6C022313}" type="pres">
      <dgm:prSet presAssocID="{557DB1AF-38CA-437F-9B76-550346275A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R"/>
        </a:p>
      </dgm:t>
    </dgm:pt>
    <dgm:pt modelId="{28E8FE59-CBCF-47F7-B4AF-658ABC2845D2}" type="pres">
      <dgm:prSet presAssocID="{308FF043-6CDA-4343-B571-EF20AF96327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0E09C507-F5C2-47BB-8F0C-15B265DD80D2}" type="pres">
      <dgm:prSet presAssocID="{70D40A7A-D110-4C1F-A7E3-B01097F2E1F2}" presName="spacer" presStyleCnt="0"/>
      <dgm:spPr/>
    </dgm:pt>
    <dgm:pt modelId="{67674DFE-83A6-4C6A-BC29-7D5300D9AE14}" type="pres">
      <dgm:prSet presAssocID="{98CAB33D-0C31-448D-8817-0EE090A96F6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A55470C3-FA1E-4663-BE0A-4C315D8104C7}" type="pres">
      <dgm:prSet presAssocID="{02AEF647-E897-487A-9204-E202BBF19EFD}" presName="spacer" presStyleCnt="0"/>
      <dgm:spPr/>
    </dgm:pt>
    <dgm:pt modelId="{840DA89F-EFD4-4364-AC37-FF7CF81CB77C}" type="pres">
      <dgm:prSet presAssocID="{D9481C4B-BD43-4383-9878-89E9A0487B9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08ECE16A-BBCA-4D55-A4A1-55BECEF62847}" type="pres">
      <dgm:prSet presAssocID="{97BF1E3B-6871-472A-A8A8-13E77474AB00}" presName="spacer" presStyleCnt="0"/>
      <dgm:spPr/>
    </dgm:pt>
    <dgm:pt modelId="{EEA42690-9FA1-41A3-86E3-AFCA4028C238}" type="pres">
      <dgm:prSet presAssocID="{0CEDA181-E36E-4270-9845-CD016EFF00A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A4F33B7F-AF86-42DD-B2FD-67D4FBFC57A2}" type="pres">
      <dgm:prSet presAssocID="{FF83BF46-05EC-445A-938D-29B75FAE57C6}" presName="spacer" presStyleCnt="0"/>
      <dgm:spPr/>
    </dgm:pt>
    <dgm:pt modelId="{9CCC6F81-922F-400F-AC68-E88DCCEC401F}" type="pres">
      <dgm:prSet presAssocID="{9704FBC6-C75D-4E64-8791-FB0BD2590A6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PR"/>
        </a:p>
      </dgm:t>
    </dgm:pt>
  </dgm:ptLst>
  <dgm:cxnLst>
    <dgm:cxn modelId="{356CA950-3BB7-4BF4-8FFC-E4A69AABC191}" srcId="{557DB1AF-38CA-437F-9B76-550346275A61}" destId="{D9481C4B-BD43-4383-9878-89E9A0487B95}" srcOrd="2" destOrd="0" parTransId="{897947FA-7EF4-47D2-8871-D520DA25FCBF}" sibTransId="{97BF1E3B-6871-472A-A8A8-13E77474AB00}"/>
    <dgm:cxn modelId="{08BE2D20-639B-46CB-A96F-B565A4D4D546}" type="presOf" srcId="{9704FBC6-C75D-4E64-8791-FB0BD2590A69}" destId="{9CCC6F81-922F-400F-AC68-E88DCCEC401F}" srcOrd="0" destOrd="0" presId="urn:microsoft.com/office/officeart/2005/8/layout/vList2"/>
    <dgm:cxn modelId="{8F921E80-9DC0-4C76-87AF-E86F2930502A}" srcId="{557DB1AF-38CA-437F-9B76-550346275A61}" destId="{0CEDA181-E36E-4270-9845-CD016EFF00A0}" srcOrd="3" destOrd="0" parTransId="{75E95443-6AC8-4361-A5AA-7BCA07EC1509}" sibTransId="{FF83BF46-05EC-445A-938D-29B75FAE57C6}"/>
    <dgm:cxn modelId="{258E893C-9AC5-445E-942C-33707FCFFE8B}" type="presOf" srcId="{308FF043-6CDA-4343-B571-EF20AF96327B}" destId="{28E8FE59-CBCF-47F7-B4AF-658ABC2845D2}" srcOrd="0" destOrd="0" presId="urn:microsoft.com/office/officeart/2005/8/layout/vList2"/>
    <dgm:cxn modelId="{87F5E958-C5E9-4D69-9749-B70E30D42E2A}" type="presOf" srcId="{D9481C4B-BD43-4383-9878-89E9A0487B95}" destId="{840DA89F-EFD4-4364-AC37-FF7CF81CB77C}" srcOrd="0" destOrd="0" presId="urn:microsoft.com/office/officeart/2005/8/layout/vList2"/>
    <dgm:cxn modelId="{7FADE4E7-14CF-4455-B966-8095D46C1D53}" type="presOf" srcId="{557DB1AF-38CA-437F-9B76-550346275A61}" destId="{2746BEFA-C60C-426B-8FB2-D4DF6C022313}" srcOrd="0" destOrd="0" presId="urn:microsoft.com/office/officeart/2005/8/layout/vList2"/>
    <dgm:cxn modelId="{0DB1D2C7-BA34-4AEF-A168-9E311986B439}" srcId="{557DB1AF-38CA-437F-9B76-550346275A61}" destId="{9704FBC6-C75D-4E64-8791-FB0BD2590A69}" srcOrd="4" destOrd="0" parTransId="{4E4E1F13-F5D7-4C54-A138-226F3BD0EF4D}" sibTransId="{325FC576-E183-49F6-B68E-1019A9941B42}"/>
    <dgm:cxn modelId="{D34E49CC-6408-4B07-BCFA-8AEE57173922}" type="presOf" srcId="{98CAB33D-0C31-448D-8817-0EE090A96F6D}" destId="{67674DFE-83A6-4C6A-BC29-7D5300D9AE14}" srcOrd="0" destOrd="0" presId="urn:microsoft.com/office/officeart/2005/8/layout/vList2"/>
    <dgm:cxn modelId="{A057D827-1E25-4FB5-A7A2-69B8A5134131}" srcId="{557DB1AF-38CA-437F-9B76-550346275A61}" destId="{308FF043-6CDA-4343-B571-EF20AF96327B}" srcOrd="0" destOrd="0" parTransId="{64245E7C-9002-4314-AAE2-E1BAD74F605D}" sibTransId="{70D40A7A-D110-4C1F-A7E3-B01097F2E1F2}"/>
    <dgm:cxn modelId="{E5745F77-8838-4E19-976D-381E94E0C52C}" srcId="{557DB1AF-38CA-437F-9B76-550346275A61}" destId="{98CAB33D-0C31-448D-8817-0EE090A96F6D}" srcOrd="1" destOrd="0" parTransId="{3DA5549C-4A73-4B47-B8CA-76CA46B3AC35}" sibTransId="{02AEF647-E897-487A-9204-E202BBF19EFD}"/>
    <dgm:cxn modelId="{88BDBDF5-8302-4C63-8CD0-E376DD15E616}" type="presOf" srcId="{0CEDA181-E36E-4270-9845-CD016EFF00A0}" destId="{EEA42690-9FA1-41A3-86E3-AFCA4028C238}" srcOrd="0" destOrd="0" presId="urn:microsoft.com/office/officeart/2005/8/layout/vList2"/>
    <dgm:cxn modelId="{C8F6770B-1275-4691-94EE-90E6CDF60792}" type="presParOf" srcId="{2746BEFA-C60C-426B-8FB2-D4DF6C022313}" destId="{28E8FE59-CBCF-47F7-B4AF-658ABC2845D2}" srcOrd="0" destOrd="0" presId="urn:microsoft.com/office/officeart/2005/8/layout/vList2"/>
    <dgm:cxn modelId="{45422788-DA68-4A54-96A0-52D63B3F7919}" type="presParOf" srcId="{2746BEFA-C60C-426B-8FB2-D4DF6C022313}" destId="{0E09C507-F5C2-47BB-8F0C-15B265DD80D2}" srcOrd="1" destOrd="0" presId="urn:microsoft.com/office/officeart/2005/8/layout/vList2"/>
    <dgm:cxn modelId="{73F5C862-3734-488C-9866-FBBF099BED73}" type="presParOf" srcId="{2746BEFA-C60C-426B-8FB2-D4DF6C022313}" destId="{67674DFE-83A6-4C6A-BC29-7D5300D9AE14}" srcOrd="2" destOrd="0" presId="urn:microsoft.com/office/officeart/2005/8/layout/vList2"/>
    <dgm:cxn modelId="{E7DDAE57-ACBF-4DC6-AE1D-1D21880E78BD}" type="presParOf" srcId="{2746BEFA-C60C-426B-8FB2-D4DF6C022313}" destId="{A55470C3-FA1E-4663-BE0A-4C315D8104C7}" srcOrd="3" destOrd="0" presId="urn:microsoft.com/office/officeart/2005/8/layout/vList2"/>
    <dgm:cxn modelId="{91C27786-40D6-4CEE-A71B-9990AA2B58B6}" type="presParOf" srcId="{2746BEFA-C60C-426B-8FB2-D4DF6C022313}" destId="{840DA89F-EFD4-4364-AC37-FF7CF81CB77C}" srcOrd="4" destOrd="0" presId="urn:microsoft.com/office/officeart/2005/8/layout/vList2"/>
    <dgm:cxn modelId="{0AEC2EFF-97CF-4967-8A01-3E7495323BB4}" type="presParOf" srcId="{2746BEFA-C60C-426B-8FB2-D4DF6C022313}" destId="{08ECE16A-BBCA-4D55-A4A1-55BECEF62847}" srcOrd="5" destOrd="0" presId="urn:microsoft.com/office/officeart/2005/8/layout/vList2"/>
    <dgm:cxn modelId="{3ACBAAC8-6C0A-4BB8-BC35-141FFD8612FD}" type="presParOf" srcId="{2746BEFA-C60C-426B-8FB2-D4DF6C022313}" destId="{EEA42690-9FA1-41A3-86E3-AFCA4028C238}" srcOrd="6" destOrd="0" presId="urn:microsoft.com/office/officeart/2005/8/layout/vList2"/>
    <dgm:cxn modelId="{34FEF457-F621-415A-89E8-19699D84B9AD}" type="presParOf" srcId="{2746BEFA-C60C-426B-8FB2-D4DF6C022313}" destId="{A4F33B7F-AF86-42DD-B2FD-67D4FBFC57A2}" srcOrd="7" destOrd="0" presId="urn:microsoft.com/office/officeart/2005/8/layout/vList2"/>
    <dgm:cxn modelId="{E450262A-F46B-4492-A04D-4A2DC12923F7}" type="presParOf" srcId="{2746BEFA-C60C-426B-8FB2-D4DF6C022313}" destId="{9CCC6F81-922F-400F-AC68-E88DCCEC401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09D173-76A1-45B6-A88C-B9D169D806F7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CB587A8F-532D-469C-938A-8A57C51C1A0D}">
      <dgm:prSet phldrT="[Text]"/>
      <dgm:spPr/>
      <dgm:t>
        <a:bodyPr/>
        <a:lstStyle/>
        <a:p>
          <a:r>
            <a:rPr lang="es-PR" noProof="0" dirty="0" smtClean="0"/>
            <a:t>El  problema fiscal no se limita a no pagar la deuda</a:t>
          </a:r>
          <a:endParaRPr lang="es-PR" noProof="0" dirty="0"/>
        </a:p>
      </dgm:t>
    </dgm:pt>
    <dgm:pt modelId="{5C7E12FC-92D1-469B-AC96-2C807C33B46B}" type="parTrans" cxnId="{58131F30-26D9-41AC-962F-7C0CDA6C4531}">
      <dgm:prSet/>
      <dgm:spPr/>
      <dgm:t>
        <a:bodyPr/>
        <a:lstStyle/>
        <a:p>
          <a:endParaRPr lang="es-PR"/>
        </a:p>
      </dgm:t>
    </dgm:pt>
    <dgm:pt modelId="{5BE7FAA4-D538-448F-B6B9-F764CC272B65}" type="sibTrans" cxnId="{58131F30-26D9-41AC-962F-7C0CDA6C4531}">
      <dgm:prSet/>
      <dgm:spPr/>
      <dgm:t>
        <a:bodyPr/>
        <a:lstStyle/>
        <a:p>
          <a:endParaRPr lang="es-PR"/>
        </a:p>
      </dgm:t>
    </dgm:pt>
    <dgm:pt modelId="{608121DD-C568-45F5-8DA5-E85F571C28BD}">
      <dgm:prSet phldrT="[Text]"/>
      <dgm:spPr/>
      <dgm:t>
        <a:bodyPr/>
        <a:lstStyle/>
        <a:p>
          <a:r>
            <a:rPr lang="es-PR" noProof="0" dirty="0" smtClean="0"/>
            <a:t>Es necesario revaluar todo el aparato gubernamental y utilizar esta coyuntura para un gobierno más eficiente y efectivo</a:t>
          </a:r>
          <a:endParaRPr lang="es-PR" noProof="0" dirty="0"/>
        </a:p>
      </dgm:t>
    </dgm:pt>
    <dgm:pt modelId="{103E536A-FF3F-4B29-B1F8-9FB27EAF6D9C}" type="parTrans" cxnId="{E403A0DD-D083-49F3-9BF4-F18EE75588FA}">
      <dgm:prSet/>
      <dgm:spPr/>
      <dgm:t>
        <a:bodyPr/>
        <a:lstStyle/>
        <a:p>
          <a:endParaRPr lang="es-PR"/>
        </a:p>
      </dgm:t>
    </dgm:pt>
    <dgm:pt modelId="{995568E6-35C3-46D4-ACFE-F0872AC5726D}" type="sibTrans" cxnId="{E403A0DD-D083-49F3-9BF4-F18EE75588FA}">
      <dgm:prSet/>
      <dgm:spPr/>
      <dgm:t>
        <a:bodyPr/>
        <a:lstStyle/>
        <a:p>
          <a:endParaRPr lang="es-PR"/>
        </a:p>
      </dgm:t>
    </dgm:pt>
    <dgm:pt modelId="{3829CC45-2F29-4428-9919-A049D6DF80D7}">
      <dgm:prSet phldrT="[Text]"/>
      <dgm:spPr/>
      <dgm:t>
        <a:bodyPr/>
        <a:lstStyle/>
        <a:p>
          <a:r>
            <a:rPr lang="es-PR" noProof="0" smtClean="0"/>
            <a:t>Por lo que la UPR no está exenta.</a:t>
          </a:r>
          <a:endParaRPr lang="es-PR" noProof="0"/>
        </a:p>
      </dgm:t>
    </dgm:pt>
    <dgm:pt modelId="{6E58BB7D-C564-4B17-BD62-E7341963A07D}" type="parTrans" cxnId="{47E877AA-FECB-4E36-88C6-9A4A844326F8}">
      <dgm:prSet/>
      <dgm:spPr/>
      <dgm:t>
        <a:bodyPr/>
        <a:lstStyle/>
        <a:p>
          <a:endParaRPr lang="es-PR"/>
        </a:p>
      </dgm:t>
    </dgm:pt>
    <dgm:pt modelId="{C1DC0311-5297-42D0-BCF2-EF310ED727E7}" type="sibTrans" cxnId="{47E877AA-FECB-4E36-88C6-9A4A844326F8}">
      <dgm:prSet/>
      <dgm:spPr/>
      <dgm:t>
        <a:bodyPr/>
        <a:lstStyle/>
        <a:p>
          <a:endParaRPr lang="es-PR"/>
        </a:p>
      </dgm:t>
    </dgm:pt>
    <dgm:pt modelId="{347A07A8-8C93-4D4A-B350-0FF138632724}">
      <dgm:prSet phldrT="[Text]"/>
      <dgm:spPr/>
      <dgm:t>
        <a:bodyPr/>
        <a:lstStyle/>
        <a:p>
          <a:r>
            <a:rPr lang="es-PR" noProof="0" dirty="0" smtClean="0"/>
            <a:t>En lugar de buscar acciones se está </a:t>
          </a:r>
          <a:r>
            <a:rPr lang="es-PR" noProof="0" dirty="0" err="1" smtClean="0"/>
            <a:t>recuriendo</a:t>
          </a:r>
          <a:r>
            <a:rPr lang="es-PR" noProof="0" dirty="0" smtClean="0"/>
            <a:t> a un ejercicio contable.</a:t>
          </a:r>
          <a:endParaRPr lang="es-PR" noProof="0" dirty="0"/>
        </a:p>
      </dgm:t>
    </dgm:pt>
    <dgm:pt modelId="{3D77F2B1-9381-45E0-B029-AE1F981C371A}" type="parTrans" cxnId="{036D0C08-95B4-4043-A7DB-729273FDD389}">
      <dgm:prSet/>
      <dgm:spPr/>
      <dgm:t>
        <a:bodyPr/>
        <a:lstStyle/>
        <a:p>
          <a:endParaRPr lang="es-PR"/>
        </a:p>
      </dgm:t>
    </dgm:pt>
    <dgm:pt modelId="{13F8121A-6D15-42DA-AD08-0439F569072E}" type="sibTrans" cxnId="{036D0C08-95B4-4043-A7DB-729273FDD389}">
      <dgm:prSet/>
      <dgm:spPr/>
      <dgm:t>
        <a:bodyPr/>
        <a:lstStyle/>
        <a:p>
          <a:endParaRPr lang="es-PR"/>
        </a:p>
      </dgm:t>
    </dgm:pt>
    <dgm:pt modelId="{AC786CBF-07A1-4EDE-B5F2-DFE65CE2CB70}">
      <dgm:prSet phldrT="[Text]"/>
      <dgm:spPr/>
      <dgm:t>
        <a:bodyPr/>
        <a:lstStyle/>
        <a:p>
          <a:r>
            <a:rPr lang="es-PR" noProof="0" dirty="0" smtClean="0"/>
            <a:t>No obstante, el sacrificio que se le está pidiendo a la UPR es demasiado grande</a:t>
          </a:r>
          <a:endParaRPr lang="es-PR" noProof="0" dirty="0"/>
        </a:p>
      </dgm:t>
    </dgm:pt>
    <dgm:pt modelId="{B7F42102-274C-4B46-A20F-67A14CD05B42}" type="parTrans" cxnId="{93525E72-9C6B-4BAB-BCE5-EF1B97F0C271}">
      <dgm:prSet/>
      <dgm:spPr/>
      <dgm:t>
        <a:bodyPr/>
        <a:lstStyle/>
        <a:p>
          <a:endParaRPr lang="es-PR"/>
        </a:p>
      </dgm:t>
    </dgm:pt>
    <dgm:pt modelId="{D033F9BC-9D0B-4328-838C-62E40743475D}" type="sibTrans" cxnId="{93525E72-9C6B-4BAB-BCE5-EF1B97F0C271}">
      <dgm:prSet/>
      <dgm:spPr/>
      <dgm:t>
        <a:bodyPr/>
        <a:lstStyle/>
        <a:p>
          <a:endParaRPr lang="es-PR"/>
        </a:p>
      </dgm:t>
    </dgm:pt>
    <dgm:pt modelId="{500AA1AB-10EE-4AEE-B27A-63D90ADDB828}">
      <dgm:prSet phldrT="[Text]"/>
      <dgm:spPr/>
      <dgm:t>
        <a:bodyPr/>
        <a:lstStyle/>
        <a:p>
          <a:r>
            <a:rPr lang="es-PR" noProof="0" dirty="0" smtClean="0"/>
            <a:t>La UPR perdería su capacidad de ser pilar del desarrollo económico</a:t>
          </a:r>
          <a:endParaRPr lang="es-PR" noProof="0" dirty="0"/>
        </a:p>
      </dgm:t>
    </dgm:pt>
    <dgm:pt modelId="{6C8C293D-2CCF-429B-8E92-BD6EB415C0A6}" type="parTrans" cxnId="{4258B038-8284-4FE9-817F-44E6E167136C}">
      <dgm:prSet/>
      <dgm:spPr/>
      <dgm:t>
        <a:bodyPr/>
        <a:lstStyle/>
        <a:p>
          <a:endParaRPr lang="es-PR"/>
        </a:p>
      </dgm:t>
    </dgm:pt>
    <dgm:pt modelId="{5BB36A04-ABF6-4850-8EA2-F4ABD06EF51F}" type="sibTrans" cxnId="{4258B038-8284-4FE9-817F-44E6E167136C}">
      <dgm:prSet/>
      <dgm:spPr/>
      <dgm:t>
        <a:bodyPr/>
        <a:lstStyle/>
        <a:p>
          <a:endParaRPr lang="es-PR"/>
        </a:p>
      </dgm:t>
    </dgm:pt>
    <dgm:pt modelId="{C6451217-80C9-40E0-8755-ED4B52C58C84}" type="pres">
      <dgm:prSet presAssocID="{8709D173-76A1-45B6-A88C-B9D169D806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R"/>
        </a:p>
      </dgm:t>
    </dgm:pt>
    <dgm:pt modelId="{02F55511-4620-4DE8-ADE0-CC5B1BDCCD1B}" type="pres">
      <dgm:prSet presAssocID="{CB587A8F-532D-469C-938A-8A57C51C1A0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FD583BA6-939E-4F42-B0DD-66D559BCC9FD}" type="pres">
      <dgm:prSet presAssocID="{5BE7FAA4-D538-448F-B6B9-F764CC272B65}" presName="sibTrans" presStyleCnt="0"/>
      <dgm:spPr/>
    </dgm:pt>
    <dgm:pt modelId="{DE8528EA-10AE-492E-A215-8D9D05FB97C6}" type="pres">
      <dgm:prSet presAssocID="{608121DD-C568-45F5-8DA5-E85F571C28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41321FD2-EEEF-40F6-8564-BD01521B2A68}" type="pres">
      <dgm:prSet presAssocID="{995568E6-35C3-46D4-ACFE-F0872AC5726D}" presName="sibTrans" presStyleCnt="0"/>
      <dgm:spPr/>
    </dgm:pt>
    <dgm:pt modelId="{D54BFEB3-D556-4871-A39E-AD1D12450432}" type="pres">
      <dgm:prSet presAssocID="{3829CC45-2F29-4428-9919-A049D6DF80D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C7EAE015-F6C0-400B-A77B-6B8FC135F086}" type="pres">
      <dgm:prSet presAssocID="{C1DC0311-5297-42D0-BCF2-EF310ED727E7}" presName="sibTrans" presStyleCnt="0"/>
      <dgm:spPr/>
    </dgm:pt>
    <dgm:pt modelId="{27346C6F-1953-4696-A76D-6CD0522294CB}" type="pres">
      <dgm:prSet presAssocID="{347A07A8-8C93-4D4A-B350-0FF13863272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448A6366-35C5-44A8-B84C-E8181FFAA18A}" type="pres">
      <dgm:prSet presAssocID="{13F8121A-6D15-42DA-AD08-0439F569072E}" presName="sibTrans" presStyleCnt="0"/>
      <dgm:spPr/>
    </dgm:pt>
    <dgm:pt modelId="{1517B565-180A-43C0-8A13-183D9217C39E}" type="pres">
      <dgm:prSet presAssocID="{AC786CBF-07A1-4EDE-B5F2-DFE65CE2CB7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B59401A5-964B-45DF-96C3-0D9DE1AC6AA7}" type="pres">
      <dgm:prSet presAssocID="{D033F9BC-9D0B-4328-838C-62E40743475D}" presName="sibTrans" presStyleCnt="0"/>
      <dgm:spPr/>
    </dgm:pt>
    <dgm:pt modelId="{E8126856-44AC-4F22-A276-CDAB81C9D087}" type="pres">
      <dgm:prSet presAssocID="{500AA1AB-10EE-4AEE-B27A-63D90ADDB82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PR"/>
        </a:p>
      </dgm:t>
    </dgm:pt>
  </dgm:ptLst>
  <dgm:cxnLst>
    <dgm:cxn modelId="{47E877AA-FECB-4E36-88C6-9A4A844326F8}" srcId="{8709D173-76A1-45B6-A88C-B9D169D806F7}" destId="{3829CC45-2F29-4428-9919-A049D6DF80D7}" srcOrd="2" destOrd="0" parTransId="{6E58BB7D-C564-4B17-BD62-E7341963A07D}" sibTransId="{C1DC0311-5297-42D0-BCF2-EF310ED727E7}"/>
    <dgm:cxn modelId="{036D0C08-95B4-4043-A7DB-729273FDD389}" srcId="{8709D173-76A1-45B6-A88C-B9D169D806F7}" destId="{347A07A8-8C93-4D4A-B350-0FF138632724}" srcOrd="3" destOrd="0" parTransId="{3D77F2B1-9381-45E0-B029-AE1F981C371A}" sibTransId="{13F8121A-6D15-42DA-AD08-0439F569072E}"/>
    <dgm:cxn modelId="{303613D4-578E-4772-8B27-5E71B6E0D5A0}" type="presOf" srcId="{500AA1AB-10EE-4AEE-B27A-63D90ADDB828}" destId="{E8126856-44AC-4F22-A276-CDAB81C9D087}" srcOrd="0" destOrd="0" presId="urn:microsoft.com/office/officeart/2005/8/layout/default"/>
    <dgm:cxn modelId="{48308A89-E66E-4894-ABF5-88693697FE3A}" type="presOf" srcId="{347A07A8-8C93-4D4A-B350-0FF138632724}" destId="{27346C6F-1953-4696-A76D-6CD0522294CB}" srcOrd="0" destOrd="0" presId="urn:microsoft.com/office/officeart/2005/8/layout/default"/>
    <dgm:cxn modelId="{3A298751-7B82-4FF3-9069-44C94D6160C0}" type="presOf" srcId="{CB587A8F-532D-469C-938A-8A57C51C1A0D}" destId="{02F55511-4620-4DE8-ADE0-CC5B1BDCCD1B}" srcOrd="0" destOrd="0" presId="urn:microsoft.com/office/officeart/2005/8/layout/default"/>
    <dgm:cxn modelId="{E403A0DD-D083-49F3-9BF4-F18EE75588FA}" srcId="{8709D173-76A1-45B6-A88C-B9D169D806F7}" destId="{608121DD-C568-45F5-8DA5-E85F571C28BD}" srcOrd="1" destOrd="0" parTransId="{103E536A-FF3F-4B29-B1F8-9FB27EAF6D9C}" sibTransId="{995568E6-35C3-46D4-ACFE-F0872AC5726D}"/>
    <dgm:cxn modelId="{4258B038-8284-4FE9-817F-44E6E167136C}" srcId="{8709D173-76A1-45B6-A88C-B9D169D806F7}" destId="{500AA1AB-10EE-4AEE-B27A-63D90ADDB828}" srcOrd="5" destOrd="0" parTransId="{6C8C293D-2CCF-429B-8E92-BD6EB415C0A6}" sibTransId="{5BB36A04-ABF6-4850-8EA2-F4ABD06EF51F}"/>
    <dgm:cxn modelId="{EED7085B-C734-4D6E-8A5F-AF7677F47814}" type="presOf" srcId="{3829CC45-2F29-4428-9919-A049D6DF80D7}" destId="{D54BFEB3-D556-4871-A39E-AD1D12450432}" srcOrd="0" destOrd="0" presId="urn:microsoft.com/office/officeart/2005/8/layout/default"/>
    <dgm:cxn modelId="{90790945-B7BD-479D-950A-532F57778B1D}" type="presOf" srcId="{8709D173-76A1-45B6-A88C-B9D169D806F7}" destId="{C6451217-80C9-40E0-8755-ED4B52C58C84}" srcOrd="0" destOrd="0" presId="urn:microsoft.com/office/officeart/2005/8/layout/default"/>
    <dgm:cxn modelId="{4FA5F67C-22C3-4C35-8AA0-E82AC2803F56}" type="presOf" srcId="{AC786CBF-07A1-4EDE-B5F2-DFE65CE2CB70}" destId="{1517B565-180A-43C0-8A13-183D9217C39E}" srcOrd="0" destOrd="0" presId="urn:microsoft.com/office/officeart/2005/8/layout/default"/>
    <dgm:cxn modelId="{E57BF799-76BC-49D5-BD6B-B6F7EE638200}" type="presOf" srcId="{608121DD-C568-45F5-8DA5-E85F571C28BD}" destId="{DE8528EA-10AE-492E-A215-8D9D05FB97C6}" srcOrd="0" destOrd="0" presId="urn:microsoft.com/office/officeart/2005/8/layout/default"/>
    <dgm:cxn modelId="{58131F30-26D9-41AC-962F-7C0CDA6C4531}" srcId="{8709D173-76A1-45B6-A88C-B9D169D806F7}" destId="{CB587A8F-532D-469C-938A-8A57C51C1A0D}" srcOrd="0" destOrd="0" parTransId="{5C7E12FC-92D1-469B-AC96-2C807C33B46B}" sibTransId="{5BE7FAA4-D538-448F-B6B9-F764CC272B65}"/>
    <dgm:cxn modelId="{93525E72-9C6B-4BAB-BCE5-EF1B97F0C271}" srcId="{8709D173-76A1-45B6-A88C-B9D169D806F7}" destId="{AC786CBF-07A1-4EDE-B5F2-DFE65CE2CB70}" srcOrd="4" destOrd="0" parTransId="{B7F42102-274C-4B46-A20F-67A14CD05B42}" sibTransId="{D033F9BC-9D0B-4328-838C-62E40743475D}"/>
    <dgm:cxn modelId="{CD80A508-02B1-4353-A82D-AA8821390B38}" type="presParOf" srcId="{C6451217-80C9-40E0-8755-ED4B52C58C84}" destId="{02F55511-4620-4DE8-ADE0-CC5B1BDCCD1B}" srcOrd="0" destOrd="0" presId="urn:microsoft.com/office/officeart/2005/8/layout/default"/>
    <dgm:cxn modelId="{F0646EF8-5131-4FAE-AC18-460475CD103C}" type="presParOf" srcId="{C6451217-80C9-40E0-8755-ED4B52C58C84}" destId="{FD583BA6-939E-4F42-B0DD-66D559BCC9FD}" srcOrd="1" destOrd="0" presId="urn:microsoft.com/office/officeart/2005/8/layout/default"/>
    <dgm:cxn modelId="{09E4FF08-818A-4046-B8CF-6B1F56F40675}" type="presParOf" srcId="{C6451217-80C9-40E0-8755-ED4B52C58C84}" destId="{DE8528EA-10AE-492E-A215-8D9D05FB97C6}" srcOrd="2" destOrd="0" presId="urn:microsoft.com/office/officeart/2005/8/layout/default"/>
    <dgm:cxn modelId="{D634AE7D-7F45-42D4-BCB2-583F8C255AD5}" type="presParOf" srcId="{C6451217-80C9-40E0-8755-ED4B52C58C84}" destId="{41321FD2-EEEF-40F6-8564-BD01521B2A68}" srcOrd="3" destOrd="0" presId="urn:microsoft.com/office/officeart/2005/8/layout/default"/>
    <dgm:cxn modelId="{9219AF72-D053-4CA4-9F07-8B35FA700131}" type="presParOf" srcId="{C6451217-80C9-40E0-8755-ED4B52C58C84}" destId="{D54BFEB3-D556-4871-A39E-AD1D12450432}" srcOrd="4" destOrd="0" presId="urn:microsoft.com/office/officeart/2005/8/layout/default"/>
    <dgm:cxn modelId="{5D70230F-E3BC-44BB-8E35-FA20505CF1D3}" type="presParOf" srcId="{C6451217-80C9-40E0-8755-ED4B52C58C84}" destId="{C7EAE015-F6C0-400B-A77B-6B8FC135F086}" srcOrd="5" destOrd="0" presId="urn:microsoft.com/office/officeart/2005/8/layout/default"/>
    <dgm:cxn modelId="{0F948827-B4A0-4F37-8162-CE7CA02D702B}" type="presParOf" srcId="{C6451217-80C9-40E0-8755-ED4B52C58C84}" destId="{27346C6F-1953-4696-A76D-6CD0522294CB}" srcOrd="6" destOrd="0" presId="urn:microsoft.com/office/officeart/2005/8/layout/default"/>
    <dgm:cxn modelId="{043B02D3-B4F6-4CC6-8D65-29C084621161}" type="presParOf" srcId="{C6451217-80C9-40E0-8755-ED4B52C58C84}" destId="{448A6366-35C5-44A8-B84C-E8181FFAA18A}" srcOrd="7" destOrd="0" presId="urn:microsoft.com/office/officeart/2005/8/layout/default"/>
    <dgm:cxn modelId="{FA02BA62-C286-4331-B9A5-36207F8773C2}" type="presParOf" srcId="{C6451217-80C9-40E0-8755-ED4B52C58C84}" destId="{1517B565-180A-43C0-8A13-183D9217C39E}" srcOrd="8" destOrd="0" presId="urn:microsoft.com/office/officeart/2005/8/layout/default"/>
    <dgm:cxn modelId="{63481318-9C5A-47E2-9F49-523915805E38}" type="presParOf" srcId="{C6451217-80C9-40E0-8755-ED4B52C58C84}" destId="{B59401A5-964B-45DF-96C3-0D9DE1AC6AA7}" srcOrd="9" destOrd="0" presId="urn:microsoft.com/office/officeart/2005/8/layout/default"/>
    <dgm:cxn modelId="{8877D7E3-9840-4BE3-9D7E-71C4F66BDD88}" type="presParOf" srcId="{C6451217-80C9-40E0-8755-ED4B52C58C84}" destId="{E8126856-44AC-4F22-A276-CDAB81C9D08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0.07661</cdr:x>
      <cdr:y>0.89362</cdr:y>
    </cdr:from>
    <cdr:to>
      <cdr:x>0.94391</cdr:x>
      <cdr:y>0.98259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5600" y="2933700"/>
          <a:ext cx="40259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Datos:  Fiscal Plan for Puerto Rico, PRFAFAA March 13, 2017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</cdr:x>
      <cdr:y>0.84114</cdr:y>
    </cdr:from>
    <cdr:to>
      <cdr:x>0.89141</cdr:x>
      <cdr:y>0.91137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4150" y="3194050"/>
          <a:ext cx="33083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0.06645</cdr:x>
      <cdr:y>0.83946</cdr:y>
    </cdr:from>
    <cdr:to>
      <cdr:x>0.98055</cdr:x>
      <cdr:y>0.98161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350" y="3187700"/>
          <a:ext cx="3581400" cy="539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Fuente:</a:t>
          </a:r>
          <a:r>
            <a:rPr lang="en-US" sz="1100" baseline="0"/>
            <a:t>  Presupuestos por Agencia OGP, deflacionado con el IPC de Educación  promedio años fiscales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80DA48-16B7-4D93-9255-EF543A83EFAD}" type="datetimeFigureOut">
              <a:rPr lang="es-PR" smtClean="0"/>
              <a:pPr/>
              <a:t>06/28/2017</a:t>
            </a:fld>
            <a:endParaRPr lang="es-P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D7D626-218F-4F8F-8FD4-9F4E7714BF15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R" dirty="0" smtClean="0"/>
              <a:t>Conversatorio:  El Impacto de los Recortes al Presupuesto de la UPR</a:t>
            </a:r>
            <a:endParaRPr lang="es-P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Biblioteca de la EGAP, UPR-RP</a:t>
            </a:r>
          </a:p>
          <a:p>
            <a:r>
              <a:rPr lang="es-PR" dirty="0" smtClean="0"/>
              <a:t>Dra. </a:t>
            </a:r>
            <a:r>
              <a:rPr lang="es-PR" dirty="0" err="1" smtClean="0"/>
              <a:t>Eileen</a:t>
            </a:r>
            <a:r>
              <a:rPr lang="es-PR" dirty="0" smtClean="0"/>
              <a:t> V. </a:t>
            </a:r>
            <a:r>
              <a:rPr lang="es-PR" dirty="0" err="1" smtClean="0"/>
              <a:t>Segarra</a:t>
            </a:r>
            <a:r>
              <a:rPr lang="es-PR" dirty="0" smtClean="0"/>
              <a:t> </a:t>
            </a:r>
            <a:r>
              <a:rPr lang="es-PR" dirty="0" err="1" smtClean="0"/>
              <a:t>Alméstica</a:t>
            </a:r>
            <a:endParaRPr lang="es-PR" dirty="0" smtClean="0"/>
          </a:p>
          <a:p>
            <a:r>
              <a:rPr lang="es-PR" dirty="0" smtClean="0"/>
              <a:t>27 de marzo de 2017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/>
              <a:t>Implicaciones de la reducción de fondos a la UPR para el plan fiscal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71600" y="1524000"/>
          <a:ext cx="6400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19200" y="228600"/>
          <a:ext cx="7112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PR" dirty="0" smtClean="0"/>
              <a:t>Implicaciones de la reducción de fondos a la UPR para la Institución</a:t>
            </a:r>
            <a:r>
              <a:rPr lang="en-US" dirty="0" smtClean="0"/>
              <a:t/>
            </a:r>
            <a:br>
              <a:rPr lang="en-US" dirty="0" smtClean="0"/>
            </a:br>
            <a:endParaRPr lang="es-P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/>
              <a:t>Trayectoria del presupuesto de la UPR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6858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Callout 2"/>
          <p:cNvSpPr/>
          <p:nvPr/>
        </p:nvSpPr>
        <p:spPr>
          <a:xfrm>
            <a:off x="6096000" y="1371600"/>
            <a:ext cx="2438400" cy="1143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Reducción en valor real 12%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PR" sz="2800" dirty="0" smtClean="0"/>
              <a:t>Tamaño relativo de la reducción de ingresos</a:t>
            </a:r>
            <a:endParaRPr lang="es-P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sz="2000" dirty="0" smtClean="0"/>
              <a:t>El gasto de nómina y aportaciones patronales corresponde al 59.4 % ($873m) del presupuesto consolidado y el 71% del fondo general.  Esto incluye: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Gasto</a:t>
            </a:r>
            <a:r>
              <a:rPr lang="en-US" sz="2400" dirty="0" smtClean="0"/>
              <a:t> de </a:t>
            </a:r>
            <a:r>
              <a:rPr lang="en-US" sz="2400" dirty="0" err="1" smtClean="0"/>
              <a:t>nómina</a:t>
            </a:r>
            <a:endParaRPr lang="es-PR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00200" y="2743200"/>
          <a:ext cx="6597650" cy="2978150"/>
        </p:xfrm>
        <a:graphic>
          <a:graphicData uri="http://schemas.openxmlformats.org/presentationml/2006/ole">
            <p:oleObj spid="_x0000_s1026" name="Worksheet" r:id="rId3" imgW="6597502" imgH="297807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400" dirty="0" smtClean="0"/>
              <a:t>La reducción de 450 millones con relación a las partidas del presupuesto consolidado representa:</a:t>
            </a:r>
            <a:endParaRPr lang="es-P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400" dirty="0" smtClean="0"/>
              <a:t>La reducción de 450 millones con relación a los presupuestos de las unidades representa:</a:t>
            </a:r>
            <a:endParaRPr lang="es-P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3048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Disyuntiva Actual </a:t>
            </a:r>
            <a:endParaRPr lang="es-P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>
                <a:latin typeface="Courier New"/>
                <a:cs typeface="Courier New"/>
              </a:rPr>
              <a:t>¿</a:t>
            </a:r>
            <a:r>
              <a:rPr lang="es-PR" dirty="0" smtClean="0"/>
              <a:t>Donde estamos?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0" y="838200"/>
          <a:ext cx="7696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14400" y="838200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R" dirty="0" smtClean="0">
                <a:latin typeface="Courier New"/>
                <a:cs typeface="Courier New"/>
              </a:rPr>
              <a:t>¿</a:t>
            </a:r>
            <a:r>
              <a:rPr lang="es-PR" dirty="0" smtClean="0"/>
              <a:t>Qué proyecta el Plan Fiscal?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762000"/>
          <a:ext cx="8305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28600" y="228600"/>
          <a:ext cx="5410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3657600" y="3200400"/>
          <a:ext cx="5257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Supuestos muy optimistas</a:t>
            </a:r>
          </a:p>
          <a:p>
            <a:pPr lvl="1"/>
            <a:r>
              <a:rPr lang="es-PR" dirty="0" smtClean="0"/>
              <a:t>Contracción PNB menor al 3% hasta el 2019, cambios menores al 1% entre el 2020 a 2022 y creciendo a 1% o más luego del 2023</a:t>
            </a:r>
          </a:p>
          <a:p>
            <a:pPr lvl="1"/>
            <a:endParaRPr lang="es-PR" dirty="0" smtClean="0"/>
          </a:p>
          <a:p>
            <a:pPr lvl="1"/>
            <a:r>
              <a:rPr lang="es-PR" dirty="0" smtClean="0"/>
              <a:t>Decrecimiento poblacional constante a 2% </a:t>
            </a:r>
          </a:p>
          <a:p>
            <a:pPr lvl="1"/>
            <a:endParaRPr lang="es-PR" dirty="0" smtClean="0"/>
          </a:p>
          <a:p>
            <a:r>
              <a:rPr lang="es-PR" dirty="0" smtClean="0"/>
              <a:t>Resultados inciertos de “estrategias de desarrollo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s-PR" dirty="0" smtClean="0"/>
              <a:t>Cambio del sistema de pensiones </a:t>
            </a:r>
            <a:r>
              <a:rPr lang="en-US" dirty="0" smtClean="0"/>
              <a:t>a “pay as you go”</a:t>
            </a:r>
            <a:endParaRPr lang="es-PR" dirty="0" smtClean="0"/>
          </a:p>
          <a:p>
            <a:endParaRPr lang="en-US" dirty="0" smtClean="0"/>
          </a:p>
          <a:p>
            <a:endParaRPr lang="es-P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800" dirty="0" smtClean="0"/>
              <a:t>La situación podría ser peor</a:t>
            </a:r>
            <a:r>
              <a:rPr lang="en-US" sz="2800" dirty="0" smtClean="0"/>
              <a:t>:</a:t>
            </a:r>
            <a:endParaRPr lang="es-P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Estrategias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endParaRPr lang="es-PR" dirty="0"/>
          </a:p>
        </p:txBody>
      </p:sp>
      <p:sp>
        <p:nvSpPr>
          <p:cNvPr id="7" name="Oval Callout 6"/>
          <p:cNvSpPr/>
          <p:nvPr/>
        </p:nvSpPr>
        <p:spPr>
          <a:xfrm>
            <a:off x="6934200" y="3657600"/>
            <a:ext cx="1676400" cy="2057400"/>
          </a:xfrm>
          <a:prstGeom prst="wedgeEllipseCallout">
            <a:avLst>
              <a:gd name="adj1" fmla="val -77830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Se percibe falta de visión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576</Words>
  <Application>Microsoft Office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Worksheet</vt:lpstr>
      <vt:lpstr>Conversatorio:  El Impacto de los Recortes al Presupuesto de la UPR</vt:lpstr>
      <vt:lpstr>Disyuntiva Actual </vt:lpstr>
      <vt:lpstr>Slide 3</vt:lpstr>
      <vt:lpstr>Slide 4</vt:lpstr>
      <vt:lpstr>Slide 5</vt:lpstr>
      <vt:lpstr>Slide 6</vt:lpstr>
      <vt:lpstr>Slide 7</vt:lpstr>
      <vt:lpstr>La situación podría ser peor:</vt:lpstr>
      <vt:lpstr>Estrategias de Desarrollo</vt:lpstr>
      <vt:lpstr>Slide 10</vt:lpstr>
      <vt:lpstr>Slide 11</vt:lpstr>
      <vt:lpstr>Slide 12</vt:lpstr>
      <vt:lpstr>Implicaciones de la reducción de fondos a la UPR para la Institución </vt:lpstr>
      <vt:lpstr>Slide 14</vt:lpstr>
      <vt:lpstr>Tamaño relativo de la reducción de ingresos</vt:lpstr>
      <vt:lpstr>Gasto de nómina</vt:lpstr>
      <vt:lpstr>La reducción de 450 millones con relación a las partidas del presupuesto consolidado representa:</vt:lpstr>
      <vt:lpstr>La reducción de 450 millones con relación a los presupuestos de las unidades representa:</vt:lpstr>
      <vt:lpstr>Slide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Conversatorio:  El Impacto de los Recortes al Presupuesto de la UPR</dc:title>
  <dc:creator>Eileen Segarra</dc:creator>
  <cp:lastModifiedBy>Eileen Segarra</cp:lastModifiedBy>
  <cp:revision>4</cp:revision>
  <dcterms:created xsi:type="dcterms:W3CDTF">2017-03-26T16:20:11Z</dcterms:created>
  <dcterms:modified xsi:type="dcterms:W3CDTF">2017-06-28T14:02:28Z</dcterms:modified>
</cp:coreProperties>
</file>