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</p:sldIdLst>
  <p:sldSz cy="5143500" cx="9144000"/>
  <p:notesSz cx="6858000" cy="9144000"/>
  <p:embeddedFontLst>
    <p:embeddedFont>
      <p:font typeface="Average"/>
      <p:regular r:id="rId30"/>
    </p:embeddedFont>
    <p:embeddedFont>
      <p:font typeface="Oswald"/>
      <p:regular r:id="rId31"/>
      <p:bold r:id="rId3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font" Target="fonts/Oswald-regular.fntdata"/><Relationship Id="rId30" Type="http://schemas.openxmlformats.org/officeDocument/2006/relationships/font" Target="fonts/Average-regular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32" Type="http://schemas.openxmlformats.org/officeDocument/2006/relationships/font" Target="fonts/Oswald-bold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Shape 1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Shape 2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4350278" y="2855377"/>
            <a:ext cx="443588" cy="105632"/>
            <a:chOff x="4137525" y="2915950"/>
            <a:chExt cx="869100" cy="207000"/>
          </a:xfrm>
        </p:grpSpPr>
        <p:sp>
          <p:nvSpPr>
            <p:cNvPr id="11" name="Shape 11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Shape 14"/>
          <p:cNvSpPr txBox="1"/>
          <p:nvPr>
            <p:ph type="ctrTitle"/>
          </p:nvPr>
        </p:nvSpPr>
        <p:spPr>
          <a:xfrm>
            <a:off x="671257" y="990800"/>
            <a:ext cx="7801500" cy="1730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2" name="Shape 42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3" name="Shape 43"/>
          <p:cNvSpPr txBox="1"/>
          <p:nvPr>
            <p:ph idx="1" type="subTitle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Average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s-419"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671257" y="990800"/>
            <a:ext cx="7801500" cy="1730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-419"/>
              <a:t>An</a:t>
            </a:r>
            <a:r>
              <a:rPr lang="es-419"/>
              <a:t>á</a:t>
            </a:r>
            <a:r>
              <a:rPr lang="es-419"/>
              <a:t>lisis</a:t>
            </a:r>
            <a:r>
              <a:rPr lang="es-419"/>
              <a:t> de Presupuestos por Agencia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/>
              <a:t>Por: </a:t>
            </a:r>
          </a:p>
          <a:p>
            <a:pPr lvl="0">
              <a:spcBef>
                <a:spcPts val="0"/>
              </a:spcBef>
              <a:buNone/>
            </a:pPr>
            <a:r>
              <a:rPr lang="es-419"/>
              <a:t>Frederick Thon </a:t>
            </a:r>
            <a:r>
              <a:rPr lang="es-419"/>
              <a:t>Ángeles</a:t>
            </a:r>
          </a:p>
          <a:p>
            <a:pPr lvl="0">
              <a:spcBef>
                <a:spcPts val="0"/>
              </a:spcBef>
              <a:buNone/>
            </a:pPr>
            <a:r>
              <a:rPr lang="es-419"/>
              <a:t>Michelle Bustelo Ortiz</a:t>
            </a:r>
          </a:p>
          <a:p>
            <a:pPr lvl="0">
              <a:spcBef>
                <a:spcPts val="0"/>
              </a:spcBef>
              <a:buNone/>
            </a:pPr>
            <a:r>
              <a:rPr lang="es-419"/>
              <a:t>William Rios Rodriguez </a:t>
            </a:r>
          </a:p>
          <a:p>
            <a:pPr lvl="0" rtl="0">
              <a:spcBef>
                <a:spcPts val="0"/>
              </a:spcBef>
              <a:buNone/>
            </a:pPr>
            <a:r>
              <a:rPr lang="es-419"/>
              <a:t>Miguel Villegas Diaz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/>
              <a:t>Programas más afectados con nuevo presupuesto</a:t>
            </a: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i="1" lang="es-419"/>
              <a:t>Departamento del Estado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es-419"/>
              <a:t>Coordinación de Proyectos Públicos y Privados de Promoción Cultural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Char char="-"/>
            </a:pPr>
            <a:r>
              <a:rPr lang="es-419"/>
              <a:t>AF 2016-2017: $459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Char char="-"/>
            </a:pPr>
            <a:r>
              <a:rPr lang="es-419"/>
              <a:t>AF 2017-2018: $365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Char char="-"/>
            </a:pPr>
            <a:r>
              <a:rPr lang="es-419"/>
              <a:t>Cambio Absoluto: $(94)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Char char="-"/>
            </a:pPr>
            <a:r>
              <a:rPr lang="es-419"/>
              <a:t>Cambio Porcentual: -20.48%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/>
              <a:t>Programas más afectados con nuevo presupuesto</a:t>
            </a: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i="1" lang="es-419"/>
              <a:t>Oficina de Ética Gubernamental</a:t>
            </a:r>
          </a:p>
          <a:p>
            <a:pPr lvl="0">
              <a:spcBef>
                <a:spcPts val="0"/>
              </a:spcBef>
              <a:buNone/>
            </a:pPr>
            <a:r>
              <a:rPr lang="es-419"/>
              <a:t>Investigación de Querellas sobre Conducta Impropia</a:t>
            </a:r>
          </a:p>
          <a:p>
            <a:pPr indent="-228600" lvl="0" marL="457200">
              <a:spcBef>
                <a:spcPts val="0"/>
              </a:spcBef>
              <a:buChar char="-"/>
            </a:pPr>
            <a:r>
              <a:rPr lang="es-419"/>
              <a:t>No presenta ninguna asignación de fondos para ninguno de los años fiscales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/>
              <a:t>Programas más afectados con nuevo presupuesto</a:t>
            </a:r>
          </a:p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-419"/>
              <a:t>Oficina del gobernador 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s-419"/>
              <a:t>Formulación de política Pública:  - 1,165 (-.8%)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s-419"/>
              <a:t>Dirección y administración general: - 1,055 (-.8%)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/>
              <a:t>Programas más afectados con nuevo presupuesto</a:t>
            </a:r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-419"/>
              <a:t>Oficina del Contralor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s-419"/>
              <a:t>Post Intervención de las Operaciones Fiscales en el Gobierno: -1,993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s-419"/>
              <a:t>Cambio Porcentual -1%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/>
              <a:t>Programas más afectados con nuevo presupuesto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/>
              <a:t>Junta de </a:t>
            </a:r>
            <a:r>
              <a:rPr lang="es-419"/>
              <a:t>supervision</a:t>
            </a:r>
            <a:r>
              <a:rPr lang="es-419"/>
              <a:t> y </a:t>
            </a:r>
            <a:r>
              <a:rPr lang="es-419"/>
              <a:t>administracion</a:t>
            </a:r>
            <a:r>
              <a:rPr lang="es-419"/>
              <a:t> financiera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s-419"/>
              <a:t>Direccion y administracion general: + 60 millones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s-419"/>
              <a:t>cambio porcentual (100%)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/>
              <a:t>Asignaciones Bajo la Custodia de la Oficina de Gerencia y Presupuesto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s-419"/>
              <a:t>Fondos Estatales </a:t>
            </a:r>
          </a:p>
          <a:p>
            <a:pPr indent="-228600" lvl="0" marL="457200" rtl="0">
              <a:spcBef>
                <a:spcPts val="0"/>
              </a:spcBef>
              <a:spcAft>
                <a:spcPts val="0"/>
              </a:spcAft>
              <a:buChar char="-"/>
            </a:pPr>
            <a:r>
              <a:rPr lang="es-419"/>
              <a:t>AF 2016-17: $1,234,595</a:t>
            </a:r>
          </a:p>
          <a:p>
            <a:pPr indent="-228600" lvl="0" marL="457200" rtl="0">
              <a:spcBef>
                <a:spcPts val="0"/>
              </a:spcBef>
              <a:spcAft>
                <a:spcPts val="0"/>
              </a:spcAft>
              <a:buChar char="-"/>
            </a:pPr>
            <a:r>
              <a:rPr lang="es-419"/>
              <a:t>AF 2017-18: $2,166,596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  <a:spcAft>
                <a:spcPts val="0"/>
              </a:spcAft>
              <a:buChar char="-"/>
            </a:pPr>
            <a:r>
              <a:rPr lang="es-419"/>
              <a:t>Cambio Absoluto: $932,001</a:t>
            </a:r>
          </a:p>
          <a:p>
            <a:pPr indent="-228600" lvl="0" marL="457200" rtl="0">
              <a:spcBef>
                <a:spcPts val="0"/>
              </a:spcBef>
              <a:spcAft>
                <a:spcPts val="0"/>
              </a:spcAft>
              <a:buChar char="-"/>
            </a:pPr>
            <a:r>
              <a:rPr lang="es-419"/>
              <a:t>Cambio Porcentual: 75.5% 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s-419"/>
              <a:t>Otros Ingresos</a:t>
            </a:r>
          </a:p>
          <a:p>
            <a:pPr indent="-228600" lvl="0" marL="457200" rtl="0">
              <a:spcBef>
                <a:spcPts val="0"/>
              </a:spcBef>
              <a:spcAft>
                <a:spcPts val="0"/>
              </a:spcAft>
              <a:buChar char="-"/>
            </a:pPr>
            <a:r>
              <a:rPr lang="es-419"/>
              <a:t>Cambio Absoluto: $777,302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/>
              <a:t>Asamblea Legislativa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/>
              <a:t>Fondos Estatales</a:t>
            </a:r>
          </a:p>
          <a:p>
            <a:pPr indent="-228600" lvl="0" marL="457200" rtl="0">
              <a:spcBef>
                <a:spcPts val="0"/>
              </a:spcBef>
              <a:spcAft>
                <a:spcPts val="0"/>
              </a:spcAft>
              <a:buChar char="-"/>
            </a:pPr>
            <a:r>
              <a:rPr lang="es-419"/>
              <a:t>AF 2016-17: $158,880</a:t>
            </a:r>
          </a:p>
          <a:p>
            <a:pPr indent="-228600" lvl="0" marL="457200" rtl="0">
              <a:spcBef>
                <a:spcPts val="0"/>
              </a:spcBef>
              <a:spcAft>
                <a:spcPts val="0"/>
              </a:spcAft>
              <a:buChar char="-"/>
            </a:pPr>
            <a:r>
              <a:rPr lang="es-419"/>
              <a:t>AF 2017-18: $131,322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  <a:spcAft>
                <a:spcPts val="0"/>
              </a:spcAft>
              <a:buChar char="-"/>
            </a:pPr>
            <a:r>
              <a:rPr lang="es-419"/>
              <a:t>Cambio Absoluto: ($27,558)</a:t>
            </a:r>
          </a:p>
          <a:p>
            <a:pPr indent="-228600" lvl="0" marL="457200" rtl="0">
              <a:spcBef>
                <a:spcPts val="0"/>
              </a:spcBef>
              <a:spcAft>
                <a:spcPts val="0"/>
              </a:spcAft>
              <a:buChar char="-"/>
            </a:pPr>
            <a:r>
              <a:rPr lang="es-419"/>
              <a:t>Cambio Porcentual: -17. 3%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/>
              <a:t>Departamento de Hacienda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Fondos Estatales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  <a:spcAft>
                <a:spcPts val="0"/>
              </a:spcAft>
              <a:buChar char="-"/>
            </a:pPr>
            <a:r>
              <a:rPr lang="es-419"/>
              <a:t>AF 2016-17: $201,386</a:t>
            </a:r>
          </a:p>
          <a:p>
            <a:pPr indent="-228600" lvl="0" marL="457200" rtl="0">
              <a:spcBef>
                <a:spcPts val="0"/>
              </a:spcBef>
              <a:spcAft>
                <a:spcPts val="0"/>
              </a:spcAft>
              <a:buChar char="-"/>
            </a:pPr>
            <a:r>
              <a:rPr lang="es-419"/>
              <a:t>AF 2017-18: $232,360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  <a:spcAft>
                <a:spcPts val="0"/>
              </a:spcAft>
              <a:buChar char="-"/>
            </a:pPr>
            <a:r>
              <a:rPr lang="es-419"/>
              <a:t>Cambio Absoluto: $30,974</a:t>
            </a:r>
          </a:p>
          <a:p>
            <a:pPr indent="-228600" lvl="0" marL="457200" rtl="0">
              <a:spcBef>
                <a:spcPts val="0"/>
              </a:spcBef>
              <a:spcAft>
                <a:spcPts val="0"/>
              </a:spcAft>
              <a:buChar char="-"/>
            </a:pPr>
            <a:r>
              <a:rPr lang="es-419"/>
              <a:t>Cambio Porcentual: 15.4%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/>
              <a:t>Junta de Planificación</a:t>
            </a:r>
          </a:p>
        </p:txBody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s-419"/>
              <a:t>La Junta de Planificación sólo recibió recursos por medio de Fondos Estatales y Fondos Federales.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buChar char="-"/>
            </a:pPr>
            <a:r>
              <a:rPr lang="es-419"/>
              <a:t>Fondos Estatales: </a:t>
            </a:r>
          </a:p>
          <a:p>
            <a:pPr indent="-228600" lvl="1" marL="914400" rtl="0">
              <a:lnSpc>
                <a:spcPct val="100000"/>
              </a:lnSpc>
              <a:spcBef>
                <a:spcPts val="0"/>
              </a:spcBef>
              <a:buChar char="-"/>
            </a:pPr>
            <a:r>
              <a:rPr lang="es-419"/>
              <a:t>AF 2016-2017: $12,258</a:t>
            </a:r>
          </a:p>
          <a:p>
            <a:pPr indent="-228600" lvl="1" marL="914400" rtl="0">
              <a:lnSpc>
                <a:spcPct val="100000"/>
              </a:lnSpc>
              <a:spcBef>
                <a:spcPts val="0"/>
              </a:spcBef>
              <a:buChar char="-"/>
            </a:pPr>
            <a:r>
              <a:rPr lang="es-419"/>
              <a:t>AF 2017-2018: $11,005</a:t>
            </a:r>
          </a:p>
          <a:p>
            <a:pPr indent="-228600" lvl="1" marL="914400" rtl="0">
              <a:lnSpc>
                <a:spcPct val="100000"/>
              </a:lnSpc>
              <a:spcBef>
                <a:spcPts val="0"/>
              </a:spcBef>
              <a:buChar char="-"/>
            </a:pPr>
            <a:r>
              <a:rPr lang="es-419"/>
              <a:t>Cambio Absoluto: $(1,253)</a:t>
            </a:r>
          </a:p>
          <a:p>
            <a:pPr indent="-228600" lvl="1" marL="914400" rtl="0">
              <a:lnSpc>
                <a:spcPct val="100000"/>
              </a:lnSpc>
              <a:spcBef>
                <a:spcPts val="0"/>
              </a:spcBef>
              <a:buChar char="-"/>
            </a:pPr>
            <a:r>
              <a:rPr lang="es-419"/>
              <a:t>Cambio %: -10.2%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s-419"/>
              <a:t>Fondos Federales: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s-419"/>
              <a:t>La Junta de Planificación recibió el mismo monto para el AF 2016-2017 y AF 2017-2018.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/>
              <a:t>Departamento del Estado</a:t>
            </a:r>
          </a:p>
        </p:txBody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/>
              <a:t>El Departamento del Estado sólo recibió recursos de Fondos Estatales.</a:t>
            </a:r>
          </a:p>
          <a:p>
            <a:pPr lvl="0">
              <a:spcBef>
                <a:spcPts val="0"/>
              </a:spcBef>
              <a:buNone/>
            </a:pPr>
            <a:r>
              <a:rPr lang="es-419"/>
              <a:t>Fondos Estatales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s-419"/>
              <a:t>AF 2016-2017: $9,778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s-419"/>
              <a:t>AF 2017-2018: $9,268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s-419"/>
              <a:t>Cambio Absoluto: $(510)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s-419"/>
              <a:t>Cambio Porcentual: -5.2%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/>
              <a:t>Programas m</a:t>
            </a:r>
            <a:r>
              <a:rPr lang="es-419"/>
              <a:t>ás afectados con nuevo presupuesto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i="1" lang="es-419"/>
              <a:t>Departamento de Hacienda:</a:t>
            </a:r>
            <a:r>
              <a:rPr lang="es-419"/>
              <a:t>	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s-419"/>
              <a:t>Rentas Internas y Recaudaciones</a:t>
            </a:r>
          </a:p>
          <a:p>
            <a:pPr indent="-342900" lvl="1" marL="914400" rtl="0">
              <a:spcBef>
                <a:spcPts val="0"/>
              </a:spcBef>
              <a:buSzPct val="100000"/>
              <a:buChar char="-"/>
            </a:pPr>
            <a:r>
              <a:rPr lang="es-419" sz="1800"/>
              <a:t>AF 2016-17: $97,800</a:t>
            </a:r>
          </a:p>
          <a:p>
            <a:pPr indent="-342900" lvl="1" marL="914400" rtl="0">
              <a:spcBef>
                <a:spcPts val="0"/>
              </a:spcBef>
              <a:buSzPct val="100000"/>
              <a:buChar char="-"/>
            </a:pPr>
            <a:r>
              <a:rPr lang="es-419" sz="1800"/>
              <a:t>AF 2017-18: $79,377 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s-419"/>
              <a:t>Tecnolog</a:t>
            </a:r>
            <a:r>
              <a:rPr lang="es-419"/>
              <a:t>í</a:t>
            </a:r>
            <a:r>
              <a:rPr lang="es-419"/>
              <a:t>a de Informaci</a:t>
            </a:r>
            <a:r>
              <a:rPr lang="es-419"/>
              <a:t>ó</a:t>
            </a:r>
            <a:r>
              <a:rPr lang="es-419"/>
              <a:t>n</a:t>
            </a:r>
          </a:p>
          <a:p>
            <a:pPr indent="-342900" lvl="1" marL="914400" rtl="0">
              <a:spcBef>
                <a:spcPts val="0"/>
              </a:spcBef>
              <a:buSzPct val="100000"/>
              <a:buChar char="-"/>
            </a:pPr>
            <a:r>
              <a:rPr lang="es-419" sz="1800"/>
              <a:t>AF 2016-17: $9,134 </a:t>
            </a:r>
          </a:p>
          <a:p>
            <a:pPr indent="-342900" lvl="1" marL="914400" rtl="0">
              <a:spcBef>
                <a:spcPts val="0"/>
              </a:spcBef>
              <a:buSzPct val="100000"/>
              <a:buChar char="-"/>
            </a:pPr>
            <a:r>
              <a:rPr lang="es-419" sz="1800"/>
              <a:t>AF 2017-18: $4,055.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s-419"/>
              <a:t>Direcci</a:t>
            </a:r>
            <a:r>
              <a:rPr lang="es-419"/>
              <a:t>ó</a:t>
            </a:r>
            <a:r>
              <a:rPr lang="es-419"/>
              <a:t>n y Administraci</a:t>
            </a:r>
            <a:r>
              <a:rPr lang="es-419"/>
              <a:t>ó</a:t>
            </a:r>
            <a:r>
              <a:rPr lang="es-419"/>
              <a:t>n General</a:t>
            </a:r>
          </a:p>
          <a:p>
            <a:pPr indent="-3429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s-419" sz="1800"/>
              <a:t>AF 2016-17: $46,592</a:t>
            </a:r>
          </a:p>
          <a:p>
            <a:pPr indent="-3429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s-419" sz="1800"/>
              <a:t>AF 2017-18: $17,272.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/>
              <a:t>Oficina de Ética Gubernamental</a:t>
            </a:r>
          </a:p>
        </p:txBody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/>
              <a:t>La Oficina de Ética Gubernamental sólo recibió recursos de Fondos Estatales.</a:t>
            </a:r>
          </a:p>
          <a:p>
            <a:pPr lvl="0">
              <a:spcBef>
                <a:spcPts val="0"/>
              </a:spcBef>
              <a:buNone/>
            </a:pPr>
            <a:r>
              <a:rPr lang="es-419"/>
              <a:t>Fondos Estatales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s-419"/>
              <a:t>AF 2016-2017: $9,278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s-419"/>
              <a:t>AF 2017-2018: $0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s-419"/>
              <a:t>Cambio Absoluto: $(9,278)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s-419"/>
              <a:t>Cambio Porcentual: -100%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>
                <a:solidFill>
                  <a:srgbClr val="FFFFFF"/>
                </a:solidFill>
              </a:rPr>
              <a:t>Instituto de Estadística de Puerto Rico</a:t>
            </a:r>
          </a:p>
        </p:txBody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/>
              <a:t>Fondos Estatales: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s-419"/>
              <a:t>AF 2016-2017: $2,265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s-419"/>
              <a:t>AF 2017-2018: $2,040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s-419"/>
              <a:t>Cambio Absoluto: -$225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s-419"/>
              <a:t>Cambio Porcentual: 9.9%</a:t>
            </a:r>
          </a:p>
          <a:p>
            <a:pPr lvl="0" rtl="0">
              <a:spcBef>
                <a:spcPts val="0"/>
              </a:spcBef>
              <a:buNone/>
            </a:pPr>
            <a:r>
              <a:rPr lang="es-419"/>
              <a:t>Otros Ingresos: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s-419"/>
              <a:t>AF 2016-2017: $67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s-419"/>
              <a:t>AF 2017-2018: $67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s-419"/>
              <a:t>Cambio Absoluto: $0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s-419"/>
              <a:t>Cambio Porcentual: 0%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>
                <a:solidFill>
                  <a:srgbClr val="FFFFFF"/>
                </a:solidFill>
              </a:rPr>
              <a:t>Instituto de Estadística de Puerto Rico</a:t>
            </a:r>
          </a:p>
        </p:txBody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/>
              <a:t>Fondos Federales: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s-419"/>
              <a:t>AF 2016-2017: $199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s-419"/>
              <a:t>AF 2017-2018: $239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s-419"/>
              <a:t>Cambio Absoluto: $40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s-419"/>
              <a:t>Cambio Porcentual: 20.1%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/>
              <a:t>Administración de Asuntos Federales de PR</a:t>
            </a:r>
          </a:p>
        </p:txBody>
      </p:sp>
      <p:sp>
        <p:nvSpPr>
          <p:cNvPr id="192" name="Shape 19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/>
              <a:t>Fondos Estatales: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s-419"/>
              <a:t>AF 2016-2017: $3,336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s-419"/>
              <a:t>AF 2017-2018: $3,332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s-419"/>
              <a:t>Cambio Absoluto: -$4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s-419"/>
              <a:t>Cambio Porcentual: 0.42%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/>
              <a:t>Oficina de Transformación y Recursos Humanos del Gob.</a:t>
            </a:r>
          </a:p>
        </p:txBody>
      </p:sp>
      <p:sp>
        <p:nvSpPr>
          <p:cNvPr id="198" name="Shape 198"/>
          <p:cNvSpPr txBox="1"/>
          <p:nvPr>
            <p:ph idx="1" type="body"/>
          </p:nvPr>
        </p:nvSpPr>
        <p:spPr>
          <a:xfrm>
            <a:off x="311700" y="112912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s-419"/>
              <a:t>Fondos Estatales: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s-419"/>
              <a:t>AF 2016-2017: $0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s-419"/>
              <a:t>AF 2017-2018: $4,478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s-419"/>
              <a:t>Cambio Absoluto: $4,478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s-419"/>
              <a:t>Cambio Porcentual: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/>
              <a:t>Administración de Servicios Generales</a:t>
            </a:r>
          </a:p>
        </p:txBody>
      </p:sp>
      <p:sp>
        <p:nvSpPr>
          <p:cNvPr id="204" name="Shape 20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/>
              <a:t>Fondos Estatales: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s-419"/>
              <a:t>AF 2016-2017: $3,765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s-419"/>
              <a:t>AF 2017-2018: $0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s-419"/>
              <a:t>Cambio Absoluto: -$3,765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s-419"/>
              <a:t>Cambio Porcentual: 0%</a:t>
            </a:r>
          </a:p>
          <a:p>
            <a:pPr lvl="0">
              <a:spcBef>
                <a:spcPts val="0"/>
              </a:spcBef>
              <a:buNone/>
            </a:pPr>
            <a:r>
              <a:rPr lang="es-419"/>
              <a:t>Ingresos Propios: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s-419"/>
              <a:t>AF 2016-2017: $9,101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s-419"/>
              <a:t>AF 2017-2018: $8,362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s-419"/>
              <a:t>Cambio Absoluto: -$739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s-419"/>
              <a:t>Cambio Porcentual: 8.1%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/>
              <a:t>Programas más afectados con nuevo presupuesto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es-419"/>
              <a:t>Servicios Auxiliares</a:t>
            </a:r>
          </a:p>
          <a:p>
            <a:pPr indent="-228600" lvl="1" marL="914400" rtl="0">
              <a:spcBef>
                <a:spcPts val="0"/>
              </a:spcBef>
              <a:buChar char="-"/>
            </a:pPr>
            <a:r>
              <a:rPr lang="es-419" sz="1800"/>
              <a:t>AF 2016-17: $5,528 </a:t>
            </a:r>
          </a:p>
          <a:p>
            <a:pPr indent="-228600" lvl="1" marL="914400" rtl="0">
              <a:spcBef>
                <a:spcPts val="0"/>
              </a:spcBef>
              <a:buChar char="-"/>
            </a:pPr>
            <a:r>
              <a:rPr lang="es-419" sz="1800"/>
              <a:t>AF: 2017-18 $93,751.</a:t>
            </a:r>
          </a:p>
          <a:p>
            <a:pPr lvl="0">
              <a:spcBef>
                <a:spcPts val="0"/>
              </a:spcBef>
              <a:buNone/>
            </a:pPr>
            <a:r>
              <a:rPr b="1" i="1" lang="es-419"/>
              <a:t>Asamblea Legislativa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s-419"/>
              <a:t>Senado de Puerto Rico</a:t>
            </a:r>
          </a:p>
          <a:p>
            <a:pPr indent="-342900" lvl="1" marL="914400" rtl="0">
              <a:spcBef>
                <a:spcPts val="0"/>
              </a:spcBef>
              <a:buSzPct val="100000"/>
              <a:buChar char="-"/>
            </a:pPr>
            <a:r>
              <a:rPr lang="es-419" sz="1800"/>
              <a:t>AF 2016-17: $41,204</a:t>
            </a:r>
          </a:p>
          <a:p>
            <a:pPr indent="-342900" lvl="1" marL="914400" rtl="0">
              <a:spcBef>
                <a:spcPts val="0"/>
              </a:spcBef>
              <a:buSzPct val="100000"/>
              <a:buChar char="-"/>
            </a:pPr>
            <a:r>
              <a:rPr lang="es-419" sz="1800"/>
              <a:t>AF 2017-18: $39,805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s-419"/>
              <a:t>Actividades Conjuntas </a:t>
            </a:r>
          </a:p>
          <a:p>
            <a:pPr indent="-342900" lvl="1" marL="914400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s-419" sz="1800"/>
              <a:t>AF 2016-17: $70,480</a:t>
            </a:r>
          </a:p>
          <a:p>
            <a:pPr indent="-342900" lvl="1" marL="914400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s-419" sz="1800"/>
              <a:t>AF 2017-18: $35,625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22222"/>
              <a:buFont typeface="Arial"/>
              <a:buNone/>
            </a:pPr>
            <a:r>
              <a:t/>
            </a:r>
            <a:endParaRPr sz="900">
              <a:solidFill>
                <a:srgbClr val="1155C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1" marL="914400">
              <a:spcBef>
                <a:spcPts val="0"/>
              </a:spcBef>
              <a:buChar char="-"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/>
              <a:t>Programas más afectados con nuevo presupuesto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s-419"/>
              <a:t>Instituto de Estadística de Puerto Rico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/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s-419" sz="1400"/>
              <a:t>COORDINACIÓN DE ESTADÍSTICA E INFORMÁTICA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28600" lvl="1" marL="914400" rtl="0">
              <a:spcBef>
                <a:spcPts val="0"/>
              </a:spcBef>
              <a:buChar char="-"/>
            </a:pPr>
            <a:r>
              <a:rPr lang="es-419"/>
              <a:t>AF 2016-17: $301,152</a:t>
            </a:r>
          </a:p>
          <a:p>
            <a:pPr indent="-228600" lvl="1" marL="914400" rtl="0">
              <a:spcBef>
                <a:spcPts val="0"/>
              </a:spcBef>
              <a:buChar char="-"/>
            </a:pPr>
            <a:r>
              <a:rPr lang="es-419"/>
              <a:t>AF 2017-18: $311,152</a:t>
            </a:r>
          </a:p>
          <a:p>
            <a:pPr lvl="0">
              <a:spcBef>
                <a:spcPts val="0"/>
              </a:spcBef>
              <a:buNone/>
            </a:pPr>
            <a:r>
              <a:rPr b="1" i="1" lang="es-419"/>
              <a:t>Administración de Servicios Generales</a:t>
            </a:r>
          </a:p>
          <a:p>
            <a:pPr indent="-317500" lvl="0" marL="457200" rtl="0">
              <a:spcBef>
                <a:spcPts val="0"/>
              </a:spcBef>
              <a:buSzPct val="100000"/>
              <a:buChar char="-"/>
            </a:pPr>
            <a:r>
              <a:rPr lang="es-419" sz="1400"/>
              <a:t>TRANSPORTE Y MANTENIMIENTO DE VEHÍCULOS DE MOTOR</a:t>
            </a:r>
          </a:p>
          <a:p>
            <a:pPr indent="-228600" lvl="1" marL="914400" rtl="0">
              <a:spcBef>
                <a:spcPts val="0"/>
              </a:spcBef>
              <a:buChar char="-"/>
            </a:pPr>
            <a:r>
              <a:rPr lang="es-419"/>
              <a:t>AF 2016-17: $2,025</a:t>
            </a:r>
          </a:p>
          <a:p>
            <a:pPr indent="-228600" lvl="1" marL="914400" rtl="0">
              <a:spcBef>
                <a:spcPts val="0"/>
              </a:spcBef>
              <a:buChar char="-"/>
            </a:pPr>
            <a:r>
              <a:rPr lang="es-419"/>
              <a:t>AF 2017-18: $2,310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/>
              <a:t>Programas más afectados con nuevo presupuesto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311700" y="1152475"/>
            <a:ext cx="8520600" cy="3668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i="1" lang="es-419"/>
              <a:t>Junta de Planificación</a:t>
            </a:r>
          </a:p>
          <a:p>
            <a:pPr lvl="0">
              <a:spcBef>
                <a:spcPts val="0"/>
              </a:spcBef>
              <a:buNone/>
            </a:pPr>
            <a:r>
              <a:rPr lang="es-419"/>
              <a:t>Planificación Económica Social:				</a:t>
            </a:r>
          </a:p>
          <a:p>
            <a:pPr indent="-228600" lvl="0" marL="457200">
              <a:spcBef>
                <a:spcPts val="0"/>
              </a:spcBef>
              <a:buChar char="-"/>
            </a:pPr>
            <a:r>
              <a:rPr lang="es-419"/>
              <a:t>AF 2016-2017: $2,575</a:t>
            </a:r>
          </a:p>
          <a:p>
            <a:pPr indent="-228600" lvl="0" marL="457200">
              <a:spcBef>
                <a:spcPts val="0"/>
              </a:spcBef>
              <a:buChar char="-"/>
            </a:pPr>
            <a:r>
              <a:rPr lang="es-419"/>
              <a:t>AF 2017-2018: $1,980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s-419"/>
              <a:t>Cambio Absoluto: $(595)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s-419"/>
              <a:t>Cambio Porcentual: -23.11%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/>
              <a:t>Programas más afectados con nuevo presupuesto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i="1" lang="es-419"/>
              <a:t>Junta de Planificación</a:t>
            </a:r>
          </a:p>
          <a:p>
            <a:pPr lvl="0">
              <a:spcBef>
                <a:spcPts val="0"/>
              </a:spcBef>
              <a:buNone/>
            </a:pPr>
            <a:r>
              <a:rPr lang="es-419"/>
              <a:t>Dirección y Administración General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s-419"/>
              <a:t>AF 2016-2017: $6,338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s-419"/>
              <a:t>AF 2017-2018: $5,656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s-419"/>
              <a:t>Cambio Absoluto: $(682)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s-419"/>
              <a:t>Cambio Porcentual: -10.76%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/>
              <a:t>Programas más afectados con nuevo presupuesto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i="1" lang="es-419"/>
              <a:t>Junta de Planificación</a:t>
            </a:r>
          </a:p>
          <a:p>
            <a:pPr lvl="0">
              <a:spcBef>
                <a:spcPts val="0"/>
              </a:spcBef>
              <a:buNone/>
            </a:pPr>
            <a:r>
              <a:rPr lang="es-419"/>
              <a:t>Administración Interna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s-419"/>
              <a:t>AF 2016-2017: $2,323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s-419"/>
              <a:t>AF 2017-2018: $2,059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s-419"/>
              <a:t>Cambio Absoluto: $(264)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s-419"/>
              <a:t>Cambio Porcentual: -11.36%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/>
              <a:t>Programas más afectados con nuevo presupuesto</a:t>
            </a: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i="1" lang="es-419"/>
              <a:t>Departamento del Estado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es-419"/>
              <a:t>Relaciones entre Puerto Rico y otros países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Char char="-"/>
            </a:pPr>
            <a:r>
              <a:rPr lang="es-419"/>
              <a:t>AF 2016-2017: $656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Char char="-"/>
            </a:pPr>
            <a:r>
              <a:rPr lang="es-419"/>
              <a:t>AF 2017-2018: $550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Char char="-"/>
            </a:pPr>
            <a:r>
              <a:rPr lang="es-419"/>
              <a:t>Cambio Absoluto: $(106)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Char char="-"/>
            </a:pPr>
            <a:r>
              <a:rPr lang="es-419"/>
              <a:t>Cambio Porcentual: -16.16%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/>
              <a:t>Programas más afectados con nuevo presupuesto</a:t>
            </a: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i="1" lang="es-419"/>
              <a:t>Departamento del Estado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es-419"/>
              <a:t>Servicios de Incorporación, Pasaportes, Reglamentos y Juntas Examinadoras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Char char="-"/>
            </a:pPr>
            <a:r>
              <a:rPr lang="es-419"/>
              <a:t>AF 2016-2017: $5,928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Char char="-"/>
            </a:pPr>
            <a:r>
              <a:rPr lang="es-419"/>
              <a:t>AF 2017-2018: $5,273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Char char="-"/>
            </a:pPr>
            <a:r>
              <a:rPr lang="es-419"/>
              <a:t>Cambio Absoluto: $(655)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Char char="-"/>
            </a:pPr>
            <a:r>
              <a:rPr lang="es-419"/>
              <a:t>Cambio Porcentual: -11.04%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