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berly Massa" initials="" lastIdx="2" clrIdx="0"/>
  <p:cmAuthor id="1" name="Christian Bravo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79DE87-633E-47DC-9F11-A8D09E925939}">
  <a:tblStyle styleId="{6179DE87-633E-47DC-9F11-A8D09E92593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43"/>
  </p:normalViewPr>
  <p:slideViewPr>
    <p:cSldViewPr snapToGrid="0" snapToObjects="1">
      <p:cViewPr varScale="1">
        <p:scale>
          <a:sx n="102" d="100"/>
          <a:sy n="102" d="100"/>
        </p:scale>
        <p:origin x="1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24T04:29:44.079" idx="3">
    <p:pos x="6000" y="300"/>
    <p:text>Ingresos Propios- DPTO Educación. No tiene ingresos pues el servicio es ofrecido de manera gratuita.</p:text>
  </p:cm>
  <p:cm authorId="1" dt="2017-07-24T04:31:42.668" idx="2">
    <p:pos x="6000" y="200"/>
    <p:text>UPR aumenta Ingresos Propios. Aumento de Matricula? Patentes?</p:text>
  </p:cm>
  <p:cm authorId="1" dt="2017-07-24T04:34:01.591" idx="1">
    <p:pos x="6000" y="100"/>
    <p:text>La reducción a la formula?</p:text>
  </p:cm>
  <p:cm authorId="0" dt="2017-07-24T07:18:53.429" idx="1">
    <p:pos x="6000" y="0"/>
    <p:text>UPR- buscar más fondos "grants", proyecto para allegarle fondos a la institución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7-24T04:42:27.634" idx="4">
    <p:pos x="6000" y="100"/>
    <p:text>Patron a Descender, Porque es la excepción? AAA</p:text>
  </p:cm>
  <p:cm authorId="0" dt="2017-07-24T07:19:09.628" idx="2">
    <p:pos x="6000" y="0"/>
    <p:text>AEE Disminuye: privatización? + posible baja de la gasolina y pétroleo + personas se están yendo del país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23887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23887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4629150" y="1369218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984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29840" y="1260872"/>
            <a:ext cx="3868500" cy="6179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629840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7999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629840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3887390" y="740568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254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381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629840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629840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pic" idx="2"/>
          </p:nvPr>
        </p:nvSpPr>
        <p:spPr>
          <a:xfrm>
            <a:off x="3887390" y="740568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29840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 rot="5400000">
            <a:off x="5350050" y="1467543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1400"/>
            </a:lvl2pPr>
            <a:lvl3pPr lvl="2" indent="0" rtl="0">
              <a:spcBef>
                <a:spcPts val="0"/>
              </a:spcBef>
              <a:buNone/>
              <a:defRPr sz="1400"/>
            </a:lvl3pPr>
            <a:lvl4pPr lvl="3" indent="0" rtl="0">
              <a:spcBef>
                <a:spcPts val="0"/>
              </a:spcBef>
              <a:buNone/>
              <a:defRPr sz="1400"/>
            </a:lvl4pPr>
            <a:lvl5pPr lvl="4" indent="0" rtl="0">
              <a:spcBef>
                <a:spcPts val="0"/>
              </a:spcBef>
              <a:buNone/>
              <a:defRPr sz="1400"/>
            </a:lvl5pPr>
            <a:lvl6pPr lvl="5" indent="0" rtl="0">
              <a:spcBef>
                <a:spcPts val="0"/>
              </a:spcBef>
              <a:buNone/>
              <a:defRPr sz="1400"/>
            </a:lvl6pPr>
            <a:lvl7pPr lvl="6" indent="0" rtl="0">
              <a:spcBef>
                <a:spcPts val="0"/>
              </a:spcBef>
              <a:buNone/>
              <a:defRPr sz="1400"/>
            </a:lvl7pPr>
            <a:lvl8pPr lvl="7" indent="0" rtl="0">
              <a:spcBef>
                <a:spcPts val="0"/>
              </a:spcBef>
              <a:buNone/>
              <a:defRPr sz="1400"/>
            </a:lvl8pPr>
            <a:lvl9pPr lvl="8" indent="0" rtl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Shape 140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8650" y="273843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3333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SzPct val="78571"/>
              <a:buNone/>
              <a:defRPr sz="1400"/>
            </a:lvl2pPr>
            <a:lvl3pPr lvl="2" indent="0" rtl="0">
              <a:spcBef>
                <a:spcPts val="0"/>
              </a:spcBef>
              <a:buSzPct val="78571"/>
              <a:buNone/>
              <a:defRPr sz="1400"/>
            </a:lvl3pPr>
            <a:lvl4pPr lvl="3" indent="0" rtl="0">
              <a:spcBef>
                <a:spcPts val="0"/>
              </a:spcBef>
              <a:buSzPct val="78571"/>
              <a:buNone/>
              <a:defRPr sz="1400"/>
            </a:lvl4pPr>
            <a:lvl5pPr lvl="4" indent="0" rtl="0">
              <a:spcBef>
                <a:spcPts val="0"/>
              </a:spcBef>
              <a:buSzPct val="78571"/>
              <a:buNone/>
              <a:defRPr sz="1400"/>
            </a:lvl5pPr>
            <a:lvl6pPr lvl="5" indent="0" rtl="0">
              <a:spcBef>
                <a:spcPts val="0"/>
              </a:spcBef>
              <a:buSzPct val="78571"/>
              <a:buNone/>
              <a:defRPr sz="1400"/>
            </a:lvl6pPr>
            <a:lvl7pPr lvl="6" indent="0" rtl="0">
              <a:spcBef>
                <a:spcPts val="0"/>
              </a:spcBef>
              <a:buSzPct val="78571"/>
              <a:buNone/>
              <a:defRPr sz="1400"/>
            </a:lvl7pPr>
            <a:lvl8pPr lvl="7" indent="0" rtl="0">
              <a:spcBef>
                <a:spcPts val="0"/>
              </a:spcBef>
              <a:buSzPct val="78571"/>
              <a:buNone/>
              <a:defRPr sz="1400"/>
            </a:lvl8pPr>
            <a:lvl9pPr lvl="8" indent="0" rtl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28650" y="1369218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t" anchorCtr="0"/>
          <a:lstStyle>
            <a:lvl1pPr marL="177800" marR="0" lvl="0" indent="-381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20700" marR="0" lvl="1" indent="-635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63600" marR="0" lvl="2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500" marR="0" lvl="3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9400" marR="0" lvl="4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92300" marR="0" lvl="5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35200" marR="0" lvl="6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8100" marR="0" lvl="7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21000" marR="0" lvl="8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6286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028950" y="476726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lIns="68575" tIns="68575" rIns="68575" bIns="68575" anchor="ctr" anchorCtr="0"/>
          <a:lstStyle>
            <a:lvl1pPr marL="0" marR="0" lvl="0" indent="0" algn="ctr" rtl="0">
              <a:spcBef>
                <a:spcPts val="0"/>
              </a:spcBef>
              <a:buSzPct val="122222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457950" y="476726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" sz="9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Relationship Id="rId3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Relationship Id="rId3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Droid Serif"/>
                <a:ea typeface="Droid Serif"/>
                <a:cs typeface="Droid Serif"/>
                <a:sym typeface="Droid Serif"/>
              </a:rPr>
              <a:t>Educación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Laura González Menéndez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Christian Bravo Medina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Brian Sánchez Rolón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Kimberly Massa Núñez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xfrm>
            <a:off x="1004050" y="-20940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Cambio Porcentual en </a:t>
            </a:r>
            <a:r>
              <a:rPr lang="en" sz="3000"/>
              <a:t>“I</a:t>
            </a:r>
            <a:r>
              <a:rPr lang="en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ngresos </a:t>
            </a:r>
            <a:r>
              <a:rPr lang="en" sz="3000"/>
              <a:t>Propios”</a:t>
            </a:r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037" y="647250"/>
            <a:ext cx="8951925" cy="4496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08" name="Shape 2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0999" y="497425"/>
            <a:ext cx="8742650" cy="456754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 txBox="1"/>
          <p:nvPr/>
        </p:nvSpPr>
        <p:spPr>
          <a:xfrm>
            <a:off x="523500" y="0"/>
            <a:ext cx="8009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Cambio Porcentual en “Otros Ingresos”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307300" y="1881200"/>
            <a:ext cx="6217500" cy="994200"/>
          </a:xfrm>
          <a:prstGeom prst="rect">
            <a:avLst/>
          </a:prstGeom>
        </p:spPr>
        <p:txBody>
          <a:bodyPr lIns="68575" tIns="68575" rIns="68575" bIns="6857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Cambio porcentual en Presupuestos por Sector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8" name="Shape 158"/>
          <p:cNvGraphicFramePr/>
          <p:nvPr/>
        </p:nvGraphicFramePr>
        <p:xfrm>
          <a:off x="952500" y="1619250"/>
          <a:ext cx="7239000" cy="2322426"/>
        </p:xfrm>
        <a:graphic>
          <a:graphicData uri="http://schemas.openxmlformats.org/drawingml/2006/table">
            <a:tbl>
              <a:tblPr>
                <a:noFill/>
                <a:tableStyleId>{6179DE87-633E-47DC-9F11-A8D09E925939}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Fondos Estatales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Ingresos propios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otros ingresos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Fondos Federales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Préstamos y Bonos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Dpto. Edu.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-6.3%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-22.1%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83.0%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-100.0%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CEPR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-2.6%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-6.7%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-11.7%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85.5%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2.2%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-100.0%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159" name="Shape 159"/>
          <p:cNvSpPr txBox="1"/>
          <p:nvPr/>
        </p:nvSpPr>
        <p:spPr>
          <a:xfrm>
            <a:off x="1143000" y="345275"/>
            <a:ext cx="6858000" cy="800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>
                <a:latin typeface="Calibri"/>
                <a:ea typeface="Calibri"/>
                <a:cs typeface="Calibri"/>
                <a:sym typeface="Calibri"/>
              </a:rPr>
              <a:t>Educación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Shape 164" descr="Screen Shot 2017-07-24 at 12.23.43 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137" y="152400"/>
            <a:ext cx="7997725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title"/>
          </p:nvPr>
        </p:nvSpPr>
        <p:spPr>
          <a:xfrm>
            <a:off x="628650" y="1833543"/>
            <a:ext cx="7886700" cy="994200"/>
          </a:xfrm>
          <a:prstGeom prst="rect">
            <a:avLst/>
          </a:prstGeom>
        </p:spPr>
        <p:txBody>
          <a:bodyPr lIns="68575" tIns="68575" rIns="68575" bIns="6857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6000"/>
              <a:t>Infraestructura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" name="Shape 174"/>
          <p:cNvGraphicFramePr/>
          <p:nvPr/>
        </p:nvGraphicFramePr>
        <p:xfrm>
          <a:off x="952500" y="285750"/>
          <a:ext cx="7239000" cy="4709130"/>
        </p:xfrm>
        <a:graphic>
          <a:graphicData uri="http://schemas.openxmlformats.org/drawingml/2006/table">
            <a:tbl>
              <a:tblPr>
                <a:noFill/>
                <a:tableStyleId>{6179DE87-633E-47DC-9F11-A8D09E925939}</a:tableStyleId>
              </a:tblPr>
              <a:tblGrid>
                <a:gridCol w="1206500"/>
                <a:gridCol w="1206500"/>
                <a:gridCol w="1206500"/>
                <a:gridCol w="1206500"/>
                <a:gridCol w="1206500"/>
                <a:gridCol w="1206500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sz="11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Fondos Estatales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Ingresos propios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otros ingresos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Fondos Federales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Préstamos y Bonos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AEE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-26.4%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59.6%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14.8%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37.2%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51.9%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3.3%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ADSPR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-16.0%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-34.6%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AFICA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AAA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highlight>
                            <a:srgbClr val="FFFF00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1013.2%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-100.0%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AAFAF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125.0%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AFIPR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-79.0%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-18.4%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2.6%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DTOP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-100.0%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-20.1%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-100.0%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17.9%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ATI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-15.1%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-11.7%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-6.7%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-29.4%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Total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36.5%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-14.4%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19.4%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11.3%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1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-90.0%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 descr="Screen Shot 2017-07-24 at 12.16.25 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950" y="152400"/>
            <a:ext cx="805409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1150725" y="421100"/>
            <a:ext cx="7045800" cy="70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latin typeface="Calibri"/>
                <a:ea typeface="Calibri"/>
                <a:cs typeface="Calibri"/>
                <a:sym typeface="Calibri"/>
              </a:rPr>
              <a:t>Cambios Significativos</a:t>
            </a:r>
            <a:r>
              <a:rPr lang="en"/>
              <a:t> </a:t>
            </a:r>
          </a:p>
          <a:p>
            <a:pPr lvl="0" algn="ctr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5" name="Shape 185"/>
          <p:cNvSpPr txBox="1"/>
          <p:nvPr/>
        </p:nvSpPr>
        <p:spPr>
          <a:xfrm>
            <a:off x="1007375" y="1398475"/>
            <a:ext cx="7656000" cy="3188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Universidad de Puerto Rico (12.3)%, ($178,105)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Autoridad de Energia Electrica (22.18)%, ($1,083,482)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Autoridad de Carreteras  31.95%, $130,461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Autoridad de Desperdicios Sólidos 70.41%, $2,751 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AAFAF 125%, $50,000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AFIPR (53.47)%, $14,523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DTOP 12.26%, $10,785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Autoridad de los Puertos (31.28)%, ($44,471)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●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Autoridad de Transporte Integrado (15.86)%, ($16,395)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629840" y="273843"/>
            <a:ext cx="7886700" cy="994200"/>
          </a:xfrm>
          <a:prstGeom prst="rect">
            <a:avLst/>
          </a:prstGeom>
        </p:spPr>
        <p:txBody>
          <a:bodyPr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Comparación entre Sectores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29840" y="1260872"/>
            <a:ext cx="3868500" cy="617999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Educación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2"/>
          </p:nvPr>
        </p:nvSpPr>
        <p:spPr>
          <a:xfrm>
            <a:off x="629840" y="1878806"/>
            <a:ext cx="3868500" cy="27633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      En Préstamos y Bonos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Aumento Mínimo en Fondos Federales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Aumentan Ingresos Propios 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Disminuyen Fondos Estatales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7999"/>
          </a:xfrm>
          <a:prstGeom prst="rect">
            <a:avLst/>
          </a:prstGeom>
        </p:spPr>
        <p:txBody>
          <a:bodyPr lIns="68575" tIns="68575" rIns="68575" bIns="685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Infraestructura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</p:spPr>
        <p:txBody>
          <a:bodyPr lIns="68575" tIns="68575" rIns="68575" bIns="6857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      En Préstamos y Bonos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Aumentan Fondos Federales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Disminuyen Ingresos Propios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Aumentan Fondos Estatales</a:t>
            </a:r>
          </a:p>
        </p:txBody>
      </p:sp>
      <p:sp>
        <p:nvSpPr>
          <p:cNvPr id="195" name="Shape 195"/>
          <p:cNvSpPr/>
          <p:nvPr/>
        </p:nvSpPr>
        <p:spPr>
          <a:xfrm rot="10800000">
            <a:off x="1116754" y="1899144"/>
            <a:ext cx="284400" cy="27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/>
          <p:nvPr/>
        </p:nvSpPr>
        <p:spPr>
          <a:xfrm rot="10800000">
            <a:off x="5153656" y="1962161"/>
            <a:ext cx="284400" cy="2724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Macintosh PowerPoint</Application>
  <PresentationFormat>On-screen Show (16:9)</PresentationFormat>
  <Paragraphs>133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Lato</vt:lpstr>
      <vt:lpstr>Raleway</vt:lpstr>
      <vt:lpstr>Droid Serif</vt:lpstr>
      <vt:lpstr>swiss-2</vt:lpstr>
      <vt:lpstr>Office Theme</vt:lpstr>
      <vt:lpstr>Educación</vt:lpstr>
      <vt:lpstr>Cambio porcentual en Presupuestos por Sector</vt:lpstr>
      <vt:lpstr>PowerPoint Presentation</vt:lpstr>
      <vt:lpstr>PowerPoint Presentation</vt:lpstr>
      <vt:lpstr>Infraestructura</vt:lpstr>
      <vt:lpstr>PowerPoint Presentation</vt:lpstr>
      <vt:lpstr>PowerPoint Presentation</vt:lpstr>
      <vt:lpstr>PowerPoint Presentation</vt:lpstr>
      <vt:lpstr>Comparación entre Sectores</vt:lpstr>
      <vt:lpstr>Cambio Porcentual en “Ingresos Propios”</vt:lpstr>
      <vt:lpstr>PowerPoint Presentation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</dc:title>
  <cp:lastModifiedBy>David C. Bravo Medina</cp:lastModifiedBy>
  <cp:revision>1</cp:revision>
  <dcterms:modified xsi:type="dcterms:W3CDTF">2017-07-24T12:46:11Z</dcterms:modified>
</cp:coreProperties>
</file>