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61" r:id="rId9"/>
    <p:sldId id="262" r:id="rId10"/>
    <p:sldId id="273" r:id="rId11"/>
    <p:sldId id="274" r:id="rId12"/>
    <p:sldId id="263" r:id="rId13"/>
    <p:sldId id="275" r:id="rId14"/>
    <p:sldId id="276" r:id="rId15"/>
    <p:sldId id="264" r:id="rId16"/>
    <p:sldId id="265" r:id="rId17"/>
    <p:sldId id="267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0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3941AB-1CF2-48FF-9BFE-8F5F118DC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6769" y="1494857"/>
            <a:ext cx="8574622" cy="1727200"/>
          </a:xfrm>
        </p:spPr>
        <p:txBody>
          <a:bodyPr>
            <a:normAutofit fontScale="90000"/>
          </a:bodyPr>
          <a:lstStyle/>
          <a:p>
            <a:pPr algn="ctr"/>
            <a:r>
              <a:rPr lang="es-PR" dirty="0"/>
              <a:t>Agencias y Departamentos Sociales, Familia Vivienda, Retiro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3C3054-DCFE-490F-919E-B6377DFBED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/>
              <a:t>Por: Ericka Vazquez</a:t>
            </a:r>
          </a:p>
          <a:p>
            <a:r>
              <a:rPr lang="es-PR" dirty="0"/>
              <a:t>Daniela Yupanqui</a:t>
            </a:r>
          </a:p>
          <a:p>
            <a:r>
              <a:rPr lang="es-PR" dirty="0"/>
              <a:t>Jean-William Rivera</a:t>
            </a:r>
          </a:p>
        </p:txBody>
      </p:sp>
    </p:spTree>
    <p:extLst>
      <p:ext uri="{BB962C8B-B14F-4D97-AF65-F5344CB8AC3E}">
        <p14:creationId xmlns:p14="http://schemas.microsoft.com/office/powerpoint/2010/main" val="2866943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9681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Programas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156" y="1230924"/>
            <a:ext cx="10018713" cy="5627076"/>
          </a:xfrm>
        </p:spPr>
        <p:txBody>
          <a:bodyPr>
            <a:normAutofit/>
          </a:bodyPr>
          <a:lstStyle/>
          <a:p>
            <a:pPr lvl="0"/>
            <a:r>
              <a:rPr lang="es-ES_tradnl" b="1" dirty="0"/>
              <a:t>Vivienda subsidia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 153,054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2017-2018- 156,416</a:t>
            </a:r>
            <a:endParaRPr lang="en-US" dirty="0"/>
          </a:p>
          <a:p>
            <a:pPr lvl="0"/>
            <a:r>
              <a:rPr lang="es-ES_tradnl" b="1" dirty="0"/>
              <a:t>Programa de asociación para inversiones en vivienda (HOME)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2016-2017- 8,926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2017-2018- 8,911</a:t>
            </a:r>
            <a:endParaRPr lang="en-US" dirty="0"/>
          </a:p>
          <a:p>
            <a:r>
              <a:rPr lang="es-ES_tradnl" b="1" dirty="0"/>
              <a:t>Financiamiento y créditos contributivos para el desarrollo de vivienda multifamiliar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2016-2017- 3,574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2017-2018- 3,474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12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464" y="693615"/>
            <a:ext cx="10018713" cy="5910385"/>
          </a:xfrm>
        </p:spPr>
        <p:txBody>
          <a:bodyPr>
            <a:normAutofit lnSpcReduction="10000"/>
          </a:bodyPr>
          <a:lstStyle/>
          <a:p>
            <a:pPr lvl="0"/>
            <a:r>
              <a:rPr lang="es-ES_tradnl" b="1" dirty="0"/>
              <a:t>Servicio de préstamos hipotecados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2016-2017- 2,707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2017-2018- 2,607</a:t>
            </a:r>
            <a:endParaRPr lang="en-US" dirty="0"/>
          </a:p>
          <a:p>
            <a:pPr lvl="0"/>
            <a:r>
              <a:rPr lang="es-ES_tradnl" b="1" dirty="0"/>
              <a:t>Seguro hipotecario para viviendas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2016-2017- 397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2017-2018- 388</a:t>
            </a:r>
            <a:endParaRPr lang="en-US" dirty="0"/>
          </a:p>
          <a:p>
            <a:pPr lvl="0"/>
            <a:r>
              <a:rPr lang="es-ES_tradnl" b="1" dirty="0"/>
              <a:t>La llave para tu hogar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2016-2017- 5,143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2017-2018- 4,643</a:t>
            </a:r>
            <a:endParaRPr lang="en-US" dirty="0"/>
          </a:p>
          <a:p>
            <a:pPr lvl="0"/>
            <a:r>
              <a:rPr lang="es-ES_tradnl" b="1" dirty="0"/>
              <a:t>Dirección y administración general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2016-2017- 10,557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2017-2018- 18,646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3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640785-D235-40EA-BEFE-ABE0FDA8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445" y="461770"/>
            <a:ext cx="10018713" cy="1024551"/>
          </a:xfrm>
        </p:spPr>
        <p:txBody>
          <a:bodyPr/>
          <a:lstStyle/>
          <a:p>
            <a:r>
              <a:rPr lang="en-US" b="1" dirty="0" err="1"/>
              <a:t>Departamento</a:t>
            </a:r>
            <a:r>
              <a:rPr lang="en-US" b="1" dirty="0"/>
              <a:t> de la </a:t>
            </a:r>
            <a:r>
              <a:rPr lang="en-US" b="1" dirty="0" err="1"/>
              <a:t>Vivienda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1F2345-CC0B-4BA3-AAB9-9BB7C0B45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7608" y="1642448"/>
            <a:ext cx="10018713" cy="4414475"/>
          </a:xfrm>
        </p:spPr>
        <p:txBody>
          <a:bodyPr/>
          <a:lstStyle/>
          <a:p>
            <a:r>
              <a:rPr lang="es-PR" dirty="0" smtClean="0"/>
              <a:t>Reducción en fondos estatales-  $654,000</a:t>
            </a:r>
            <a:r>
              <a:rPr lang="es-PR" dirty="0"/>
              <a:t> </a:t>
            </a:r>
            <a:r>
              <a:rPr lang="es-PR" dirty="0" smtClean="0"/>
              <a:t>(1.9%)</a:t>
            </a:r>
          </a:p>
          <a:p>
            <a:r>
              <a:rPr lang="es-PR" dirty="0" smtClean="0"/>
              <a:t>Aumento en otros ingresos-  $</a:t>
            </a:r>
            <a:r>
              <a:rPr lang="es-PR" dirty="0"/>
              <a:t>761,000 </a:t>
            </a:r>
            <a:r>
              <a:rPr lang="es-PR" dirty="0" smtClean="0"/>
              <a:t>(9.7%) </a:t>
            </a:r>
          </a:p>
          <a:p>
            <a:r>
              <a:rPr lang="es-PR" dirty="0" smtClean="0"/>
              <a:t>Aumento en fondos federales-  1.053 millones (1.5%</a:t>
            </a:r>
            <a:r>
              <a:rPr lang="es-PR" dirty="0" smtClean="0"/>
              <a:t>)</a:t>
            </a:r>
          </a:p>
          <a:p>
            <a:pPr marL="0" indent="0">
              <a:buNone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061068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079" y="666262"/>
            <a:ext cx="10018713" cy="68189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Programas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55615"/>
            <a:ext cx="10018713" cy="5031154"/>
          </a:xfrm>
        </p:spPr>
        <p:txBody>
          <a:bodyPr>
            <a:normAutofit/>
          </a:bodyPr>
          <a:lstStyle/>
          <a:p>
            <a:pPr lvl="0"/>
            <a:r>
              <a:rPr lang="es-ES_tradnl" b="1" dirty="0"/>
              <a:t>Dirección y administración general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2016-2017- 5,040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2017-2018- 4,940</a:t>
            </a:r>
            <a:endParaRPr lang="en-US" dirty="0"/>
          </a:p>
          <a:p>
            <a:pPr lvl="0"/>
            <a:r>
              <a:rPr lang="es-ES_tradnl" b="1" dirty="0"/>
              <a:t>Gerencia y desarrollo de proyectos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2016-2017- 7,865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2017-2018- 7,504</a:t>
            </a:r>
            <a:endParaRPr lang="en-US" dirty="0"/>
          </a:p>
          <a:p>
            <a:pPr lvl="0"/>
            <a:r>
              <a:rPr lang="es-ES_tradnl" b="1" dirty="0"/>
              <a:t>Subsidio de vivienda y desarrollo comunitario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2016-2017- 93,659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2017-2018- 94,661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84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576384"/>
            <a:ext cx="10018713" cy="57150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_tradnl" b="1" dirty="0"/>
              <a:t>Asesoramiento en asuntos legales y litigios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2016-2017- 1,585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2017-2018- 1,605</a:t>
            </a:r>
            <a:endParaRPr lang="en-US" dirty="0"/>
          </a:p>
          <a:p>
            <a:pPr lvl="0"/>
            <a:r>
              <a:rPr lang="es-ES_tradnl" b="1" dirty="0"/>
              <a:t>Finanzas y sistemas de información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2016-2017- 3,129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2017-2018- 3,345</a:t>
            </a:r>
            <a:endParaRPr lang="en-US" dirty="0"/>
          </a:p>
          <a:p>
            <a:pPr lvl="0"/>
            <a:r>
              <a:rPr lang="es-ES_tradnl" b="1" dirty="0"/>
              <a:t>Planificación y servicios técnicos de la vivienda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2016-2017- 1,632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2017-2018- 1,870</a:t>
            </a:r>
            <a:endParaRPr lang="en-US" dirty="0"/>
          </a:p>
          <a:p>
            <a:pPr lvl="0"/>
            <a:r>
              <a:rPr lang="es-ES_tradnl" b="1" dirty="0"/>
              <a:t>Recursos humanos y servicios auxiliares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2016-2017- 1,725 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2017-2018- 1,870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7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B28988-B70E-4AE5-B259-ADE19B254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84066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Administración para el Sustento de Menores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0D4168-5ADD-4DB5-A449-1FBA3865E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29030"/>
            <a:ext cx="10018713" cy="3018816"/>
          </a:xfrm>
        </p:spPr>
        <p:txBody>
          <a:bodyPr/>
          <a:lstStyle/>
          <a:p>
            <a:r>
              <a:rPr lang="es-PR" dirty="0" smtClean="0"/>
              <a:t>Reducción en fondos estatales- $</a:t>
            </a:r>
            <a:r>
              <a:rPr lang="es-PR" dirty="0"/>
              <a:t>1.847 </a:t>
            </a:r>
            <a:r>
              <a:rPr lang="es-PR" dirty="0" smtClean="0"/>
              <a:t>millones (14.6%)</a:t>
            </a:r>
          </a:p>
          <a:p>
            <a:r>
              <a:rPr lang="es-PR" dirty="0" smtClean="0"/>
              <a:t>Reducción en fondos federales-$1.039 millones (5%)</a:t>
            </a:r>
            <a:endParaRPr lang="es-P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66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BC21ED-E583-408E-99B0-5CADEB11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821" y="1623770"/>
            <a:ext cx="10018713" cy="526345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/>
              <a:t>Aportaciones para Pensiones y Seguridad Social-Sistema de Retiro de Maestros y Aportaciones para Pensiones y Seguridad Social - Sistema de Retiro de Empleados del Gobierno y Judicatura (Sistema Central)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761A79-CEB0-4B78-A69B-CEB932078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409025"/>
            <a:ext cx="10018713" cy="2382175"/>
          </a:xfrm>
        </p:spPr>
        <p:txBody>
          <a:bodyPr/>
          <a:lstStyle/>
          <a:p>
            <a:r>
              <a:rPr lang="es-PR" dirty="0"/>
              <a:t>Ambos recibirán las misma aportación que recibió el año anterior.</a:t>
            </a:r>
          </a:p>
        </p:txBody>
      </p:sp>
    </p:spTree>
    <p:extLst>
      <p:ext uri="{BB962C8B-B14F-4D97-AF65-F5344CB8AC3E}">
        <p14:creationId xmlns:p14="http://schemas.microsoft.com/office/powerpoint/2010/main" val="1520965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2653F7-E7D2-40F2-88C7-A2F720E47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70896"/>
            <a:ext cx="10018713" cy="1356064"/>
          </a:xfrm>
        </p:spPr>
        <p:txBody>
          <a:bodyPr/>
          <a:lstStyle/>
          <a:p>
            <a:r>
              <a:rPr lang="es-PR" b="1" dirty="0"/>
              <a:t>Conclusiones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BE1D3F-A42C-4849-B240-ADE05FD52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103" y="1717206"/>
            <a:ext cx="10018713" cy="4457133"/>
          </a:xfrm>
        </p:spPr>
        <p:txBody>
          <a:bodyPr>
            <a:normAutofit/>
          </a:bodyPr>
          <a:lstStyle/>
          <a:p>
            <a:r>
              <a:rPr lang="es-PR" dirty="0"/>
              <a:t>En total</a:t>
            </a:r>
            <a:r>
              <a:rPr lang="es-PR" dirty="0" smtClean="0"/>
              <a:t>, </a:t>
            </a:r>
            <a:r>
              <a:rPr lang="es-PR" dirty="0"/>
              <a:t>estas agencias recibirán un aumento de $24.058 </a:t>
            </a:r>
            <a:r>
              <a:rPr lang="es-PR" dirty="0" smtClean="0"/>
              <a:t>millones, </a:t>
            </a:r>
            <a:r>
              <a:rPr lang="es-PR" dirty="0"/>
              <a:t>p</a:t>
            </a:r>
            <a:r>
              <a:rPr lang="es-PR" dirty="0" smtClean="0"/>
              <a:t>ero </a:t>
            </a:r>
            <a:r>
              <a:rPr lang="es-PR" dirty="0"/>
              <a:t>si dejamos fuera el aumento que recibe ACUDEN de $37.343 millones, </a:t>
            </a:r>
            <a:r>
              <a:rPr lang="es-PR" dirty="0" smtClean="0"/>
              <a:t>estas </a:t>
            </a:r>
            <a:r>
              <a:rPr lang="es-PR" dirty="0"/>
              <a:t>agencias como un colectivo recibirán una reducción total de $13.285 millones en la aportación que recibe de fondos estatales. </a:t>
            </a:r>
          </a:p>
          <a:p>
            <a:r>
              <a:rPr lang="es-PR" dirty="0"/>
              <a:t> De la misma </a:t>
            </a:r>
            <a:r>
              <a:rPr lang="es-PR" dirty="0" smtClean="0"/>
              <a:t>manera, estas agencias en total </a:t>
            </a:r>
            <a:r>
              <a:rPr lang="es-PR" dirty="0"/>
              <a:t>recibirán una reducción de $9.578 millones en la aportación que recibe de fondos federales. </a:t>
            </a:r>
          </a:p>
          <a:p>
            <a:r>
              <a:rPr lang="es-PR" dirty="0"/>
              <a:t>Hay un aumento </a:t>
            </a:r>
            <a:r>
              <a:rPr lang="es-PR" dirty="0" smtClean="0"/>
              <a:t>de ingresos propios en estas </a:t>
            </a:r>
            <a:r>
              <a:rPr lang="es-PR" dirty="0"/>
              <a:t>agencias </a:t>
            </a:r>
            <a:r>
              <a:rPr lang="es-PR" dirty="0" smtClean="0"/>
              <a:t>de $6.262 </a:t>
            </a:r>
            <a:r>
              <a:rPr lang="es-PR" dirty="0"/>
              <a:t>millones.</a:t>
            </a:r>
          </a:p>
          <a:p>
            <a:r>
              <a:rPr lang="es-PR" dirty="0" smtClean="0"/>
              <a:t>También, reciben un aumento en otros ingresos de $9.041 </a:t>
            </a:r>
            <a:r>
              <a:rPr lang="es-PR" dirty="0"/>
              <a:t>millones.</a:t>
            </a:r>
          </a:p>
          <a:p>
            <a:endParaRPr lang="es-PR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00076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28988D-2A21-446E-88CC-1653E360C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26345"/>
          </a:xfrm>
        </p:spPr>
        <p:txBody>
          <a:bodyPr>
            <a:normAutofit fontScale="90000"/>
          </a:bodyPr>
          <a:lstStyle/>
          <a:p>
            <a:r>
              <a:rPr lang="es-PR" b="1" dirty="0" smtClean="0"/>
              <a:t>Continuación </a:t>
            </a:r>
            <a:endParaRPr lang="es-P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B493FB-D938-4EA6-9129-1507FF48D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444" y="1743460"/>
            <a:ext cx="10018713" cy="3124201"/>
          </a:xfrm>
        </p:spPr>
        <p:txBody>
          <a:bodyPr/>
          <a:lstStyle/>
          <a:p>
            <a:r>
              <a:rPr lang="es-PR" dirty="0"/>
              <a:t>Se </a:t>
            </a:r>
            <a:r>
              <a:rPr lang="es-PR" dirty="0" smtClean="0"/>
              <a:t>ve una </a:t>
            </a:r>
            <a:r>
              <a:rPr lang="es-PR" dirty="0"/>
              <a:t>reducción grande en la aportación que reciben la mayoría de estas </a:t>
            </a:r>
            <a:r>
              <a:rPr lang="es-PR" dirty="0" smtClean="0"/>
              <a:t>agencias en </a:t>
            </a:r>
            <a:r>
              <a:rPr lang="es-PR" dirty="0"/>
              <a:t>fondos estatales (excepto ACUDEN).</a:t>
            </a:r>
          </a:p>
          <a:p>
            <a:r>
              <a:rPr lang="es-PR" dirty="0"/>
              <a:t>En </a:t>
            </a:r>
            <a:r>
              <a:rPr lang="es-PR" dirty="0" smtClean="0"/>
              <a:t>algunas agencias, </a:t>
            </a:r>
            <a:r>
              <a:rPr lang="es-PR" dirty="0"/>
              <a:t>se notan reducciones que parecen ser </a:t>
            </a:r>
            <a:r>
              <a:rPr lang="es-PR" dirty="0" smtClean="0"/>
              <a:t>insignificantes, pero </a:t>
            </a:r>
            <a:r>
              <a:rPr lang="es-PR" dirty="0"/>
              <a:t>resultan ser un porciento significativo </a:t>
            </a:r>
            <a:r>
              <a:rPr lang="es-PR" dirty="0" smtClean="0"/>
              <a:t>para sus funcionamientos.</a:t>
            </a:r>
            <a:endParaRPr lang="es-PR" dirty="0"/>
          </a:p>
          <a:p>
            <a:r>
              <a:rPr lang="es-PR" dirty="0"/>
              <a:t>Parece que están consolidando algunas de las funciones de las agencias y concentrándolo en una agencia. </a:t>
            </a:r>
          </a:p>
        </p:txBody>
      </p:sp>
    </p:spTree>
    <p:extLst>
      <p:ext uri="{BB962C8B-B14F-4D97-AF65-F5344CB8AC3E}">
        <p14:creationId xmlns:p14="http://schemas.microsoft.com/office/powerpoint/2010/main" val="2128227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611201"/>
              </p:ext>
            </p:extLst>
          </p:nvPr>
        </p:nvGraphicFramePr>
        <p:xfrm>
          <a:off x="1870266" y="1269999"/>
          <a:ext cx="8514688" cy="511195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48974"/>
                <a:gridCol w="948122"/>
                <a:gridCol w="892892"/>
                <a:gridCol w="800841"/>
                <a:gridCol w="929712"/>
                <a:gridCol w="994147"/>
              </a:tblGrid>
              <a:tr h="55620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Agencias</a:t>
                      </a:r>
                      <a:endParaRPr lang="es-ES_tradnl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Fondos Estales</a:t>
                      </a:r>
                      <a:endParaRPr lang="pt-BR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Ingresos propios</a:t>
                      </a:r>
                      <a:endParaRPr lang="es-ES_tradnl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otros ingresos</a:t>
                      </a:r>
                      <a:endParaRPr lang="es-ES_tradnl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Fondos Federales</a:t>
                      </a:r>
                      <a:endParaRPr lang="es-ES_tradnl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Préstamos y Bonos</a:t>
                      </a:r>
                      <a:endParaRPr lang="es-ES_tradnl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28493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Administración de Desarrollo Socioeconómico de la Familia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(8,011)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(984)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28493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Vivienda Pública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(45)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 575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(8,593)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55620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dirty="0">
                          <a:effectLst/>
                        </a:rPr>
                        <a:t>Administración para el Cuidado y Desarrollo de la Niñez (ACUDEN) 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u="none" strike="noStrike">
                          <a:effectLst/>
                        </a:rPr>
                        <a:t> 37,343 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 dirty="0">
                          <a:effectLst/>
                        </a:rPr>
                        <a:t> -   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28493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dirty="0">
                          <a:effectLst/>
                        </a:rPr>
                        <a:t>Administración de Familia y Niños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 (502)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28493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 dirty="0">
                          <a:effectLst/>
                        </a:rPr>
                        <a:t>Secretariado del Departamento de la Familia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 (1,126)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336387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Autoridad para el Financiamiento de la Vivienda 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(1,100)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 5,687 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 8,280 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 (15)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28493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Departamento de la Vivienda 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(654)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 761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 1,053 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284932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Administración para el Sustento de Menores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(1,847)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(1,039)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556209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Aportaciones para Pensiones y Seguridad Social-Sistema de Retiro de Maestros 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827488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u="none" strike="noStrike">
                          <a:effectLst/>
                        </a:rPr>
                        <a:t>Aportaciones para Pensiones y Seguridad Social- Sistema de Retiro de Empleados del Gobierno y Judicatura (Sistema Central) 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28493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Sistema de Retiro de Maestros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>
                          <a:effectLst/>
                        </a:rPr>
                        <a:t> -   </a:t>
                      </a:r>
                      <a:endParaRPr lang="mr-IN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  <a:tr h="284932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Total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 24,058 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 6,262 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 9,041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 (9,578)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200" u="none" strike="noStrike" dirty="0">
                          <a:effectLst/>
                        </a:rPr>
                        <a:t> -   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05" marR="9205" marT="920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90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C45516-1F58-4E7A-BCB5-3F47ECA4A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88114"/>
          </a:xfrm>
        </p:spPr>
        <p:txBody>
          <a:bodyPr>
            <a:normAutofit fontScale="90000"/>
          </a:bodyPr>
          <a:lstStyle/>
          <a:p>
            <a:r>
              <a:rPr lang="es-PR" b="1" dirty="0"/>
              <a:t>Administración de Desarrollo Socioeconómico de la Familia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C0ACFF-DFB6-4287-AE66-F9D75492F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445" y="1777999"/>
            <a:ext cx="10018713" cy="2989385"/>
          </a:xfrm>
        </p:spPr>
        <p:txBody>
          <a:bodyPr>
            <a:normAutofit/>
          </a:bodyPr>
          <a:lstStyle/>
          <a:p>
            <a:r>
              <a:rPr lang="es-PR" dirty="0" smtClean="0"/>
              <a:t>Reducción en fondos estatales- $</a:t>
            </a:r>
            <a:r>
              <a:rPr lang="es-PR" dirty="0"/>
              <a:t>8.011 millones </a:t>
            </a:r>
            <a:r>
              <a:rPr lang="es-PR" dirty="0" smtClean="0"/>
              <a:t> (13.2%) </a:t>
            </a:r>
            <a:endParaRPr lang="es-PR" dirty="0" smtClean="0"/>
          </a:p>
          <a:p>
            <a:r>
              <a:rPr lang="es-PR" dirty="0" smtClean="0"/>
              <a:t>Reducción </a:t>
            </a:r>
            <a:r>
              <a:rPr lang="es-PR" dirty="0" smtClean="0"/>
              <a:t>en fondos federales-  $984,000 (1.2%)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211384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01003" y="663086"/>
            <a:ext cx="10018713" cy="312420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" name="Content Placeholder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580B02CC-B3B3-4A74-8850-F7451CFDF421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801077"/>
            <a:ext cx="11644923" cy="525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5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696" y="158262"/>
            <a:ext cx="10018713" cy="1752599"/>
          </a:xfrm>
        </p:spPr>
        <p:txBody>
          <a:bodyPr/>
          <a:lstStyle/>
          <a:p>
            <a:r>
              <a:rPr lang="en-US" b="1" dirty="0" err="1" smtClean="0"/>
              <a:t>Programas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079" y="1690076"/>
            <a:ext cx="10018713" cy="4523155"/>
          </a:xfrm>
        </p:spPr>
        <p:txBody>
          <a:bodyPr>
            <a:normAutofit fontScale="92500" lnSpcReduction="20000"/>
          </a:bodyPr>
          <a:lstStyle/>
          <a:p>
            <a:pPr marL="342900" lvl="0" indent="-342900"/>
            <a:r>
              <a:rPr lang="es-ES_tradnl" sz="2900" b="1" dirty="0"/>
              <a:t>Programa de Asistencia Nutricional (PAN)</a:t>
            </a:r>
            <a:endParaRPr lang="en-US" sz="2900" b="1" dirty="0"/>
          </a:p>
          <a:p>
            <a:pPr marL="0" indent="0">
              <a:buNone/>
            </a:pPr>
            <a:r>
              <a:rPr lang="es-ES_tradnl" sz="2900" i="1" dirty="0"/>
              <a:t>Total 2016-2017- 1,980,465</a:t>
            </a:r>
            <a:endParaRPr lang="en-US" sz="2900" dirty="0"/>
          </a:p>
          <a:p>
            <a:pPr marL="0" indent="0">
              <a:buNone/>
            </a:pPr>
            <a:r>
              <a:rPr lang="es-ES_tradnl" sz="2900" i="1" dirty="0"/>
              <a:t>Total 2017-2018- 1,979,658</a:t>
            </a:r>
            <a:endParaRPr lang="en-US" sz="2900" dirty="0"/>
          </a:p>
          <a:p>
            <a:pPr marL="342900" lvl="0" indent="-342900"/>
            <a:r>
              <a:rPr lang="es-ES_tradnl" sz="2900" b="1" dirty="0"/>
              <a:t>Programa de Ayuda Temporal para Familias Necesitadas (TANF</a:t>
            </a:r>
            <a:r>
              <a:rPr lang="es-ES_tradnl" sz="2900" dirty="0"/>
              <a:t>) </a:t>
            </a:r>
            <a:endParaRPr lang="en-US" sz="2900" dirty="0"/>
          </a:p>
          <a:p>
            <a:pPr marL="0" indent="0">
              <a:buNone/>
            </a:pPr>
            <a:r>
              <a:rPr lang="es-ES_tradnl" sz="2900" i="1" dirty="0"/>
              <a:t>Total 2016-2017- 138,565</a:t>
            </a:r>
            <a:endParaRPr lang="en-US" sz="2900" dirty="0"/>
          </a:p>
          <a:p>
            <a:pPr marL="0" indent="0">
              <a:buNone/>
            </a:pPr>
            <a:r>
              <a:rPr lang="es-ES_tradnl" sz="2900" i="1" dirty="0"/>
              <a:t>Total 2017-2018- 132,992</a:t>
            </a:r>
            <a:endParaRPr lang="en-US" sz="2900" dirty="0"/>
          </a:p>
          <a:p>
            <a:pPr lvl="0"/>
            <a:r>
              <a:rPr lang="es-ES_tradnl" sz="2900" b="1" dirty="0"/>
              <a:t>Programa de Rehabilitación Económica Social de las Familias </a:t>
            </a:r>
            <a:endParaRPr lang="en-US" sz="2900" b="1" dirty="0"/>
          </a:p>
          <a:p>
            <a:pPr marL="0" indent="0">
              <a:buNone/>
            </a:pPr>
            <a:r>
              <a:rPr lang="es-ES_tradnl" sz="2900" i="1" dirty="0"/>
              <a:t>Total 2016-2017- 4,242</a:t>
            </a:r>
            <a:endParaRPr lang="en-US" sz="2900" dirty="0"/>
          </a:p>
          <a:p>
            <a:pPr marL="0" indent="0">
              <a:buNone/>
            </a:pPr>
            <a:r>
              <a:rPr lang="es-ES_tradnl" sz="2900" i="1" dirty="0"/>
              <a:t>Total 2017-2018- 3,536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9F22D-C154-47E3-B4D8-22B918FF9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880248"/>
            <a:ext cx="10018713" cy="822527"/>
          </a:xfrm>
        </p:spPr>
        <p:txBody>
          <a:bodyPr/>
          <a:lstStyle/>
          <a:p>
            <a:r>
              <a:rPr lang="es-PR" b="1" dirty="0"/>
              <a:t>Vivienda Pública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58E335-7859-4434-B96A-289A57F37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877" y="1902193"/>
            <a:ext cx="10018713" cy="3124201"/>
          </a:xfrm>
        </p:spPr>
        <p:txBody>
          <a:bodyPr/>
          <a:lstStyle/>
          <a:p>
            <a:r>
              <a:rPr lang="es-PR" dirty="0"/>
              <a:t>Recibirá una reducción en su presupuesto </a:t>
            </a:r>
            <a:r>
              <a:rPr lang="es-PR" dirty="0" smtClean="0"/>
              <a:t>debido </a:t>
            </a:r>
            <a:r>
              <a:rPr lang="es-PR" dirty="0"/>
              <a:t>a una baja </a:t>
            </a:r>
            <a:r>
              <a:rPr lang="es-PR" dirty="0" smtClean="0"/>
              <a:t>en fondos </a:t>
            </a:r>
            <a:r>
              <a:rPr lang="es-PR" dirty="0"/>
              <a:t>estatales de $</a:t>
            </a:r>
            <a:r>
              <a:rPr lang="es-PR" dirty="0" smtClean="0"/>
              <a:t>45,000 (10%) </a:t>
            </a:r>
          </a:p>
          <a:p>
            <a:r>
              <a:rPr lang="es-PR" dirty="0" smtClean="0"/>
              <a:t>También, tendrá una reducción en </a:t>
            </a:r>
            <a:r>
              <a:rPr lang="es-PR" dirty="0"/>
              <a:t>fondos federales de $8.593 millones. </a:t>
            </a:r>
            <a:r>
              <a:rPr lang="es-PR" dirty="0" smtClean="0"/>
              <a:t>(2.8%) </a:t>
            </a:r>
          </a:p>
          <a:p>
            <a:r>
              <a:rPr lang="es-PR" dirty="0"/>
              <a:t>R</a:t>
            </a:r>
            <a:r>
              <a:rPr lang="es-PR" dirty="0" smtClean="0"/>
              <a:t>ecibió </a:t>
            </a:r>
            <a:r>
              <a:rPr lang="es-PR" dirty="0"/>
              <a:t>un aumento en los ingresos propios de $575,000</a:t>
            </a:r>
            <a:r>
              <a:rPr lang="es-PR" dirty="0" smtClean="0"/>
              <a:t>. </a:t>
            </a:r>
            <a:endParaRPr lang="es-P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4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157" y="373184"/>
            <a:ext cx="10018713" cy="64281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Programas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48154"/>
            <a:ext cx="10018713" cy="517769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ES_tradnl" sz="3600" b="1" dirty="0"/>
              <a:t>Residenciales de Vivienda Pública Convencional Federal</a:t>
            </a:r>
            <a:endParaRPr lang="en-US" sz="3600" b="1" dirty="0"/>
          </a:p>
          <a:p>
            <a:pPr marL="0" indent="0">
              <a:buNone/>
            </a:pPr>
            <a:r>
              <a:rPr lang="es-ES_tradnl" sz="3600" i="1" dirty="0"/>
              <a:t>Total 2016-2017- 315,957</a:t>
            </a:r>
            <a:endParaRPr lang="en-US" sz="3600" dirty="0"/>
          </a:p>
          <a:p>
            <a:pPr marL="0" indent="0">
              <a:buNone/>
            </a:pPr>
            <a:r>
              <a:rPr lang="es-ES_tradnl" sz="3600" i="1" dirty="0"/>
              <a:t>Total 2017-2018- 307,769</a:t>
            </a:r>
            <a:endParaRPr lang="en-US" sz="3600" dirty="0"/>
          </a:p>
          <a:p>
            <a:pPr lvl="0"/>
            <a:r>
              <a:rPr lang="es-ES_tradnl" sz="3600" b="1" dirty="0"/>
              <a:t>Residenciales de Vivienda Pública Estatal </a:t>
            </a:r>
            <a:endParaRPr lang="en-US" sz="3600" b="1" dirty="0"/>
          </a:p>
          <a:p>
            <a:pPr marL="0" indent="0">
              <a:buNone/>
            </a:pPr>
            <a:r>
              <a:rPr lang="es-ES_tradnl" sz="3600" i="1" dirty="0"/>
              <a:t>Total 2016-2017- 463</a:t>
            </a:r>
            <a:endParaRPr lang="en-US" sz="3600" dirty="0"/>
          </a:p>
          <a:p>
            <a:pPr marL="0" indent="0">
              <a:buNone/>
            </a:pPr>
            <a:r>
              <a:rPr lang="es-ES_tradnl" sz="3600" i="1" dirty="0"/>
              <a:t>Total 2017-2018- 418</a:t>
            </a:r>
            <a:endParaRPr lang="en-US" sz="3600" dirty="0"/>
          </a:p>
          <a:p>
            <a:pPr lvl="0"/>
            <a:r>
              <a:rPr lang="es-ES_tradnl" sz="3600" b="1" dirty="0"/>
              <a:t>Trámites sobre Alquiler de Vivienda con Opción a Compra</a:t>
            </a:r>
            <a:endParaRPr lang="en-US" sz="3600" b="1" dirty="0"/>
          </a:p>
          <a:p>
            <a:pPr marL="0" indent="0">
              <a:buNone/>
            </a:pPr>
            <a:r>
              <a:rPr lang="es-ES_tradnl" sz="3600" i="1" dirty="0"/>
              <a:t>Total 2016-2017- 93 (Se quedó igual para el año 2017-2018) </a:t>
            </a:r>
            <a:endParaRPr lang="en-US" sz="3600" dirty="0"/>
          </a:p>
          <a:p>
            <a:pPr lvl="0"/>
            <a:r>
              <a:rPr lang="es-ES_tradnl" sz="3600" b="1" dirty="0"/>
              <a:t>Dirección y Administración General </a:t>
            </a:r>
            <a:endParaRPr lang="en-US" sz="3600" b="1" dirty="0"/>
          </a:p>
          <a:p>
            <a:pPr marL="0" indent="0">
              <a:buNone/>
            </a:pPr>
            <a:r>
              <a:rPr lang="es-ES_tradnl" sz="3600" i="1" dirty="0"/>
              <a:t>Total 2016-2017- 5,660</a:t>
            </a:r>
            <a:endParaRPr lang="en-US" sz="3600" dirty="0"/>
          </a:p>
          <a:p>
            <a:pPr marL="0" indent="0">
              <a:buNone/>
            </a:pPr>
            <a:r>
              <a:rPr lang="es-ES_tradnl" sz="3600" i="1" dirty="0"/>
              <a:t>Total 2017-2018- 5,83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5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6A8EE-BAB6-4A4A-9913-9391165C4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26345"/>
          </a:xfrm>
        </p:spPr>
        <p:txBody>
          <a:bodyPr>
            <a:normAutofit fontScale="90000"/>
          </a:bodyPr>
          <a:lstStyle/>
          <a:p>
            <a:r>
              <a:rPr lang="es-PR" b="1" dirty="0"/>
              <a:t>Administración para el Cuidado y Desarrollo de la Niñez (ACUDEN)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544F9E-0A83-42FB-92A5-554C3506F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445" y="1858902"/>
            <a:ext cx="10018713" cy="4061251"/>
          </a:xfrm>
        </p:spPr>
        <p:txBody>
          <a:bodyPr>
            <a:normAutofit lnSpcReduction="10000"/>
          </a:bodyPr>
          <a:lstStyle/>
          <a:p>
            <a:r>
              <a:rPr lang="es-PR" dirty="0" smtClean="0"/>
              <a:t>Aumento en fondos estatles- $</a:t>
            </a:r>
            <a:r>
              <a:rPr lang="es-PR" dirty="0"/>
              <a:t>37.343 </a:t>
            </a:r>
            <a:r>
              <a:rPr lang="es-PR" dirty="0" smtClean="0"/>
              <a:t>millones (227.2%</a:t>
            </a:r>
            <a:r>
              <a:rPr lang="es-PR" dirty="0" smtClean="0"/>
              <a:t>)</a:t>
            </a:r>
          </a:p>
          <a:p>
            <a:pPr>
              <a:buFont typeface="Wingdings" charset="2"/>
              <a:buChar char="§"/>
            </a:pPr>
            <a:r>
              <a:rPr lang="es-PR" b="1" dirty="0" smtClean="0"/>
              <a:t>Programas:</a:t>
            </a:r>
            <a:endParaRPr lang="es-PR" b="1" dirty="0" smtClean="0"/>
          </a:p>
          <a:p>
            <a:pPr lvl="0"/>
            <a:r>
              <a:rPr lang="es-ES_tradnl" b="1" dirty="0"/>
              <a:t>Head </a:t>
            </a:r>
            <a:r>
              <a:rPr lang="es-ES_tradnl" b="1" dirty="0" err="1"/>
              <a:t>Start</a:t>
            </a:r>
            <a:r>
              <a:rPr lang="es-ES_tradnl" b="1" dirty="0"/>
              <a:t>/ </a:t>
            </a:r>
            <a:r>
              <a:rPr lang="es-ES_tradnl" b="1" dirty="0" err="1"/>
              <a:t>Early</a:t>
            </a:r>
            <a:r>
              <a:rPr lang="es-ES_tradnl" b="1" dirty="0"/>
              <a:t> Head </a:t>
            </a:r>
            <a:r>
              <a:rPr lang="es-ES_tradnl" b="1" dirty="0" err="1"/>
              <a:t>Start</a:t>
            </a:r>
            <a:r>
              <a:rPr lang="es-ES_tradnl" b="1" dirty="0"/>
              <a:t>- 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2016-2017- 122,442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2017-2018- 162,204</a:t>
            </a:r>
            <a:endParaRPr lang="en-US" dirty="0"/>
          </a:p>
          <a:p>
            <a:pPr lvl="0"/>
            <a:r>
              <a:rPr lang="es-ES_tradnl" b="1" dirty="0" err="1"/>
              <a:t>Child</a:t>
            </a:r>
            <a:r>
              <a:rPr lang="es-ES_tradnl" b="1" dirty="0"/>
              <a:t> </a:t>
            </a:r>
            <a:r>
              <a:rPr lang="es-ES_tradnl" b="1" dirty="0" err="1"/>
              <a:t>Care</a:t>
            </a:r>
            <a:r>
              <a:rPr lang="es-ES_tradnl" b="1" dirty="0"/>
              <a:t>- 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2016-2017- 51,290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</a:t>
            </a:r>
            <a:r>
              <a:rPr lang="es-ES_tradnl" i="1" dirty="0" smtClean="0"/>
              <a:t>otal </a:t>
            </a:r>
            <a:r>
              <a:rPr lang="es-ES_tradnl" i="1" dirty="0"/>
              <a:t>2017-2018- 48,871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23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C42AE2-1D0F-4B7B-95E4-6A6BDA4CC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56218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Administración de Familia y Niños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251FA6-9D55-4BBF-BF44-FA32DE7DA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012" y="1815611"/>
            <a:ext cx="10018713" cy="4612543"/>
          </a:xfrm>
        </p:spPr>
        <p:txBody>
          <a:bodyPr>
            <a:normAutofit/>
          </a:bodyPr>
          <a:lstStyle/>
          <a:p>
            <a:r>
              <a:rPr lang="es-PR" dirty="0" smtClean="0"/>
              <a:t>Reducción en fondos estatales- $502,000 (.3%) </a:t>
            </a:r>
            <a:endParaRPr lang="es-PR" dirty="0" smtClean="0"/>
          </a:p>
          <a:p>
            <a:pPr>
              <a:buFont typeface="Wingdings" charset="2"/>
              <a:buChar char="§"/>
            </a:pPr>
            <a:r>
              <a:rPr lang="es-PR" b="1" dirty="0" smtClean="0"/>
              <a:t>Programas: </a:t>
            </a:r>
            <a:endParaRPr lang="es-PR" b="1" dirty="0"/>
          </a:p>
          <a:p>
            <a:pPr lvl="0"/>
            <a:r>
              <a:rPr lang="es-ES_tradnl" b="1" dirty="0"/>
              <a:t>Servicios a Familias con Niños 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2016-2017- 147,247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2017-2018- 145,837</a:t>
            </a:r>
            <a:endParaRPr lang="en-US" dirty="0"/>
          </a:p>
          <a:p>
            <a:pPr lvl="0"/>
            <a:r>
              <a:rPr lang="es-ES_tradnl" b="1" dirty="0"/>
              <a:t>Servicios Sociales a Personas de Edad Avanzada y Adultos con Impedimentos 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 58,131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2017-2018- 59,039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1B7CB5-31F8-47CA-BB70-42B1A7C50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454194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Secretariado del Departamento de la Familia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FE20F4-BBDA-4ED5-B27F-66B7E9C88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57460"/>
            <a:ext cx="10018713" cy="5166078"/>
          </a:xfrm>
        </p:spPr>
        <p:txBody>
          <a:bodyPr>
            <a:normAutofit/>
          </a:bodyPr>
          <a:lstStyle/>
          <a:p>
            <a:r>
              <a:rPr lang="es-PR" dirty="0" smtClean="0"/>
              <a:t>Reducción en fondos estatales- $</a:t>
            </a:r>
            <a:r>
              <a:rPr lang="es-PR" dirty="0"/>
              <a:t>1.126 </a:t>
            </a:r>
            <a:r>
              <a:rPr lang="es-PR" dirty="0" smtClean="0"/>
              <a:t> (4.9%) </a:t>
            </a:r>
            <a:endParaRPr lang="es-PR" dirty="0" smtClean="0"/>
          </a:p>
          <a:p>
            <a:pPr>
              <a:buFont typeface="Wingdings" charset="2"/>
              <a:buChar char="§"/>
            </a:pPr>
            <a:r>
              <a:rPr lang="es-PR" b="1" dirty="0" smtClean="0"/>
              <a:t>Programas: </a:t>
            </a:r>
            <a:endParaRPr lang="es-PR" b="1" dirty="0"/>
          </a:p>
          <a:p>
            <a:pPr lvl="0"/>
            <a:r>
              <a:rPr lang="es-ES_tradnl" b="1" dirty="0"/>
              <a:t>Licenciamiento de lugares para el cuidado de niños y personas de edad avanzada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2016-2017- 2,616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2017-2018-2,572</a:t>
            </a:r>
            <a:endParaRPr lang="en-US" dirty="0"/>
          </a:p>
          <a:p>
            <a:pPr lvl="0"/>
            <a:r>
              <a:rPr lang="es-ES_tradnl" b="1" dirty="0"/>
              <a:t>Dirección y administración general</a:t>
            </a:r>
            <a:endParaRPr lang="en-US" b="1" dirty="0"/>
          </a:p>
          <a:p>
            <a:pPr marL="0" indent="0">
              <a:buNone/>
            </a:pPr>
            <a:r>
              <a:rPr lang="es-ES_tradnl" i="1" dirty="0"/>
              <a:t>Total 2016-2017- 31,552</a:t>
            </a:r>
            <a:endParaRPr lang="en-US" dirty="0"/>
          </a:p>
          <a:p>
            <a:pPr marL="0" indent="0">
              <a:buNone/>
            </a:pPr>
            <a:r>
              <a:rPr lang="es-ES_tradnl" i="1" dirty="0"/>
              <a:t>Total 2017-2018- 30,440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87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715E7D-5727-42DC-8FB9-424466E9D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28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Autoridad para el Financiamiento de la Vivienda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A2FD8D-1497-4191-BF17-021C792B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147" y="1916624"/>
            <a:ext cx="10018713" cy="3808145"/>
          </a:xfrm>
        </p:spPr>
        <p:txBody>
          <a:bodyPr>
            <a:normAutofit/>
          </a:bodyPr>
          <a:lstStyle/>
          <a:p>
            <a:r>
              <a:rPr lang="es-PR" sz="2800" dirty="0" smtClean="0"/>
              <a:t>Reducción en fondos estatales- $</a:t>
            </a:r>
            <a:r>
              <a:rPr lang="es-PR" sz="2800" dirty="0"/>
              <a:t>1.1 </a:t>
            </a:r>
            <a:r>
              <a:rPr lang="es-PR" sz="2800" dirty="0" smtClean="0"/>
              <a:t>millones (10%) </a:t>
            </a:r>
          </a:p>
          <a:p>
            <a:r>
              <a:rPr lang="es-PR" sz="2800" dirty="0" smtClean="0"/>
              <a:t>Reducción en fondos federales-  $15,000</a:t>
            </a:r>
            <a:r>
              <a:rPr lang="es-PR" sz="2800" dirty="0"/>
              <a:t> </a:t>
            </a:r>
            <a:r>
              <a:rPr lang="es-PR" sz="2800" dirty="0" smtClean="0"/>
              <a:t>(.2%) </a:t>
            </a:r>
          </a:p>
          <a:p>
            <a:r>
              <a:rPr lang="es-PR" sz="2800" dirty="0" smtClean="0"/>
              <a:t>Aumento en ingresos propios- $</a:t>
            </a:r>
            <a:r>
              <a:rPr lang="es-PR" sz="2800" dirty="0"/>
              <a:t>5.678 </a:t>
            </a:r>
            <a:r>
              <a:rPr lang="es-PR" sz="2800" dirty="0" smtClean="0"/>
              <a:t>millones (31.8%) </a:t>
            </a:r>
          </a:p>
          <a:p>
            <a:r>
              <a:rPr lang="es-PR" sz="2800" dirty="0" smtClean="0"/>
              <a:t>Aumento en otros ingresos-  $</a:t>
            </a:r>
            <a:r>
              <a:rPr lang="es-PR" sz="2800" dirty="0"/>
              <a:t>8.28 millones. </a:t>
            </a:r>
            <a:r>
              <a:rPr lang="es-PR" sz="2800" dirty="0" smtClean="0"/>
              <a:t> No </a:t>
            </a:r>
            <a:r>
              <a:rPr lang="es-PR" sz="2800" dirty="0"/>
              <a:t>recibió nada en otros ingresos el año anterior.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74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365</TotalTime>
  <Words>1247</Words>
  <Application>Microsoft Macintosh PowerPoint</Application>
  <PresentationFormat>Custom</PresentationFormat>
  <Paragraphs>205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Parallax</vt:lpstr>
      <vt:lpstr>Agencias y Departamentos Sociales, Familia Vivienda, Retiro</vt:lpstr>
      <vt:lpstr>Administración de Desarrollo Socioeconómico de la Familia</vt:lpstr>
      <vt:lpstr>Programas </vt:lpstr>
      <vt:lpstr>Vivienda Pública</vt:lpstr>
      <vt:lpstr>Programas</vt:lpstr>
      <vt:lpstr>Administración para el Cuidado y Desarrollo de la Niñez (ACUDEN) </vt:lpstr>
      <vt:lpstr>Administración de Familia y Niños</vt:lpstr>
      <vt:lpstr>Secretariado del Departamento de la Familia</vt:lpstr>
      <vt:lpstr>Autoridad para el Financiamiento de la Vivienda </vt:lpstr>
      <vt:lpstr>Programas  </vt:lpstr>
      <vt:lpstr>PowerPoint Presentation</vt:lpstr>
      <vt:lpstr>Departamento de la Vivienda </vt:lpstr>
      <vt:lpstr>Programas</vt:lpstr>
      <vt:lpstr>PowerPoint Presentation</vt:lpstr>
      <vt:lpstr>Administración para el Sustento de Menores</vt:lpstr>
      <vt:lpstr>Aportaciones para Pensiones y Seguridad Social-Sistema de Retiro de Maestros y Aportaciones para Pensiones y Seguridad Social - Sistema de Retiro de Empleados del Gobierno y Judicatura (Sistema Central)</vt:lpstr>
      <vt:lpstr>Conclusiones</vt:lpstr>
      <vt:lpstr>Continuación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Agencias y Departamentos Sociales, Vivienda, Retiro</dc:title>
  <dc:creator>Jean</dc:creator>
  <cp:lastModifiedBy>Susan Yupanqui</cp:lastModifiedBy>
  <cp:revision>26</cp:revision>
  <dcterms:created xsi:type="dcterms:W3CDTF">2017-07-24T11:18:17Z</dcterms:created>
  <dcterms:modified xsi:type="dcterms:W3CDTF">2017-07-25T22:29:13Z</dcterms:modified>
</cp:coreProperties>
</file>