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67" r:id="rId5"/>
    <p:sldId id="258" r:id="rId6"/>
    <p:sldId id="268" r:id="rId7"/>
    <p:sldId id="269" r:id="rId8"/>
    <p:sldId id="259" r:id="rId9"/>
    <p:sldId id="272" r:id="rId10"/>
    <p:sldId id="273" r:id="rId11"/>
    <p:sldId id="271" r:id="rId12"/>
    <p:sldId id="270" r:id="rId13"/>
    <p:sldId id="275" r:id="rId14"/>
    <p:sldId id="276" r:id="rId15"/>
    <p:sldId id="277" r:id="rId16"/>
    <p:sldId id="264" r:id="rId17"/>
    <p:sldId id="261" r:id="rId18"/>
    <p:sldId id="262" r:id="rId19"/>
    <p:sldId id="263" r:id="rId20"/>
    <p:sldId id="260" r:id="rId21"/>
    <p:sldId id="265" r:id="rId22"/>
    <p:sldId id="274"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7/24/2017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7/24/2017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FF6204-482E-4B6D-B369-61909EF75ECB}"/>
              </a:ext>
            </a:extLst>
          </p:cNvPr>
          <p:cNvSpPr>
            <a:spLocks noGrp="1"/>
          </p:cNvSpPr>
          <p:nvPr>
            <p:ph type="ctrTitle"/>
          </p:nvPr>
        </p:nvSpPr>
        <p:spPr/>
        <p:txBody>
          <a:bodyPr/>
          <a:lstStyle/>
          <a:p>
            <a:r>
              <a:rPr lang="en-US" dirty="0" err="1" smtClean="0"/>
              <a:t>Presupuesto</a:t>
            </a:r>
            <a:r>
              <a:rPr lang="en-US" dirty="0" smtClean="0"/>
              <a:t> de las </a:t>
            </a:r>
            <a:r>
              <a:rPr lang="en-US" dirty="0" err="1" smtClean="0"/>
              <a:t>Agencias</a:t>
            </a:r>
            <a:r>
              <a:rPr lang="en-US" dirty="0" smtClean="0"/>
              <a:t> de </a:t>
            </a:r>
            <a:r>
              <a:rPr lang="en-US" dirty="0" err="1" smtClean="0"/>
              <a:t>Salud</a:t>
            </a:r>
            <a:endParaRPr lang="en-US" dirty="0"/>
          </a:p>
        </p:txBody>
      </p:sp>
      <p:sp>
        <p:nvSpPr>
          <p:cNvPr id="3" name="Subtitle 2">
            <a:extLst>
              <a:ext uri="{FF2B5EF4-FFF2-40B4-BE49-F238E27FC236}">
                <a16:creationId xmlns="" xmlns:a16="http://schemas.microsoft.com/office/drawing/2014/main" id="{BFAAD088-580D-4352-B8A5-25C5F4F8E961}"/>
              </a:ext>
            </a:extLst>
          </p:cNvPr>
          <p:cNvSpPr>
            <a:spLocks noGrp="1"/>
          </p:cNvSpPr>
          <p:nvPr>
            <p:ph type="subTitle" idx="1"/>
          </p:nvPr>
        </p:nvSpPr>
        <p:spPr/>
        <p:txBody>
          <a:bodyPr/>
          <a:lstStyle/>
          <a:p>
            <a:r>
              <a:rPr lang="en-US" dirty="0" smtClean="0"/>
              <a:t>Manuel Torres</a:t>
            </a:r>
          </a:p>
          <a:p>
            <a:r>
              <a:rPr lang="en-US" dirty="0" err="1" smtClean="0"/>
              <a:t>Jossiel</a:t>
            </a:r>
            <a:r>
              <a:rPr lang="en-US" dirty="0" smtClean="0"/>
              <a:t> E. </a:t>
            </a:r>
            <a:r>
              <a:rPr lang="en-US" dirty="0" err="1" smtClean="0"/>
              <a:t>Rolón</a:t>
            </a:r>
            <a:endParaRPr lang="en-US" dirty="0"/>
          </a:p>
        </p:txBody>
      </p:sp>
    </p:spTree>
    <p:extLst>
      <p:ext uri="{BB962C8B-B14F-4D97-AF65-F5344CB8AC3E}">
        <p14:creationId xmlns:p14="http://schemas.microsoft.com/office/powerpoint/2010/main" val="998832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PR" dirty="0"/>
          </a:p>
        </p:txBody>
      </p:sp>
      <p:sp>
        <p:nvSpPr>
          <p:cNvPr id="3" name="Text Placeholder 2"/>
          <p:cNvSpPr>
            <a:spLocks noGrp="1"/>
          </p:cNvSpPr>
          <p:nvPr>
            <p:ph type="body" idx="1"/>
          </p:nvPr>
        </p:nvSpPr>
        <p:spPr>
          <a:xfrm>
            <a:off x="2015067" y="3846051"/>
            <a:ext cx="8158690" cy="1913304"/>
          </a:xfrm>
        </p:spPr>
        <p:txBody>
          <a:bodyPr>
            <a:normAutofit/>
          </a:bodyPr>
          <a:lstStyle/>
          <a:p>
            <a:pPr marL="342900" indent="-342900" algn="l">
              <a:buFont typeface="Arial" panose="020B0604020202020204" pitchFamily="34" charset="0"/>
              <a:buChar char="•"/>
            </a:pPr>
            <a:r>
              <a:rPr lang="es-PR" sz="1200" dirty="0" smtClean="0"/>
              <a:t>Valores en millones</a:t>
            </a:r>
          </a:p>
          <a:p>
            <a:pPr algn="l"/>
            <a:endParaRPr lang="es-PR" sz="1200" dirty="0" smtClean="0"/>
          </a:p>
          <a:p>
            <a:pPr algn="l"/>
            <a:r>
              <a:rPr lang="es-PR" sz="1200" dirty="0" smtClean="0"/>
              <a:t>Se espera una reducción aproximada de unos 6,150,000 millones en la agencias que se encarga directamente de proveer salud al pueblo.  Aunque, esta recibirá mas ingreso estatales de pronostica que tendrá un baja en sus ingresos propios, por lo cual, al llevarlo a porciento tendrá un 2.57% menos de ingreso. </a:t>
            </a:r>
            <a:endParaRPr lang="es-PR" sz="1200" dirty="0"/>
          </a:p>
          <a:p>
            <a:pPr algn="l"/>
            <a:endParaRPr lang="es-PR" sz="1200" dirty="0"/>
          </a:p>
          <a:p>
            <a:pPr algn="l"/>
            <a:endParaRPr lang="es-PR" sz="1200" dirty="0"/>
          </a:p>
        </p:txBody>
      </p:sp>
      <p:graphicFrame>
        <p:nvGraphicFramePr>
          <p:cNvPr id="4" name="Table 3"/>
          <p:cNvGraphicFramePr>
            <a:graphicFrameLocks noGrp="1"/>
          </p:cNvGraphicFramePr>
          <p:nvPr>
            <p:extLst>
              <p:ext uri="{D42A27DB-BD31-4B8C-83A1-F6EECF244321}">
                <p14:modId xmlns:p14="http://schemas.microsoft.com/office/powerpoint/2010/main" val="4177717775"/>
              </p:ext>
            </p:extLst>
          </p:nvPr>
        </p:nvGraphicFramePr>
        <p:xfrm>
          <a:off x="2015067" y="1752607"/>
          <a:ext cx="8158689" cy="1959583"/>
        </p:xfrm>
        <a:graphic>
          <a:graphicData uri="http://schemas.openxmlformats.org/drawingml/2006/table">
            <a:tbl>
              <a:tblPr firstRow="1" bandRow="1"/>
              <a:tblGrid>
                <a:gridCol w="1165527"/>
                <a:gridCol w="1165527"/>
                <a:gridCol w="1165527"/>
                <a:gridCol w="1165527"/>
                <a:gridCol w="1165527"/>
                <a:gridCol w="1165527"/>
                <a:gridCol w="1165527"/>
              </a:tblGrid>
              <a:tr h="234954">
                <a:tc gridSpan="7">
                  <a:txBody>
                    <a:bodyPr/>
                    <a:lstStyle/>
                    <a:p>
                      <a:pPr algn="ctr" rtl="0" fontAlgn="b"/>
                      <a:r>
                        <a:rPr lang="es-PR" sz="1400" b="1" i="0" u="none" strike="noStrike">
                          <a:solidFill>
                            <a:srgbClr val="FFFFFF"/>
                          </a:solidFill>
                          <a:effectLst/>
                          <a:latin typeface="Garamond" panose="02020404030301010803" pitchFamily="18" charset="0"/>
                        </a:rPr>
                        <a:t>Administración de Servicios Médicos de Puerto Rico</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EB340"/>
                    </a:solidFill>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r>
              <a:tr h="299215">
                <a:tc>
                  <a:txBody>
                    <a:bodyPr/>
                    <a:lstStyle/>
                    <a:p>
                      <a:pPr algn="ctr" fontAlgn="b"/>
                      <a:r>
                        <a:rPr lang="es-PR" sz="18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Fondos Estales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Ingresos propios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otros ingresos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Fondos Federales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Préstamos y Bonos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Total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r>
              <a:tr h="388171">
                <a:tc>
                  <a:txBody>
                    <a:bodyPr/>
                    <a:lstStyle/>
                    <a:p>
                      <a:pPr algn="ctr" rtl="0" fontAlgn="b"/>
                      <a:r>
                        <a:rPr lang="es-PR" sz="1100" b="0" i="0" u="none" strike="noStrike">
                          <a:solidFill>
                            <a:srgbClr val="000000"/>
                          </a:solidFill>
                          <a:effectLst/>
                          <a:latin typeface="Garamond" panose="02020404030301010803" pitchFamily="18" charset="0"/>
                        </a:rPr>
                        <a:t>Presupesto 2016-17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41,700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197999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239,699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r>
              <a:tr h="388171">
                <a:tc>
                  <a:txBody>
                    <a:bodyPr/>
                    <a:lstStyle/>
                    <a:p>
                      <a:pPr algn="ctr" rtl="0" fontAlgn="b"/>
                      <a:r>
                        <a:rPr lang="es-PR" sz="1100" b="0" i="0" u="none" strike="noStrike">
                          <a:solidFill>
                            <a:srgbClr val="000000"/>
                          </a:solidFill>
                          <a:effectLst/>
                          <a:latin typeface="Garamond" panose="02020404030301010803" pitchFamily="18" charset="0"/>
                        </a:rPr>
                        <a:t>Presupesto 2017-18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64,200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169349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233,549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r>
              <a:tr h="260901">
                <a:tc>
                  <a:txBody>
                    <a:bodyPr/>
                    <a:lstStyle/>
                    <a:p>
                      <a:pPr algn="ctr" rtl="0" fontAlgn="b"/>
                      <a:r>
                        <a:rPr lang="es-PR" sz="1100" b="0" i="0" u="none" strike="noStrike">
                          <a:solidFill>
                            <a:srgbClr val="000000"/>
                          </a:solidFill>
                          <a:effectLst/>
                          <a:latin typeface="Garamond" panose="02020404030301010803" pitchFamily="18" charset="0"/>
                        </a:rPr>
                        <a:t>Cambio Absoluto</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22,500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-28,650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-6,150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r>
              <a:tr h="388171">
                <a:tc>
                  <a:txBody>
                    <a:bodyPr/>
                    <a:lstStyle/>
                    <a:p>
                      <a:pPr algn="ctr" rtl="0" fontAlgn="b"/>
                      <a:r>
                        <a:rPr lang="es-PR" sz="1100" b="0" i="0" u="none" strike="noStrike">
                          <a:solidFill>
                            <a:srgbClr val="000000"/>
                          </a:solidFill>
                          <a:effectLst/>
                          <a:latin typeface="Garamond" panose="02020404030301010803" pitchFamily="18" charset="0"/>
                        </a:rPr>
                        <a:t>Cambio Porcentual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53.96%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-14.47%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dirty="0">
                          <a:solidFill>
                            <a:srgbClr val="000000"/>
                          </a:solidFill>
                          <a:effectLst/>
                          <a:latin typeface="Garamond" panose="02020404030301010803" pitchFamily="18" charset="0"/>
                        </a:rPr>
                        <a:t>-2.57%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r>
            </a:tbl>
          </a:graphicData>
        </a:graphic>
      </p:graphicFrame>
    </p:spTree>
    <p:extLst>
      <p:ext uri="{BB962C8B-B14F-4D97-AF65-F5344CB8AC3E}">
        <p14:creationId xmlns:p14="http://schemas.microsoft.com/office/powerpoint/2010/main" val="3992466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PR" dirty="0"/>
          </a:p>
        </p:txBody>
      </p:sp>
      <p:sp>
        <p:nvSpPr>
          <p:cNvPr id="3" name="Text Placeholder 2"/>
          <p:cNvSpPr>
            <a:spLocks noGrp="1"/>
          </p:cNvSpPr>
          <p:nvPr>
            <p:ph type="body" idx="1"/>
          </p:nvPr>
        </p:nvSpPr>
        <p:spPr>
          <a:xfrm>
            <a:off x="2015067" y="3846051"/>
            <a:ext cx="8158690" cy="1704517"/>
          </a:xfrm>
        </p:spPr>
        <p:txBody>
          <a:bodyPr>
            <a:normAutofit/>
          </a:bodyPr>
          <a:lstStyle/>
          <a:p>
            <a:pPr marL="342900" indent="-342900" algn="l">
              <a:buFont typeface="Arial" panose="020B0604020202020204" pitchFamily="34" charset="0"/>
              <a:buChar char="•"/>
            </a:pPr>
            <a:r>
              <a:rPr lang="es-PR" sz="1200" dirty="0" smtClean="0"/>
              <a:t>Valores en Millones</a:t>
            </a:r>
          </a:p>
          <a:p>
            <a:pPr algn="l"/>
            <a:endParaRPr lang="es-PR" sz="1200" dirty="0"/>
          </a:p>
          <a:p>
            <a:pPr algn="l"/>
            <a:r>
              <a:rPr lang="es-PR" sz="1200" dirty="0" smtClean="0"/>
              <a:t>Esta corporación con fondos propios corre con fondos propios, por lo tanto lo que se registra en este presupuesto es la perdida del uso de sus propios ingresos.  Esta obtiene sus ingreso de las pólizas pagadas por las empresas y se pronostica una baja en sus ingresos por las muchas empresas que cierran operaciones.</a:t>
            </a:r>
            <a:endParaRPr lang="es-PR" sz="1200" dirty="0"/>
          </a:p>
        </p:txBody>
      </p:sp>
      <p:graphicFrame>
        <p:nvGraphicFramePr>
          <p:cNvPr id="4" name="Table 3"/>
          <p:cNvGraphicFramePr>
            <a:graphicFrameLocks noGrp="1"/>
          </p:cNvGraphicFramePr>
          <p:nvPr>
            <p:extLst>
              <p:ext uri="{D42A27DB-BD31-4B8C-83A1-F6EECF244321}">
                <p14:modId xmlns:p14="http://schemas.microsoft.com/office/powerpoint/2010/main" val="2394517797"/>
              </p:ext>
            </p:extLst>
          </p:nvPr>
        </p:nvGraphicFramePr>
        <p:xfrm>
          <a:off x="2015069" y="1752607"/>
          <a:ext cx="8158689" cy="1953119"/>
        </p:xfrm>
        <a:graphic>
          <a:graphicData uri="http://schemas.openxmlformats.org/drawingml/2006/table">
            <a:tbl>
              <a:tblPr firstRow="1" bandRow="1"/>
              <a:tblGrid>
                <a:gridCol w="1165527"/>
                <a:gridCol w="1165527"/>
                <a:gridCol w="1165527"/>
                <a:gridCol w="1165527"/>
                <a:gridCol w="1165527"/>
                <a:gridCol w="1165527"/>
                <a:gridCol w="1165527"/>
              </a:tblGrid>
              <a:tr h="236333">
                <a:tc gridSpan="7">
                  <a:txBody>
                    <a:bodyPr/>
                    <a:lstStyle/>
                    <a:p>
                      <a:pPr algn="ctr" rtl="0" fontAlgn="b"/>
                      <a:r>
                        <a:rPr lang="es-PR" sz="1400" b="1" i="0" u="none" strike="noStrike">
                          <a:solidFill>
                            <a:srgbClr val="FFFFFF"/>
                          </a:solidFill>
                          <a:effectLst/>
                          <a:latin typeface="Garamond" panose="02020404030301010803" pitchFamily="18" charset="0"/>
                        </a:rPr>
                        <a:t>Corporación Del Fondo Del Seguro Del Estado</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EB340"/>
                    </a:solidFill>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r>
              <a:tr h="300971">
                <a:tc>
                  <a:txBody>
                    <a:bodyPr/>
                    <a:lstStyle/>
                    <a:p>
                      <a:pPr algn="ctr" fontAlgn="b"/>
                      <a:r>
                        <a:rPr lang="es-PR" sz="18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Fondos Estales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Ingresos propios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otros ingresos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Fondos Federales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Préstamos y Bonos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Total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r>
              <a:tr h="385557">
                <a:tc>
                  <a:txBody>
                    <a:bodyPr/>
                    <a:lstStyle/>
                    <a:p>
                      <a:pPr algn="ctr" rtl="0" fontAlgn="b"/>
                      <a:r>
                        <a:rPr lang="es-PR" sz="1100" b="0" i="0" u="none" strike="noStrike">
                          <a:solidFill>
                            <a:srgbClr val="000000"/>
                          </a:solidFill>
                          <a:effectLst/>
                          <a:latin typeface="Garamond" panose="02020404030301010803" pitchFamily="18" charset="0"/>
                        </a:rPr>
                        <a:t>Presupesto 2016-17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406998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406,998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r>
              <a:tr h="385557">
                <a:tc>
                  <a:txBody>
                    <a:bodyPr/>
                    <a:lstStyle/>
                    <a:p>
                      <a:pPr algn="ctr" rtl="0" fontAlgn="b"/>
                      <a:r>
                        <a:rPr lang="es-PR" sz="1100" b="0" i="0" u="none" strike="noStrike">
                          <a:solidFill>
                            <a:srgbClr val="000000"/>
                          </a:solidFill>
                          <a:effectLst/>
                          <a:latin typeface="Garamond" panose="02020404030301010803" pitchFamily="18" charset="0"/>
                        </a:rPr>
                        <a:t>Presupesto 2017-18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389843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389,843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r>
              <a:tr h="259144">
                <a:tc>
                  <a:txBody>
                    <a:bodyPr/>
                    <a:lstStyle/>
                    <a:p>
                      <a:pPr algn="ctr" rtl="0" fontAlgn="b"/>
                      <a:r>
                        <a:rPr lang="es-PR" sz="1100" b="0" i="0" u="none" strike="noStrike">
                          <a:solidFill>
                            <a:srgbClr val="000000"/>
                          </a:solidFill>
                          <a:effectLst/>
                          <a:latin typeface="Garamond" panose="02020404030301010803" pitchFamily="18" charset="0"/>
                        </a:rPr>
                        <a:t>Cambio Absoluto</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-17,155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-17,155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r>
              <a:tr h="385557">
                <a:tc>
                  <a:txBody>
                    <a:bodyPr/>
                    <a:lstStyle/>
                    <a:p>
                      <a:pPr algn="ctr" rtl="0" fontAlgn="b"/>
                      <a:r>
                        <a:rPr lang="es-PR" sz="1100" b="0" i="0" u="none" strike="noStrike">
                          <a:solidFill>
                            <a:srgbClr val="000000"/>
                          </a:solidFill>
                          <a:effectLst/>
                          <a:latin typeface="Garamond" panose="02020404030301010803" pitchFamily="18" charset="0"/>
                        </a:rPr>
                        <a:t>Cambio Porcentual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#DIV/0!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-4.22%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#DIV/0!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#DIV/0!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#DIV/0!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dirty="0">
                          <a:solidFill>
                            <a:srgbClr val="000000"/>
                          </a:solidFill>
                          <a:effectLst/>
                          <a:latin typeface="Garamond" panose="02020404030301010803" pitchFamily="18" charset="0"/>
                        </a:rPr>
                        <a:t>-4.22%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r>
            </a:tbl>
          </a:graphicData>
        </a:graphic>
      </p:graphicFrame>
    </p:spTree>
    <p:extLst>
      <p:ext uri="{BB962C8B-B14F-4D97-AF65-F5344CB8AC3E}">
        <p14:creationId xmlns:p14="http://schemas.microsoft.com/office/powerpoint/2010/main" val="2578808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PR" dirty="0"/>
          </a:p>
        </p:txBody>
      </p:sp>
      <p:sp>
        <p:nvSpPr>
          <p:cNvPr id="3" name="Text Placeholder 2"/>
          <p:cNvSpPr>
            <a:spLocks noGrp="1"/>
          </p:cNvSpPr>
          <p:nvPr>
            <p:ph type="body" idx="1"/>
          </p:nvPr>
        </p:nvSpPr>
        <p:spPr>
          <a:xfrm>
            <a:off x="2015067" y="3846051"/>
            <a:ext cx="8158690" cy="1880981"/>
          </a:xfrm>
        </p:spPr>
        <p:txBody>
          <a:bodyPr>
            <a:normAutofit/>
          </a:bodyPr>
          <a:lstStyle/>
          <a:p>
            <a:pPr marL="342900" indent="-342900" algn="l">
              <a:buFont typeface="Arial" panose="020B0604020202020204" pitchFamily="34" charset="0"/>
              <a:buChar char="•"/>
            </a:pPr>
            <a:r>
              <a:rPr lang="es-PR" sz="1200" dirty="0" smtClean="0"/>
              <a:t>Valore en Millones</a:t>
            </a:r>
          </a:p>
          <a:p>
            <a:pPr algn="l"/>
            <a:endParaRPr lang="es-PR" sz="1200" dirty="0"/>
          </a:p>
          <a:p>
            <a:pPr algn="l"/>
            <a:r>
              <a:rPr lang="es-PR" sz="1400" dirty="0" smtClean="0"/>
              <a:t>Se espera un reducción de 100,4487 en esta agencias por la desaparición del </a:t>
            </a:r>
            <a:r>
              <a:rPr lang="es-PR" sz="1400" dirty="0" err="1" smtClean="0"/>
              <a:t>Obamacare</a:t>
            </a:r>
            <a:r>
              <a:rPr lang="es-PR" sz="1400" dirty="0" smtClean="0"/>
              <a:t> que era donde se nutria el sistema Mi Salud (reforma) el cual es muy costoso mantener para el gobierna por el costo de las pólizas que están en unos niveles muy costosos por la parte de los fondos estatales.  La asignación que asignara al Departamento de Salud vendrá directamente a esta en su gran mayoría por lo que le afecta a la misma ya antes mencionado.</a:t>
            </a:r>
            <a:endParaRPr lang="es-PR" sz="1400" dirty="0"/>
          </a:p>
        </p:txBody>
      </p:sp>
      <p:graphicFrame>
        <p:nvGraphicFramePr>
          <p:cNvPr id="4" name="Table 3"/>
          <p:cNvGraphicFramePr>
            <a:graphicFrameLocks noGrp="1"/>
          </p:cNvGraphicFramePr>
          <p:nvPr>
            <p:extLst>
              <p:ext uri="{D42A27DB-BD31-4B8C-83A1-F6EECF244321}">
                <p14:modId xmlns:p14="http://schemas.microsoft.com/office/powerpoint/2010/main" val="1328760391"/>
              </p:ext>
            </p:extLst>
          </p:nvPr>
        </p:nvGraphicFramePr>
        <p:xfrm>
          <a:off x="2015067" y="1752607"/>
          <a:ext cx="8158689" cy="1969160"/>
        </p:xfrm>
        <a:graphic>
          <a:graphicData uri="http://schemas.openxmlformats.org/drawingml/2006/table">
            <a:tbl>
              <a:tblPr firstRow="1" bandRow="1"/>
              <a:tblGrid>
                <a:gridCol w="1165527"/>
                <a:gridCol w="1165527"/>
                <a:gridCol w="1165527"/>
                <a:gridCol w="1165527"/>
                <a:gridCol w="1165527"/>
                <a:gridCol w="1165527"/>
                <a:gridCol w="1165527"/>
              </a:tblGrid>
              <a:tr h="240083">
                <a:tc gridSpan="7">
                  <a:txBody>
                    <a:bodyPr/>
                    <a:lstStyle/>
                    <a:p>
                      <a:pPr algn="ctr" rtl="0" fontAlgn="b"/>
                      <a:r>
                        <a:rPr lang="es-PR" sz="1400" b="1" i="0" u="none" strike="noStrike" dirty="0">
                          <a:solidFill>
                            <a:srgbClr val="FFFFFF"/>
                          </a:solidFill>
                          <a:effectLst/>
                          <a:latin typeface="Garamond" panose="02020404030301010803" pitchFamily="18" charset="0"/>
                        </a:rPr>
                        <a:t>Administración de Seguro de Salud de Puerto Rico</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EB340"/>
                    </a:solidFill>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r>
              <a:tr h="312826">
                <a:tc>
                  <a:txBody>
                    <a:bodyPr/>
                    <a:lstStyle/>
                    <a:p>
                      <a:pPr algn="ctr" fontAlgn="b"/>
                      <a:r>
                        <a:rPr lang="es-PR" sz="18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Fondos Estales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Ingresos propios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otros ingresos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Fondos Federales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Préstamos y Bonos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Total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r>
              <a:tr h="257371">
                <a:tc>
                  <a:txBody>
                    <a:bodyPr/>
                    <a:lstStyle/>
                    <a:p>
                      <a:pPr algn="ctr" rtl="0" fontAlgn="b"/>
                      <a:r>
                        <a:rPr lang="es-PR" sz="1100" b="0" i="0" u="none" strike="noStrike">
                          <a:solidFill>
                            <a:srgbClr val="000000"/>
                          </a:solidFill>
                          <a:effectLst/>
                          <a:latin typeface="Garamond" panose="02020404030301010803" pitchFamily="18" charset="0"/>
                        </a:rPr>
                        <a:t>Presupesto 2016-17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891,870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308,645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1,622,709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1200,515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r>
              <a:tr h="433691">
                <a:tc>
                  <a:txBody>
                    <a:bodyPr/>
                    <a:lstStyle/>
                    <a:p>
                      <a:pPr algn="ctr" rtl="0" fontAlgn="b"/>
                      <a:r>
                        <a:rPr lang="es-PR" sz="1100" b="0" i="0" u="none" strike="noStrike">
                          <a:solidFill>
                            <a:srgbClr val="000000"/>
                          </a:solidFill>
                          <a:effectLst/>
                          <a:latin typeface="Garamond" panose="02020404030301010803" pitchFamily="18" charset="0"/>
                        </a:rPr>
                        <a:t>Presupesto 2017-18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791,383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729256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1280462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2801,101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r>
              <a:tr h="291498">
                <a:tc>
                  <a:txBody>
                    <a:bodyPr/>
                    <a:lstStyle/>
                    <a:p>
                      <a:pPr algn="ctr" rtl="0" fontAlgn="b"/>
                      <a:r>
                        <a:rPr lang="es-PR" sz="1100" b="0" i="0" u="none" strike="noStrike">
                          <a:solidFill>
                            <a:srgbClr val="000000"/>
                          </a:solidFill>
                          <a:effectLst/>
                          <a:latin typeface="Garamond" panose="02020404030301010803" pitchFamily="18" charset="0"/>
                        </a:rPr>
                        <a:t>Cambio Absoluto</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-100,487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dirty="0">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420,611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1600,586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r>
              <a:tr h="433691">
                <a:tc>
                  <a:txBody>
                    <a:bodyPr/>
                    <a:lstStyle/>
                    <a:p>
                      <a:pPr algn="ctr" rtl="0" fontAlgn="b"/>
                      <a:r>
                        <a:rPr lang="es-PR" sz="1100" b="0" i="0" u="none" strike="noStrike">
                          <a:solidFill>
                            <a:srgbClr val="000000"/>
                          </a:solidFill>
                          <a:effectLst/>
                          <a:latin typeface="Garamond" panose="02020404030301010803" pitchFamily="18" charset="0"/>
                        </a:rPr>
                        <a:t>Cambio Porcentual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-11.27%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136.28%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dirty="0">
                          <a:solidFill>
                            <a:srgbClr val="000000"/>
                          </a:solidFill>
                          <a:effectLst/>
                          <a:latin typeface="Garamond" panose="02020404030301010803" pitchFamily="18" charset="0"/>
                        </a:rPr>
                        <a:t>133.32%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r>
            </a:tbl>
          </a:graphicData>
        </a:graphic>
      </p:graphicFrame>
    </p:spTree>
    <p:extLst>
      <p:ext uri="{BB962C8B-B14F-4D97-AF65-F5344CB8AC3E}">
        <p14:creationId xmlns:p14="http://schemas.microsoft.com/office/powerpoint/2010/main" val="395842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PR" dirty="0"/>
          </a:p>
        </p:txBody>
      </p:sp>
      <p:sp>
        <p:nvSpPr>
          <p:cNvPr id="3" name="Text Placeholder 2"/>
          <p:cNvSpPr>
            <a:spLocks noGrp="1"/>
          </p:cNvSpPr>
          <p:nvPr>
            <p:ph type="body" idx="1"/>
          </p:nvPr>
        </p:nvSpPr>
        <p:spPr>
          <a:xfrm>
            <a:off x="2015067" y="3846051"/>
            <a:ext cx="8158690" cy="2026715"/>
          </a:xfrm>
        </p:spPr>
        <p:txBody>
          <a:bodyPr>
            <a:normAutofit/>
          </a:bodyPr>
          <a:lstStyle/>
          <a:p>
            <a:pPr marL="171450" indent="-171450" algn="l">
              <a:buFont typeface="Arial" panose="020B0604020202020204" pitchFamily="34" charset="0"/>
              <a:buChar char="•"/>
            </a:pPr>
            <a:r>
              <a:rPr lang="es-PR" sz="1200" dirty="0" smtClean="0"/>
              <a:t>Valores en miles</a:t>
            </a:r>
          </a:p>
          <a:p>
            <a:pPr algn="l"/>
            <a:endParaRPr lang="es-PR" sz="1200" dirty="0"/>
          </a:p>
          <a:p>
            <a:pPr algn="l"/>
            <a:r>
              <a:rPr lang="es-PR" sz="1200" dirty="0"/>
              <a:t>En el presupuesto de la Administración de Rehabilitación Vocacional 2017-2018 podemos ver un aumento en los Fondos Federales para la misma de un 7.1% y una reducción de fondos estatales de 0.5% con respecto al año fiscal 2016-2017. Los fondos estatales al ser parte del fondo general consideró es posible lograr esta meta, no obstante con respecto al aumento esperado en los fondos federales está no es una meta que podamos controlar pues dependemos de los fondos asignados para la isla y de ser reducidos los mismo se afectarían los presupuestos propuestos para las agencias.</a:t>
            </a:r>
            <a:endParaRPr lang="es-PR" sz="1200" dirty="0"/>
          </a:p>
        </p:txBody>
      </p:sp>
      <p:graphicFrame>
        <p:nvGraphicFramePr>
          <p:cNvPr id="5" name="Table 4"/>
          <p:cNvGraphicFramePr>
            <a:graphicFrameLocks noGrp="1"/>
          </p:cNvGraphicFramePr>
          <p:nvPr>
            <p:extLst>
              <p:ext uri="{D42A27DB-BD31-4B8C-83A1-F6EECF244321}">
                <p14:modId xmlns:p14="http://schemas.microsoft.com/office/powerpoint/2010/main" val="1129553482"/>
              </p:ext>
            </p:extLst>
          </p:nvPr>
        </p:nvGraphicFramePr>
        <p:xfrm>
          <a:off x="2015064" y="1752606"/>
          <a:ext cx="8158692" cy="1969387"/>
        </p:xfrm>
        <a:graphic>
          <a:graphicData uri="http://schemas.openxmlformats.org/drawingml/2006/table">
            <a:tbl>
              <a:tblPr/>
              <a:tblGrid>
                <a:gridCol w="1359782"/>
                <a:gridCol w="1359782"/>
                <a:gridCol w="1359782"/>
                <a:gridCol w="1359782"/>
                <a:gridCol w="1359782"/>
                <a:gridCol w="1359782"/>
              </a:tblGrid>
              <a:tr h="308199">
                <a:tc gridSpan="6">
                  <a:txBody>
                    <a:bodyPr/>
                    <a:lstStyle/>
                    <a:p>
                      <a:pPr algn="ctr" fontAlgn="ctr"/>
                      <a:r>
                        <a:rPr lang="es-PR" sz="1200" b="0" i="0" u="none" strike="noStrike">
                          <a:solidFill>
                            <a:srgbClr val="000000"/>
                          </a:solidFill>
                          <a:effectLst/>
                          <a:latin typeface="Helvetica" panose="020B0604020202020204" pitchFamily="34" charset="0"/>
                        </a:rPr>
                        <a:t>Administración de Rehabilitación Vocacional</a:t>
                      </a:r>
                    </a:p>
                  </a:txBody>
                  <a:tcPr marL="9525" marR="9525" marT="9525" marB="0" anchor="ctr">
                    <a:lnL>
                      <a:noFill/>
                    </a:lnL>
                    <a:lnR>
                      <a:noFill/>
                    </a:lnR>
                    <a:lnT>
                      <a:noFill/>
                    </a:lnT>
                    <a:lnB w="6350" cap="flat" cmpd="sng" algn="ctr">
                      <a:solidFill>
                        <a:srgbClr val="A5A5A5"/>
                      </a:solidFill>
                      <a:prstDash val="solid"/>
                      <a:round/>
                      <a:headEnd type="none" w="med" len="med"/>
                      <a:tailEnd type="none" w="med" len="med"/>
                    </a:lnB>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r>
              <a:tr h="360025">
                <a:tc>
                  <a:txBody>
                    <a:bodyPr/>
                    <a:lstStyle/>
                    <a:p>
                      <a:pPr algn="l" fontAlgn="t"/>
                      <a:r>
                        <a:rPr lang="es-PR" sz="1000" b="1" i="0" u="none" strike="noStrike">
                          <a:solidFill>
                            <a:srgbClr val="000000"/>
                          </a:solidFill>
                          <a:effectLst/>
                          <a:latin typeface="Helvetica" panose="020B0604020202020204" pitchFamily="34" charset="0"/>
                        </a:rPr>
                        <a:t> </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BDC0BF"/>
                    </a:solidFill>
                  </a:tcPr>
                </a:tc>
                <a:tc>
                  <a:txBody>
                    <a:bodyPr/>
                    <a:lstStyle/>
                    <a:p>
                      <a:pPr algn="l" fontAlgn="t"/>
                      <a:r>
                        <a:rPr lang="es-PR" sz="1000" b="1" i="0" u="none" strike="noStrike">
                          <a:solidFill>
                            <a:srgbClr val="000000"/>
                          </a:solidFill>
                          <a:effectLst/>
                          <a:latin typeface="Helvetica" panose="020B0604020202020204" pitchFamily="34" charset="0"/>
                        </a:rPr>
                        <a:t>Fondos Estatales</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BDC0BF"/>
                    </a:solidFill>
                  </a:tcPr>
                </a:tc>
                <a:tc>
                  <a:txBody>
                    <a:bodyPr/>
                    <a:lstStyle/>
                    <a:p>
                      <a:pPr algn="l" fontAlgn="t"/>
                      <a:r>
                        <a:rPr lang="es-PR" sz="1000" b="1" i="0" u="none" strike="noStrike">
                          <a:solidFill>
                            <a:srgbClr val="000000"/>
                          </a:solidFill>
                          <a:effectLst/>
                          <a:latin typeface="Helvetica" panose="020B0604020202020204" pitchFamily="34" charset="0"/>
                        </a:rPr>
                        <a:t>Ingresos Propios</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BDC0BF"/>
                    </a:solidFill>
                  </a:tcPr>
                </a:tc>
                <a:tc>
                  <a:txBody>
                    <a:bodyPr/>
                    <a:lstStyle/>
                    <a:p>
                      <a:pPr algn="l" fontAlgn="t"/>
                      <a:r>
                        <a:rPr lang="es-PR" sz="1000" b="1" i="0" u="none" strike="noStrike">
                          <a:solidFill>
                            <a:srgbClr val="000000"/>
                          </a:solidFill>
                          <a:effectLst/>
                          <a:latin typeface="Helvetica" panose="020B0604020202020204" pitchFamily="34" charset="0"/>
                        </a:rPr>
                        <a:t>Otros Ingresos</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BDC0BF"/>
                    </a:solidFill>
                  </a:tcPr>
                </a:tc>
                <a:tc>
                  <a:txBody>
                    <a:bodyPr/>
                    <a:lstStyle/>
                    <a:p>
                      <a:pPr algn="l" fontAlgn="t"/>
                      <a:r>
                        <a:rPr lang="es-PR" sz="1000" b="1" i="0" u="none" strike="noStrike">
                          <a:solidFill>
                            <a:srgbClr val="000000"/>
                          </a:solidFill>
                          <a:effectLst/>
                          <a:latin typeface="Helvetica" panose="020B0604020202020204" pitchFamily="34" charset="0"/>
                        </a:rPr>
                        <a:t>Fondos Federales</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BDC0BF"/>
                    </a:solidFill>
                  </a:tcPr>
                </a:tc>
                <a:tc>
                  <a:txBody>
                    <a:bodyPr/>
                    <a:lstStyle/>
                    <a:p>
                      <a:pPr algn="l" fontAlgn="t"/>
                      <a:r>
                        <a:rPr lang="es-PR" sz="1000" b="1" i="0" u="none" strike="noStrike">
                          <a:solidFill>
                            <a:srgbClr val="000000"/>
                          </a:solidFill>
                          <a:effectLst/>
                          <a:latin typeface="Helvetica" panose="020B0604020202020204" pitchFamily="34" charset="0"/>
                        </a:rPr>
                        <a:t>Prestamos y Bonos</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BDC0BF"/>
                    </a:solidFill>
                  </a:tcPr>
                </a:tc>
              </a:tr>
              <a:tr h="360025">
                <a:tc>
                  <a:txBody>
                    <a:bodyPr/>
                    <a:lstStyle/>
                    <a:p>
                      <a:pPr algn="l" fontAlgn="t"/>
                      <a:r>
                        <a:rPr lang="es-PR" sz="1000" b="1" i="0" u="none" strike="noStrike">
                          <a:solidFill>
                            <a:srgbClr val="000000"/>
                          </a:solidFill>
                          <a:effectLst/>
                          <a:latin typeface="Helvetica" panose="020B0604020202020204" pitchFamily="34" charset="0"/>
                        </a:rPr>
                        <a:t>Presupuesto 2016-2017</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BDBDB"/>
                    </a:solidFill>
                  </a:tcPr>
                </a:tc>
                <a:tc>
                  <a:txBody>
                    <a:bodyPr/>
                    <a:lstStyle/>
                    <a:p>
                      <a:pPr algn="l" fontAlgn="b"/>
                      <a:r>
                        <a:rPr lang="es-PR" sz="1100" b="0" i="0" u="none" strike="noStrike">
                          <a:solidFill>
                            <a:srgbClr val="000000"/>
                          </a:solidFill>
                          <a:effectLst/>
                          <a:latin typeface="Calibri" panose="020F0502020204030204" pitchFamily="34" charset="0"/>
                        </a:rPr>
                        <a:t>                      15,728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PR" sz="1100" b="0" i="0" u="none" strike="noStrike">
                          <a:solidFill>
                            <a:srgbClr val="000000"/>
                          </a:solidFill>
                          <a:effectLst/>
                          <a:latin typeface="Calibri" panose="020F0502020204030204" pitchFamily="34" charset="0"/>
                        </a:rPr>
                        <a:t>                            482 </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PR" sz="11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PR" sz="1100" b="0" i="0" u="none" strike="noStrike">
                          <a:solidFill>
                            <a:srgbClr val="000000"/>
                          </a:solidFill>
                          <a:effectLst/>
                          <a:latin typeface="Calibri" panose="020F0502020204030204" pitchFamily="34" charset="0"/>
                        </a:rPr>
                        <a:t>                      64,065 </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PR" sz="11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r>
              <a:tr h="357820">
                <a:tc>
                  <a:txBody>
                    <a:bodyPr/>
                    <a:lstStyle/>
                    <a:p>
                      <a:pPr algn="l" fontAlgn="t"/>
                      <a:r>
                        <a:rPr lang="es-PR" sz="1000" b="1" i="0" u="none" strike="noStrike">
                          <a:solidFill>
                            <a:srgbClr val="000000"/>
                          </a:solidFill>
                          <a:effectLst/>
                          <a:latin typeface="Helvetica" panose="020B0604020202020204" pitchFamily="34" charset="0"/>
                        </a:rPr>
                        <a:t>Presupuesto 2017-2018</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BDBDB"/>
                    </a:solidFill>
                  </a:tcPr>
                </a:tc>
                <a:tc>
                  <a:txBody>
                    <a:bodyPr/>
                    <a:lstStyle/>
                    <a:p>
                      <a:pPr algn="l" fontAlgn="b"/>
                      <a:r>
                        <a:rPr lang="es-PR" sz="1100" b="0" i="0" u="none" strike="noStrike">
                          <a:solidFill>
                            <a:srgbClr val="000000"/>
                          </a:solidFill>
                          <a:effectLst/>
                          <a:latin typeface="Calibri" panose="020F0502020204030204" pitchFamily="34" charset="0"/>
                        </a:rPr>
                        <a:t>                      15,649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PR" sz="1100" b="0" i="0" u="none" strike="noStrike">
                          <a:solidFill>
                            <a:srgbClr val="000000"/>
                          </a:solidFill>
                          <a:effectLst/>
                          <a:latin typeface="Calibri" panose="020F0502020204030204" pitchFamily="34" charset="0"/>
                        </a:rPr>
                        <a:t>                            482 </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PR" sz="11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PR" sz="1100" b="0" i="0" u="none" strike="noStrike">
                          <a:solidFill>
                            <a:srgbClr val="000000"/>
                          </a:solidFill>
                          <a:effectLst/>
                          <a:latin typeface="Calibri" panose="020F0502020204030204" pitchFamily="34" charset="0"/>
                        </a:rPr>
                        <a:t>                      68,624 </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PR" sz="11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r>
              <a:tr h="225498">
                <a:tc>
                  <a:txBody>
                    <a:bodyPr/>
                    <a:lstStyle/>
                    <a:p>
                      <a:pPr algn="l" fontAlgn="t"/>
                      <a:r>
                        <a:rPr lang="es-PR" sz="1000" b="1" i="0" u="none" strike="noStrike">
                          <a:solidFill>
                            <a:srgbClr val="000000"/>
                          </a:solidFill>
                          <a:effectLst/>
                          <a:latin typeface="Helvetica" panose="020B0604020202020204" pitchFamily="34" charset="0"/>
                        </a:rPr>
                        <a:t>Cambio Absoluto</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BDBDB"/>
                    </a:solidFill>
                  </a:tcPr>
                </a:tc>
                <a:tc>
                  <a:txBody>
                    <a:bodyPr/>
                    <a:lstStyle/>
                    <a:p>
                      <a:pPr algn="l" fontAlgn="t"/>
                      <a:r>
                        <a:rPr lang="es-PR" sz="1000" b="0" i="0" u="none" strike="noStrike">
                          <a:solidFill>
                            <a:srgbClr val="000000"/>
                          </a:solidFill>
                          <a:effectLst/>
                          <a:latin typeface="Helvetica" panose="020B0604020202020204" pitchFamily="34" charset="0"/>
                        </a:rPr>
                        <a:t>                     (79)</a:t>
                      </a:r>
                    </a:p>
                  </a:txBody>
                  <a:tcPr marL="9525" marR="9525" marT="9525" marB="0">
                    <a:lnL w="6350" cap="flat" cmpd="sng" algn="ctr">
                      <a:solidFill>
                        <a:srgbClr val="3F3F3F"/>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s-PR" sz="1000" b="0" i="0" u="none" strike="noStrike">
                          <a:solidFill>
                            <a:srgbClr val="000000"/>
                          </a:solidFill>
                          <a:effectLst/>
                          <a:latin typeface="Helvetica" panose="020B0604020202020204" pitchFamily="34" charset="0"/>
                        </a:rPr>
                        <a:t>                       -   </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s-PR" sz="1000" b="0" i="0" u="none" strike="noStrike">
                          <a:solidFill>
                            <a:srgbClr val="000000"/>
                          </a:solidFill>
                          <a:effectLst/>
                          <a:latin typeface="Helvetica" panose="020B0604020202020204" pitchFamily="34" charset="0"/>
                        </a:rPr>
                        <a:t>                       -   </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s-PR" sz="1000" b="0" i="0" u="none" strike="noStrike">
                          <a:solidFill>
                            <a:srgbClr val="000000"/>
                          </a:solidFill>
                          <a:effectLst/>
                          <a:latin typeface="Helvetica" panose="020B0604020202020204" pitchFamily="34" charset="0"/>
                        </a:rPr>
                        <a:t>                  4,559 </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es-PR" sz="1000" b="0" i="0" u="none" strike="noStrike">
                          <a:solidFill>
                            <a:srgbClr val="000000"/>
                          </a:solidFill>
                          <a:effectLst/>
                          <a:latin typeface="Helvetica" panose="020B0604020202020204" pitchFamily="34" charset="0"/>
                        </a:rPr>
                        <a:t>                       -   </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357820">
                <a:tc>
                  <a:txBody>
                    <a:bodyPr/>
                    <a:lstStyle/>
                    <a:p>
                      <a:pPr algn="l" fontAlgn="t"/>
                      <a:r>
                        <a:rPr lang="es-PR" sz="1000" b="1" i="0" u="none" strike="noStrike">
                          <a:solidFill>
                            <a:srgbClr val="000000"/>
                          </a:solidFill>
                          <a:effectLst/>
                          <a:latin typeface="Helvetica" panose="020B0604020202020204" pitchFamily="34" charset="0"/>
                        </a:rPr>
                        <a:t>Cambio Porcentual</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BDBDB"/>
                    </a:solidFill>
                  </a:tcPr>
                </a:tc>
                <a:tc>
                  <a:txBody>
                    <a:bodyPr/>
                    <a:lstStyle/>
                    <a:p>
                      <a:pPr algn="r" fontAlgn="t"/>
                      <a:r>
                        <a:rPr lang="es-PR" sz="1000" b="0" i="0" u="none" strike="noStrike">
                          <a:solidFill>
                            <a:srgbClr val="000000"/>
                          </a:solidFill>
                          <a:effectLst/>
                          <a:latin typeface="Helvetica" panose="020B0604020202020204" pitchFamily="34" charset="0"/>
                        </a:rPr>
                        <a:t>-1%</a:t>
                      </a:r>
                    </a:p>
                  </a:txBody>
                  <a:tcPr marL="9525" marR="9525" marT="9525" marB="0">
                    <a:lnL w="6350" cap="flat" cmpd="sng" algn="ctr">
                      <a:solidFill>
                        <a:srgbClr val="3F3F3F"/>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t"/>
                      <a:r>
                        <a:rPr lang="es-PR" sz="1000" b="0" i="0" u="none" strike="noStrike">
                          <a:solidFill>
                            <a:srgbClr val="000000"/>
                          </a:solidFill>
                          <a:effectLst/>
                          <a:latin typeface="Helvetica" panose="020B0604020202020204" pitchFamily="34" charset="0"/>
                        </a:rPr>
                        <a:t>0</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t"/>
                      <a:r>
                        <a:rPr lang="es-PR" sz="1000" b="0" i="0" u="none" strike="noStrike">
                          <a:solidFill>
                            <a:srgbClr val="000000"/>
                          </a:solidFill>
                          <a:effectLst/>
                          <a:latin typeface="Helvetica" panose="020B0604020202020204" pitchFamily="34" charset="0"/>
                        </a:rPr>
                        <a:t>0</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t"/>
                      <a:r>
                        <a:rPr lang="es-PR" sz="1000" b="0" i="0" u="none" strike="noStrike">
                          <a:solidFill>
                            <a:srgbClr val="000000"/>
                          </a:solidFill>
                          <a:effectLst/>
                          <a:latin typeface="Helvetica" panose="020B0604020202020204" pitchFamily="34" charset="0"/>
                        </a:rPr>
                        <a:t>7%</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t"/>
                      <a:r>
                        <a:rPr lang="es-PR" sz="1000" b="0" i="0" u="none" strike="noStrike" dirty="0">
                          <a:solidFill>
                            <a:srgbClr val="000000"/>
                          </a:solidFill>
                          <a:effectLst/>
                          <a:latin typeface="Helvetica" panose="020B0604020202020204" pitchFamily="34" charset="0"/>
                        </a:rPr>
                        <a:t>0</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90577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PR" dirty="0"/>
          </a:p>
        </p:txBody>
      </p:sp>
      <p:sp>
        <p:nvSpPr>
          <p:cNvPr id="3" name="Text Placeholder 2"/>
          <p:cNvSpPr>
            <a:spLocks noGrp="1"/>
          </p:cNvSpPr>
          <p:nvPr>
            <p:ph type="body" idx="1"/>
          </p:nvPr>
        </p:nvSpPr>
        <p:spPr/>
        <p:txBody>
          <a:bodyPr>
            <a:normAutofit/>
          </a:bodyPr>
          <a:lstStyle/>
          <a:p>
            <a:pPr marL="171450" indent="-171450" algn="l">
              <a:buFont typeface="Arial" panose="020B0604020202020204" pitchFamily="34" charset="0"/>
              <a:buChar char="•"/>
            </a:pPr>
            <a:r>
              <a:rPr lang="es-PR" sz="1200" dirty="0" smtClean="0"/>
              <a:t>Valores en miles</a:t>
            </a:r>
          </a:p>
          <a:p>
            <a:pPr algn="l"/>
            <a:r>
              <a:rPr lang="es-PR" sz="1200" dirty="0"/>
              <a:t>En el presupuesto 2017-2018 de la Administración de Servicios de la Salud Mental y Contra la </a:t>
            </a:r>
            <a:r>
              <a:rPr lang="es-PR" sz="1200" dirty="0" err="1"/>
              <a:t>Adiccion</a:t>
            </a:r>
            <a:r>
              <a:rPr lang="es-PR" sz="1200" dirty="0"/>
              <a:t> podemos ver un aumento de un 27.5% en fondos estatales con respecto al presupuesto 2016-2017. Personalmente considero dicho aumento de fondos estatales es un poco utópico tomando en consideración los ajustes fiscales que está sufriendo la isla y los próximos ajustes que la Junta aplicará.</a:t>
            </a:r>
            <a:endParaRPr lang="es-PR" sz="1200" dirty="0"/>
          </a:p>
        </p:txBody>
      </p:sp>
      <p:graphicFrame>
        <p:nvGraphicFramePr>
          <p:cNvPr id="4" name="Object 3"/>
          <p:cNvGraphicFramePr>
            <a:graphicFrameLocks noChangeAspect="1"/>
          </p:cNvGraphicFramePr>
          <p:nvPr>
            <p:extLst>
              <p:ext uri="{D42A27DB-BD31-4B8C-83A1-F6EECF244321}">
                <p14:modId xmlns:p14="http://schemas.microsoft.com/office/powerpoint/2010/main" val="1757378782"/>
              </p:ext>
            </p:extLst>
          </p:nvPr>
        </p:nvGraphicFramePr>
        <p:xfrm>
          <a:off x="2015068" y="1752606"/>
          <a:ext cx="8158690" cy="1956509"/>
        </p:xfrm>
        <a:graphic>
          <a:graphicData uri="http://schemas.openxmlformats.org/presentationml/2006/ole">
            <mc:AlternateContent xmlns:mc="http://schemas.openxmlformats.org/markup-compatibility/2006">
              <mc:Choice xmlns:v="urn:schemas-microsoft-com:vml" Requires="v">
                <p:oleObj spid="_x0000_s3075" name="Worksheet" r:id="rId3" imgW="6524709" imgH="2257317" progId="Excel.Sheet.12">
                  <p:embed/>
                </p:oleObj>
              </mc:Choice>
              <mc:Fallback>
                <p:oleObj name="Worksheet" r:id="rId3" imgW="6524709" imgH="2257317" progId="Excel.Sheet.12">
                  <p:embed/>
                  <p:pic>
                    <p:nvPicPr>
                      <p:cNvPr id="0" name=""/>
                      <p:cNvPicPr/>
                      <p:nvPr/>
                    </p:nvPicPr>
                    <p:blipFill>
                      <a:blip r:embed="rId4"/>
                      <a:stretch>
                        <a:fillRect/>
                      </a:stretch>
                    </p:blipFill>
                    <p:spPr>
                      <a:xfrm>
                        <a:off x="2015068" y="1752606"/>
                        <a:ext cx="8158690" cy="1956509"/>
                      </a:xfrm>
                      <a:prstGeom prst="rect">
                        <a:avLst/>
                      </a:prstGeom>
                    </p:spPr>
                  </p:pic>
                </p:oleObj>
              </mc:Fallback>
            </mc:AlternateContent>
          </a:graphicData>
        </a:graphic>
      </p:graphicFrame>
    </p:spTree>
    <p:extLst>
      <p:ext uri="{BB962C8B-B14F-4D97-AF65-F5344CB8AC3E}">
        <p14:creationId xmlns:p14="http://schemas.microsoft.com/office/powerpoint/2010/main" val="3780668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PR" dirty="0"/>
          </a:p>
        </p:txBody>
      </p:sp>
      <p:sp>
        <p:nvSpPr>
          <p:cNvPr id="3" name="Text Placeholder 2"/>
          <p:cNvSpPr>
            <a:spLocks noGrp="1"/>
          </p:cNvSpPr>
          <p:nvPr>
            <p:ph type="body" idx="1"/>
          </p:nvPr>
        </p:nvSpPr>
        <p:spPr>
          <a:xfrm>
            <a:off x="2015067" y="3846051"/>
            <a:ext cx="8158690" cy="1047921"/>
          </a:xfrm>
        </p:spPr>
        <p:txBody>
          <a:bodyPr>
            <a:normAutofit lnSpcReduction="10000"/>
          </a:bodyPr>
          <a:lstStyle/>
          <a:p>
            <a:pPr marL="171450" indent="-171450" algn="l">
              <a:buFont typeface="Arial" panose="020B0604020202020204" pitchFamily="34" charset="0"/>
              <a:buChar char="•"/>
            </a:pPr>
            <a:r>
              <a:rPr lang="es-PR" sz="1200" dirty="0" smtClean="0"/>
              <a:t>Valores en miles</a:t>
            </a:r>
          </a:p>
          <a:p>
            <a:pPr algn="l"/>
            <a:endParaRPr lang="es-PR" sz="1200" dirty="0"/>
          </a:p>
          <a:p>
            <a:pPr algn="l"/>
            <a:r>
              <a:rPr lang="es-PR" sz="1200" dirty="0"/>
              <a:t>En el Presupuesto de la Administración de Compensaciones por Accidentes de Automóviles 2017-2018 básicamente no vemos cambios con respecto al presupuesto 2016-2017. Debido a que el mismo se sostiene en función de sus ingresos propios.</a:t>
            </a:r>
            <a:endParaRPr lang="es-PR" sz="1200" dirty="0"/>
          </a:p>
        </p:txBody>
      </p:sp>
      <p:graphicFrame>
        <p:nvGraphicFramePr>
          <p:cNvPr id="4" name="Table 3"/>
          <p:cNvGraphicFramePr>
            <a:graphicFrameLocks noGrp="1"/>
          </p:cNvGraphicFramePr>
          <p:nvPr>
            <p:extLst>
              <p:ext uri="{D42A27DB-BD31-4B8C-83A1-F6EECF244321}">
                <p14:modId xmlns:p14="http://schemas.microsoft.com/office/powerpoint/2010/main" val="2391668156"/>
              </p:ext>
            </p:extLst>
          </p:nvPr>
        </p:nvGraphicFramePr>
        <p:xfrm>
          <a:off x="2015064" y="1752606"/>
          <a:ext cx="8158692" cy="1956510"/>
        </p:xfrm>
        <a:graphic>
          <a:graphicData uri="http://schemas.openxmlformats.org/drawingml/2006/table">
            <a:tbl>
              <a:tblPr/>
              <a:tblGrid>
                <a:gridCol w="1359782"/>
                <a:gridCol w="1359782"/>
                <a:gridCol w="1359782"/>
                <a:gridCol w="1359782"/>
                <a:gridCol w="1359782"/>
                <a:gridCol w="1359782"/>
              </a:tblGrid>
              <a:tr h="306184">
                <a:tc gridSpan="6">
                  <a:txBody>
                    <a:bodyPr/>
                    <a:lstStyle/>
                    <a:p>
                      <a:pPr algn="ctr" fontAlgn="ctr"/>
                      <a:r>
                        <a:rPr lang="es-PR" sz="1200" b="0" i="0" u="none" strike="noStrike">
                          <a:solidFill>
                            <a:srgbClr val="000000"/>
                          </a:solidFill>
                          <a:effectLst/>
                          <a:latin typeface="Helvetica" panose="020B0604020202020204" pitchFamily="34" charset="0"/>
                        </a:rPr>
                        <a:t>Administración de Compensaciones por Accidentes de Automóviles</a:t>
                      </a:r>
                    </a:p>
                  </a:txBody>
                  <a:tcPr marL="9525" marR="9525" marT="9525" marB="0" anchor="ctr">
                    <a:lnL>
                      <a:noFill/>
                    </a:lnL>
                    <a:lnR>
                      <a:noFill/>
                    </a:lnR>
                    <a:lnT>
                      <a:noFill/>
                    </a:lnT>
                    <a:lnB w="6350" cap="flat" cmpd="sng" algn="ctr">
                      <a:solidFill>
                        <a:srgbClr val="A5A5A5"/>
                      </a:solidFill>
                      <a:prstDash val="solid"/>
                      <a:round/>
                      <a:headEnd type="none" w="med" len="med"/>
                      <a:tailEnd type="none" w="med" len="med"/>
                    </a:lnB>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r>
              <a:tr h="357671">
                <a:tc>
                  <a:txBody>
                    <a:bodyPr/>
                    <a:lstStyle/>
                    <a:p>
                      <a:pPr algn="l" fontAlgn="t"/>
                      <a:r>
                        <a:rPr lang="es-PR" sz="1000" b="1" i="0" u="none" strike="noStrike">
                          <a:solidFill>
                            <a:srgbClr val="000000"/>
                          </a:solidFill>
                          <a:effectLst/>
                          <a:latin typeface="Helvetica" panose="020B0604020202020204" pitchFamily="34" charset="0"/>
                        </a:rPr>
                        <a:t> </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BDC0BF"/>
                    </a:solidFill>
                  </a:tcPr>
                </a:tc>
                <a:tc>
                  <a:txBody>
                    <a:bodyPr/>
                    <a:lstStyle/>
                    <a:p>
                      <a:pPr algn="l" fontAlgn="t"/>
                      <a:r>
                        <a:rPr lang="es-PR" sz="1000" b="1" i="0" u="none" strike="noStrike">
                          <a:solidFill>
                            <a:srgbClr val="000000"/>
                          </a:solidFill>
                          <a:effectLst/>
                          <a:latin typeface="Helvetica" panose="020B0604020202020204" pitchFamily="34" charset="0"/>
                        </a:rPr>
                        <a:t>Fondos Estatales</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BDC0BF"/>
                    </a:solidFill>
                  </a:tcPr>
                </a:tc>
                <a:tc>
                  <a:txBody>
                    <a:bodyPr/>
                    <a:lstStyle/>
                    <a:p>
                      <a:pPr algn="l" fontAlgn="t"/>
                      <a:r>
                        <a:rPr lang="es-PR" sz="1000" b="1" i="0" u="none" strike="noStrike">
                          <a:solidFill>
                            <a:srgbClr val="000000"/>
                          </a:solidFill>
                          <a:effectLst/>
                          <a:latin typeface="Helvetica" panose="020B0604020202020204" pitchFamily="34" charset="0"/>
                        </a:rPr>
                        <a:t>Ingresos Propios</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BDC0BF"/>
                    </a:solidFill>
                  </a:tcPr>
                </a:tc>
                <a:tc>
                  <a:txBody>
                    <a:bodyPr/>
                    <a:lstStyle/>
                    <a:p>
                      <a:pPr algn="l" fontAlgn="t"/>
                      <a:r>
                        <a:rPr lang="es-PR" sz="1000" b="1" i="0" u="none" strike="noStrike">
                          <a:solidFill>
                            <a:srgbClr val="000000"/>
                          </a:solidFill>
                          <a:effectLst/>
                          <a:latin typeface="Helvetica" panose="020B0604020202020204" pitchFamily="34" charset="0"/>
                        </a:rPr>
                        <a:t>Otros Ingresos</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BDC0BF"/>
                    </a:solidFill>
                  </a:tcPr>
                </a:tc>
                <a:tc>
                  <a:txBody>
                    <a:bodyPr/>
                    <a:lstStyle/>
                    <a:p>
                      <a:pPr algn="l" fontAlgn="t"/>
                      <a:r>
                        <a:rPr lang="es-PR" sz="1000" b="1" i="0" u="none" strike="noStrike">
                          <a:solidFill>
                            <a:srgbClr val="000000"/>
                          </a:solidFill>
                          <a:effectLst/>
                          <a:latin typeface="Helvetica" panose="020B0604020202020204" pitchFamily="34" charset="0"/>
                        </a:rPr>
                        <a:t>Fondos Federales</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BDC0BF"/>
                    </a:solidFill>
                  </a:tcPr>
                </a:tc>
                <a:tc>
                  <a:txBody>
                    <a:bodyPr/>
                    <a:lstStyle/>
                    <a:p>
                      <a:pPr algn="l" fontAlgn="t"/>
                      <a:r>
                        <a:rPr lang="es-PR" sz="1000" b="1" i="0" u="none" strike="noStrike">
                          <a:solidFill>
                            <a:srgbClr val="000000"/>
                          </a:solidFill>
                          <a:effectLst/>
                          <a:latin typeface="Helvetica" panose="020B0604020202020204" pitchFamily="34" charset="0"/>
                        </a:rPr>
                        <a:t>Prestamos y Bonos</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BDC0BF"/>
                    </a:solidFill>
                  </a:tcPr>
                </a:tc>
              </a:tr>
              <a:tr h="357671">
                <a:tc>
                  <a:txBody>
                    <a:bodyPr/>
                    <a:lstStyle/>
                    <a:p>
                      <a:pPr algn="l" fontAlgn="t"/>
                      <a:r>
                        <a:rPr lang="es-PR" sz="1000" b="1" i="0" u="none" strike="noStrike">
                          <a:solidFill>
                            <a:srgbClr val="000000"/>
                          </a:solidFill>
                          <a:effectLst/>
                          <a:latin typeface="Helvetica" panose="020B0604020202020204" pitchFamily="34" charset="0"/>
                        </a:rPr>
                        <a:t>Presupuesto 2016-2017</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BDBDB"/>
                    </a:solidFill>
                  </a:tcPr>
                </a:tc>
                <a:tc>
                  <a:txBody>
                    <a:bodyPr/>
                    <a:lstStyle/>
                    <a:p>
                      <a:pPr algn="l" fontAlgn="b"/>
                      <a:r>
                        <a:rPr lang="es-PR" sz="11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PR" sz="1100" b="0" i="0" u="none" strike="noStrike">
                          <a:solidFill>
                            <a:srgbClr val="000000"/>
                          </a:solidFill>
                          <a:effectLst/>
                          <a:latin typeface="Calibri" panose="020F0502020204030204" pitchFamily="34" charset="0"/>
                        </a:rPr>
                        <a:t>                      94,764 </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PR" sz="11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PR" sz="11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PR" sz="11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r>
              <a:tr h="355480">
                <a:tc>
                  <a:txBody>
                    <a:bodyPr/>
                    <a:lstStyle/>
                    <a:p>
                      <a:pPr algn="l" fontAlgn="t"/>
                      <a:r>
                        <a:rPr lang="es-PR" sz="1000" b="1" i="0" u="none" strike="noStrike">
                          <a:solidFill>
                            <a:srgbClr val="000000"/>
                          </a:solidFill>
                          <a:effectLst/>
                          <a:latin typeface="Helvetica" panose="020B0604020202020204" pitchFamily="34" charset="0"/>
                        </a:rPr>
                        <a:t>Presupuesto 2017-2018</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BDBDB"/>
                    </a:solidFill>
                  </a:tcPr>
                </a:tc>
                <a:tc>
                  <a:txBody>
                    <a:bodyPr/>
                    <a:lstStyle/>
                    <a:p>
                      <a:pPr algn="l" fontAlgn="b"/>
                      <a:r>
                        <a:rPr lang="es-PR" sz="11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PR" sz="1100" b="0" i="0" u="none" strike="noStrike">
                          <a:solidFill>
                            <a:srgbClr val="000000"/>
                          </a:solidFill>
                          <a:effectLst/>
                          <a:latin typeface="Calibri" panose="020F0502020204030204" pitchFamily="34" charset="0"/>
                        </a:rPr>
                        <a:t>                      94,764 </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PR" sz="11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PR" sz="11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es-PR" sz="11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r>
              <a:tr h="224024">
                <a:tc>
                  <a:txBody>
                    <a:bodyPr/>
                    <a:lstStyle/>
                    <a:p>
                      <a:pPr algn="l" fontAlgn="t"/>
                      <a:r>
                        <a:rPr lang="es-PR" sz="1000" b="1" i="0" u="none" strike="noStrike">
                          <a:solidFill>
                            <a:srgbClr val="000000"/>
                          </a:solidFill>
                          <a:effectLst/>
                          <a:latin typeface="Helvetica" panose="020B0604020202020204" pitchFamily="34" charset="0"/>
                        </a:rPr>
                        <a:t>Cambio Absoluto</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BDBDB"/>
                    </a:solidFill>
                  </a:tcPr>
                </a:tc>
                <a:tc>
                  <a:txBody>
                    <a:bodyPr/>
                    <a:lstStyle/>
                    <a:p>
                      <a:pPr algn="r" fontAlgn="t"/>
                      <a:r>
                        <a:rPr lang="es-PR" sz="1000" b="0" i="0" u="none" strike="noStrike">
                          <a:solidFill>
                            <a:srgbClr val="000000"/>
                          </a:solidFill>
                          <a:effectLst/>
                          <a:latin typeface="Helvetica" panose="020B0604020202020204" pitchFamily="34" charset="0"/>
                        </a:rPr>
                        <a:t>0</a:t>
                      </a:r>
                    </a:p>
                  </a:txBody>
                  <a:tcPr marL="9525" marR="9525" marT="9525" marB="0">
                    <a:lnL w="6350" cap="flat" cmpd="sng" algn="ctr">
                      <a:solidFill>
                        <a:srgbClr val="3F3F3F"/>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t"/>
                      <a:r>
                        <a:rPr lang="es-PR" sz="1000" b="0" i="0" u="none" strike="noStrike">
                          <a:solidFill>
                            <a:srgbClr val="000000"/>
                          </a:solidFill>
                          <a:effectLst/>
                          <a:latin typeface="Helvetica" panose="020B0604020202020204" pitchFamily="34" charset="0"/>
                        </a:rPr>
                        <a:t>0</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t"/>
                      <a:r>
                        <a:rPr lang="es-PR" sz="1000" b="0" i="0" u="none" strike="noStrike">
                          <a:solidFill>
                            <a:srgbClr val="000000"/>
                          </a:solidFill>
                          <a:effectLst/>
                          <a:latin typeface="Helvetica" panose="020B0604020202020204" pitchFamily="34" charset="0"/>
                        </a:rPr>
                        <a:t>0</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t"/>
                      <a:r>
                        <a:rPr lang="es-PR" sz="1000" b="0" i="0" u="none" strike="noStrike">
                          <a:solidFill>
                            <a:srgbClr val="000000"/>
                          </a:solidFill>
                          <a:effectLst/>
                          <a:latin typeface="Helvetica" panose="020B0604020202020204" pitchFamily="34" charset="0"/>
                        </a:rPr>
                        <a:t>0</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t"/>
                      <a:r>
                        <a:rPr lang="es-PR" sz="1000" b="0" i="0" u="none" strike="noStrike">
                          <a:solidFill>
                            <a:srgbClr val="000000"/>
                          </a:solidFill>
                          <a:effectLst/>
                          <a:latin typeface="Helvetica" panose="020B0604020202020204" pitchFamily="34" charset="0"/>
                        </a:rPr>
                        <a:t>0</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r h="355480">
                <a:tc>
                  <a:txBody>
                    <a:bodyPr/>
                    <a:lstStyle/>
                    <a:p>
                      <a:pPr algn="l" fontAlgn="t"/>
                      <a:r>
                        <a:rPr lang="es-PR" sz="1000" b="1" i="0" u="none" strike="noStrike">
                          <a:solidFill>
                            <a:srgbClr val="000000"/>
                          </a:solidFill>
                          <a:effectLst/>
                          <a:latin typeface="Helvetica" panose="020B0604020202020204" pitchFamily="34" charset="0"/>
                        </a:rPr>
                        <a:t>Cambio Porcentual</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BDBDB"/>
                    </a:solidFill>
                  </a:tcPr>
                </a:tc>
                <a:tc>
                  <a:txBody>
                    <a:bodyPr/>
                    <a:lstStyle/>
                    <a:p>
                      <a:pPr algn="r" fontAlgn="t"/>
                      <a:r>
                        <a:rPr lang="es-PR" sz="1000" b="0" i="0" u="none" strike="noStrike">
                          <a:solidFill>
                            <a:srgbClr val="000000"/>
                          </a:solidFill>
                          <a:effectLst/>
                          <a:latin typeface="Helvetica" panose="020B0604020202020204" pitchFamily="34" charset="0"/>
                        </a:rPr>
                        <a:t>0</a:t>
                      </a:r>
                    </a:p>
                  </a:txBody>
                  <a:tcPr marL="9525" marR="9525" marT="9525" marB="0">
                    <a:lnL w="6350" cap="flat" cmpd="sng" algn="ctr">
                      <a:solidFill>
                        <a:srgbClr val="3F3F3F"/>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t"/>
                      <a:r>
                        <a:rPr lang="es-PR" sz="1000" b="0" i="0" u="none" strike="noStrike">
                          <a:solidFill>
                            <a:srgbClr val="000000"/>
                          </a:solidFill>
                          <a:effectLst/>
                          <a:latin typeface="Helvetica" panose="020B0604020202020204" pitchFamily="34" charset="0"/>
                        </a:rPr>
                        <a:t>0</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t"/>
                      <a:r>
                        <a:rPr lang="es-PR" sz="1000" b="0" i="0" u="none" strike="noStrike">
                          <a:solidFill>
                            <a:srgbClr val="000000"/>
                          </a:solidFill>
                          <a:effectLst/>
                          <a:latin typeface="Helvetica" panose="020B0604020202020204" pitchFamily="34" charset="0"/>
                        </a:rPr>
                        <a:t>0</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t"/>
                      <a:r>
                        <a:rPr lang="es-PR" sz="1000" b="0" i="0" u="none" strike="noStrike">
                          <a:solidFill>
                            <a:srgbClr val="000000"/>
                          </a:solidFill>
                          <a:effectLst/>
                          <a:latin typeface="Helvetica" panose="020B0604020202020204" pitchFamily="34" charset="0"/>
                        </a:rPr>
                        <a:t>0</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t"/>
                      <a:r>
                        <a:rPr lang="es-PR" sz="1000" b="0" i="0" u="none" strike="noStrike" dirty="0">
                          <a:solidFill>
                            <a:srgbClr val="000000"/>
                          </a:solidFill>
                          <a:effectLst/>
                          <a:latin typeface="Helvetica" panose="020B0604020202020204" pitchFamily="34" charset="0"/>
                        </a:rPr>
                        <a:t>0</a:t>
                      </a:r>
                    </a:p>
                  </a:txBody>
                  <a:tcPr marL="9525" marR="9525" marT="9525" marB="0">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7462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E3E0BA-7C2F-4791-8435-87CD2F12CBCB}"/>
              </a:ext>
            </a:extLst>
          </p:cNvPr>
          <p:cNvSpPr>
            <a:spLocks noGrp="1"/>
          </p:cNvSpPr>
          <p:nvPr>
            <p:ph type="title"/>
          </p:nvPr>
        </p:nvSpPr>
        <p:spPr>
          <a:xfrm>
            <a:off x="1295401" y="569297"/>
            <a:ext cx="9609666" cy="566738"/>
          </a:xfrm>
        </p:spPr>
        <p:txBody>
          <a:bodyPr/>
          <a:lstStyle/>
          <a:p>
            <a:r>
              <a:rPr lang="en-US" dirty="0" err="1"/>
              <a:t>Salud</a:t>
            </a:r>
            <a:r>
              <a:rPr lang="en-US" dirty="0"/>
              <a:t> </a:t>
            </a:r>
            <a:r>
              <a:rPr lang="en-US" dirty="0" err="1"/>
              <a:t>Correccional</a:t>
            </a:r>
            <a:endParaRPr lang="en-US" dirty="0"/>
          </a:p>
        </p:txBody>
      </p:sp>
      <p:sp>
        <p:nvSpPr>
          <p:cNvPr id="4" name="Text Placeholder 3">
            <a:extLst>
              <a:ext uri="{FF2B5EF4-FFF2-40B4-BE49-F238E27FC236}">
                <a16:creationId xmlns="" xmlns:a16="http://schemas.microsoft.com/office/drawing/2014/main" id="{7ADD6949-221D-422B-BD33-1413CBF0D8A1}"/>
              </a:ext>
            </a:extLst>
          </p:cNvPr>
          <p:cNvSpPr>
            <a:spLocks noGrp="1"/>
          </p:cNvSpPr>
          <p:nvPr>
            <p:ph type="body" sz="half" idx="2"/>
          </p:nvPr>
        </p:nvSpPr>
        <p:spPr>
          <a:xfrm>
            <a:off x="1295401" y="4330635"/>
            <a:ext cx="9609666" cy="1805122"/>
          </a:xfrm>
        </p:spPr>
        <p:txBody>
          <a:bodyPr>
            <a:normAutofit/>
          </a:bodyPr>
          <a:lstStyle/>
          <a:p>
            <a:r>
              <a:rPr lang="es-ES" sz="1600" dirty="0"/>
              <a:t>Se recomendó una reducción de $7,002,000 para el presupuesto de la Salud Correccional, de $70,018,000 a el $63,016,000 de este año. A todos los Fondos Estatales provenir del fondo general y a su vez ser un presupuesto mas reducido que el a</a:t>
            </a:r>
            <a:r>
              <a:rPr lang="es-ES" sz="1600" dirty="0">
                <a:latin typeface="Calibri" panose="020F0502020204030204" pitchFamily="34" charset="0"/>
                <a:cs typeface="Calibri" panose="020F0502020204030204" pitchFamily="34" charset="0"/>
              </a:rPr>
              <a:t>ñ</a:t>
            </a:r>
            <a:r>
              <a:rPr lang="es-ES" sz="1600" dirty="0"/>
              <a:t>o anterior, entonces es seguro decir que debería llegar a los recursos necesarios.</a:t>
            </a:r>
            <a:endParaRPr lang="en-US" sz="1600" dirty="0"/>
          </a:p>
        </p:txBody>
      </p:sp>
      <p:graphicFrame>
        <p:nvGraphicFramePr>
          <p:cNvPr id="6" name="Table 5">
            <a:extLst>
              <a:ext uri="{FF2B5EF4-FFF2-40B4-BE49-F238E27FC236}">
                <a16:creationId xmlns="" xmlns:a16="http://schemas.microsoft.com/office/drawing/2014/main" id="{6FFBE3BD-1272-4FE3-A56A-AE5B605CC1C1}"/>
              </a:ext>
            </a:extLst>
          </p:cNvPr>
          <p:cNvGraphicFramePr>
            <a:graphicFrameLocks noGrp="1"/>
          </p:cNvGraphicFramePr>
          <p:nvPr>
            <p:extLst>
              <p:ext uri="{D42A27DB-BD31-4B8C-83A1-F6EECF244321}">
                <p14:modId xmlns:p14="http://schemas.microsoft.com/office/powerpoint/2010/main" val="618052881"/>
              </p:ext>
            </p:extLst>
          </p:nvPr>
        </p:nvGraphicFramePr>
        <p:xfrm>
          <a:off x="2036233" y="1620815"/>
          <a:ext cx="8128001" cy="2225040"/>
        </p:xfrm>
        <a:graphic>
          <a:graphicData uri="http://schemas.openxmlformats.org/drawingml/2006/table">
            <a:tbl>
              <a:tblPr firstRow="1" bandRow="1">
                <a:tableStyleId>{93296810-A885-4BE3-A3E7-6D5BEEA58F35}</a:tableStyleId>
              </a:tblPr>
              <a:tblGrid>
                <a:gridCol w="1161143">
                  <a:extLst>
                    <a:ext uri="{9D8B030D-6E8A-4147-A177-3AD203B41FA5}">
                      <a16:colId xmlns="" xmlns:a16="http://schemas.microsoft.com/office/drawing/2014/main" val="4028074368"/>
                    </a:ext>
                  </a:extLst>
                </a:gridCol>
                <a:gridCol w="1161143">
                  <a:extLst>
                    <a:ext uri="{9D8B030D-6E8A-4147-A177-3AD203B41FA5}">
                      <a16:colId xmlns="" xmlns:a16="http://schemas.microsoft.com/office/drawing/2014/main" val="661671708"/>
                    </a:ext>
                  </a:extLst>
                </a:gridCol>
                <a:gridCol w="1161143">
                  <a:extLst>
                    <a:ext uri="{9D8B030D-6E8A-4147-A177-3AD203B41FA5}">
                      <a16:colId xmlns="" xmlns:a16="http://schemas.microsoft.com/office/drawing/2014/main" val="259667983"/>
                    </a:ext>
                  </a:extLst>
                </a:gridCol>
                <a:gridCol w="1161143">
                  <a:extLst>
                    <a:ext uri="{9D8B030D-6E8A-4147-A177-3AD203B41FA5}">
                      <a16:colId xmlns="" xmlns:a16="http://schemas.microsoft.com/office/drawing/2014/main" val="1115324420"/>
                    </a:ext>
                  </a:extLst>
                </a:gridCol>
                <a:gridCol w="1161143">
                  <a:extLst>
                    <a:ext uri="{9D8B030D-6E8A-4147-A177-3AD203B41FA5}">
                      <a16:colId xmlns="" xmlns:a16="http://schemas.microsoft.com/office/drawing/2014/main" val="1136989510"/>
                    </a:ext>
                  </a:extLst>
                </a:gridCol>
                <a:gridCol w="1161143">
                  <a:extLst>
                    <a:ext uri="{9D8B030D-6E8A-4147-A177-3AD203B41FA5}">
                      <a16:colId xmlns="" xmlns:a16="http://schemas.microsoft.com/office/drawing/2014/main" val="3041491833"/>
                    </a:ext>
                  </a:extLst>
                </a:gridCol>
                <a:gridCol w="1161143">
                  <a:extLst>
                    <a:ext uri="{9D8B030D-6E8A-4147-A177-3AD203B41FA5}">
                      <a16:colId xmlns="" xmlns:a16="http://schemas.microsoft.com/office/drawing/2014/main" val="460791055"/>
                    </a:ext>
                  </a:extLst>
                </a:gridCol>
              </a:tblGrid>
              <a:tr h="370840">
                <a:tc gridSpan="7">
                  <a:txBody>
                    <a:bodyPr/>
                    <a:lstStyle/>
                    <a:p>
                      <a:pPr algn="ctr" fontAlgn="b"/>
                      <a:r>
                        <a:rPr lang="en-US" sz="1400" u="none" strike="noStrike" dirty="0" err="1">
                          <a:effectLst/>
                        </a:rPr>
                        <a:t>Salud</a:t>
                      </a:r>
                      <a:r>
                        <a:rPr lang="en-US" sz="1400" u="none" strike="noStrike" dirty="0">
                          <a:effectLst/>
                        </a:rPr>
                        <a:t> </a:t>
                      </a:r>
                      <a:r>
                        <a:rPr lang="en-US" sz="1400" u="none" strike="noStrike" dirty="0" err="1">
                          <a:effectLst/>
                        </a:rPr>
                        <a:t>Correccional</a:t>
                      </a:r>
                      <a:endParaRPr lang="en-US" sz="1400" b="0" i="0" u="none" strike="noStrike" dirty="0">
                        <a:solidFill>
                          <a:srgbClr val="000000"/>
                        </a:solidFill>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881662628"/>
                  </a:ext>
                </a:extLst>
              </a:tr>
              <a:tr h="370840">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err="1">
                          <a:effectLst/>
                        </a:rPr>
                        <a:t>Fondos</a:t>
                      </a:r>
                      <a:r>
                        <a:rPr lang="en-US" sz="1100" u="none" strike="noStrike" dirty="0">
                          <a:effectLst/>
                        </a:rPr>
                        <a:t> </a:t>
                      </a:r>
                      <a:r>
                        <a:rPr lang="en-US" sz="1100" u="none" strike="noStrike" dirty="0" err="1">
                          <a:effectLst/>
                        </a:rPr>
                        <a:t>Estales</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Ingresos propios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otros ingresos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err="1">
                          <a:effectLst/>
                        </a:rPr>
                        <a:t>Fondos</a:t>
                      </a:r>
                      <a:r>
                        <a:rPr lang="en-US" sz="1100" u="none" strike="noStrike" dirty="0">
                          <a:effectLst/>
                        </a:rPr>
                        <a:t> </a:t>
                      </a:r>
                      <a:r>
                        <a:rPr lang="en-US" sz="1100" u="none" strike="noStrike" dirty="0" err="1">
                          <a:effectLst/>
                        </a:rPr>
                        <a:t>Federales</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Préstamos y Bonos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340425598"/>
                  </a:ext>
                </a:extLst>
              </a:tr>
              <a:tr h="370840">
                <a:tc>
                  <a:txBody>
                    <a:bodyPr/>
                    <a:lstStyle/>
                    <a:p>
                      <a:pPr algn="ctr" fontAlgn="b"/>
                      <a:r>
                        <a:rPr lang="en-US" sz="1100" u="none" strike="noStrike">
                          <a:effectLst/>
                        </a:rPr>
                        <a:t>Presupesto 2016-17</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 70,018 </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70,018 </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2202653755"/>
                  </a:ext>
                </a:extLst>
              </a:tr>
              <a:tr h="370840">
                <a:tc>
                  <a:txBody>
                    <a:bodyPr/>
                    <a:lstStyle/>
                    <a:p>
                      <a:pPr algn="ctr" fontAlgn="b"/>
                      <a:r>
                        <a:rPr lang="en-US" sz="1100" u="none" strike="noStrike">
                          <a:effectLst/>
                        </a:rPr>
                        <a:t>Presupesto 2017-18</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 63,016</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 -   </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 -   </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63,016 </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3826537621"/>
                  </a:ext>
                </a:extLst>
              </a:tr>
              <a:tr h="370840">
                <a:tc>
                  <a:txBody>
                    <a:bodyPr/>
                    <a:lstStyle/>
                    <a:p>
                      <a:pPr algn="ctr" fontAlgn="b"/>
                      <a:r>
                        <a:rPr lang="en-US" sz="1100" u="none" strike="noStrike">
                          <a:effectLst/>
                        </a:rPr>
                        <a:t>Cambio Absoluto</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 (7,002)</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 -   </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 -   </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 -   </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 -   </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(7,002)</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2947009931"/>
                  </a:ext>
                </a:extLst>
              </a:tr>
              <a:tr h="370840">
                <a:tc>
                  <a:txBody>
                    <a:bodyPr/>
                    <a:lstStyle/>
                    <a:p>
                      <a:pPr algn="ctr" fontAlgn="b"/>
                      <a:r>
                        <a:rPr lang="en-US" sz="1100" u="none" strike="noStrike" dirty="0">
                          <a:effectLst/>
                        </a:rPr>
                        <a:t>Cambio </a:t>
                      </a:r>
                      <a:r>
                        <a:rPr lang="en-US" sz="1100" u="none" strike="noStrike" dirty="0" err="1">
                          <a:effectLst/>
                        </a:rPr>
                        <a:t>Porcentual</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-10.00%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#DIV/0!</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#DIV/0!</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#DIV/0!</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-10.00%</a:t>
                      </a:r>
                      <a:endParaRPr lang="en-US" sz="11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3716876504"/>
                  </a:ext>
                </a:extLst>
              </a:tr>
            </a:tbl>
          </a:graphicData>
        </a:graphic>
      </p:graphicFrame>
      <p:sp>
        <p:nvSpPr>
          <p:cNvPr id="7" name="TextBox 6">
            <a:extLst>
              <a:ext uri="{FF2B5EF4-FFF2-40B4-BE49-F238E27FC236}">
                <a16:creationId xmlns="" xmlns:a16="http://schemas.microsoft.com/office/drawing/2014/main" id="{D0EB4A21-3DC5-4D91-BCF5-AA4FB9FA8551}"/>
              </a:ext>
            </a:extLst>
          </p:cNvPr>
          <p:cNvSpPr txBox="1"/>
          <p:nvPr/>
        </p:nvSpPr>
        <p:spPr>
          <a:xfrm>
            <a:off x="2036233" y="3845855"/>
            <a:ext cx="8128001" cy="261610"/>
          </a:xfrm>
          <a:prstGeom prst="rect">
            <a:avLst/>
          </a:prstGeom>
          <a:noFill/>
        </p:spPr>
        <p:txBody>
          <a:bodyPr wrap="square" rtlCol="0">
            <a:spAutoFit/>
          </a:bodyPr>
          <a:lstStyle/>
          <a:p>
            <a:pPr marL="285750" indent="-285750">
              <a:buFont typeface="Arial" panose="020B0604020202020204" pitchFamily="34" charset="0"/>
              <a:buChar char="•"/>
            </a:pPr>
            <a:r>
              <a:rPr lang="en-US" sz="1100" dirty="0" err="1"/>
              <a:t>Valores</a:t>
            </a:r>
            <a:r>
              <a:rPr lang="en-US" sz="1100" dirty="0"/>
              <a:t> </a:t>
            </a:r>
            <a:r>
              <a:rPr lang="en-US" sz="1100" dirty="0" err="1"/>
              <a:t>en</a:t>
            </a:r>
            <a:r>
              <a:rPr lang="en-US" sz="1100" dirty="0"/>
              <a:t> </a:t>
            </a:r>
            <a:r>
              <a:rPr lang="en-US" sz="1100" dirty="0" err="1" smtClean="0"/>
              <a:t>millones</a:t>
            </a:r>
            <a:endParaRPr lang="en-US" sz="1100" dirty="0"/>
          </a:p>
        </p:txBody>
      </p:sp>
    </p:spTree>
    <p:extLst>
      <p:ext uri="{BB962C8B-B14F-4D97-AF65-F5344CB8AC3E}">
        <p14:creationId xmlns:p14="http://schemas.microsoft.com/office/powerpoint/2010/main" val="187035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B89766-D21F-4EC0-A113-4090FE047D00}"/>
              </a:ext>
            </a:extLst>
          </p:cNvPr>
          <p:cNvSpPr>
            <a:spLocks noGrp="1"/>
          </p:cNvSpPr>
          <p:nvPr>
            <p:ph type="title"/>
          </p:nvPr>
        </p:nvSpPr>
        <p:spPr>
          <a:xfrm>
            <a:off x="1295401" y="569294"/>
            <a:ext cx="9609666" cy="566738"/>
          </a:xfrm>
        </p:spPr>
        <p:txBody>
          <a:bodyPr>
            <a:normAutofit/>
          </a:bodyPr>
          <a:lstStyle/>
          <a:p>
            <a:r>
              <a:rPr lang="es-ES" dirty="0"/>
              <a:t>Cuerpo de Emergencias Médicas de Puerto Rico</a:t>
            </a:r>
            <a:endParaRPr lang="en-US" dirty="0"/>
          </a:p>
        </p:txBody>
      </p:sp>
      <p:sp>
        <p:nvSpPr>
          <p:cNvPr id="4" name="Text Placeholder 3">
            <a:extLst>
              <a:ext uri="{FF2B5EF4-FFF2-40B4-BE49-F238E27FC236}">
                <a16:creationId xmlns="" xmlns:a16="http://schemas.microsoft.com/office/drawing/2014/main" id="{E1D53710-D871-4F24-92C7-E36C45DDD44E}"/>
              </a:ext>
            </a:extLst>
          </p:cNvPr>
          <p:cNvSpPr>
            <a:spLocks noGrp="1"/>
          </p:cNvSpPr>
          <p:nvPr>
            <p:ph type="body" sz="half" idx="2"/>
          </p:nvPr>
        </p:nvSpPr>
        <p:spPr>
          <a:xfrm>
            <a:off x="1295401" y="4209210"/>
            <a:ext cx="9609666" cy="1820529"/>
          </a:xfrm>
        </p:spPr>
        <p:txBody>
          <a:bodyPr>
            <a:noAutofit/>
          </a:bodyPr>
          <a:lstStyle/>
          <a:p>
            <a:r>
              <a:rPr lang="es-ES" sz="1600" dirty="0"/>
              <a:t>El presupuesto del Cuerpo de Emergencias Medicas se recomendó una reducción de $2,557,000 por los Fondos Estatales y un aumento de $99,000 en otros ingresos, otorgándole una reducción neta de $2,458,000. Para los fondos proviniendo de los Fondo Estatales, al tener una cantidad reducida entonces debería llegar a los recursos necesarios. Los fondos de otro ingreso a su vez provienen de los recursos transferidos por la Junta de Gobierno del Servicio 911 por las llamadas de emergencias médicas atendidas, consecuentemente si la cantidad de emergencias atendidas cumple con las expectativas con la que se le dieron tal cantidad de presupuesto no debería haber ningún problema proveyendo los recursos a la agencia. Entonces, el Cuerpo de Emergencias Medicas debería llegar a los recursos propuestos por el presupuesto recomendado.</a:t>
            </a:r>
            <a:endParaRPr lang="en-US" sz="1600" dirty="0"/>
          </a:p>
        </p:txBody>
      </p:sp>
      <p:graphicFrame>
        <p:nvGraphicFramePr>
          <p:cNvPr id="5" name="Table 4">
            <a:extLst>
              <a:ext uri="{FF2B5EF4-FFF2-40B4-BE49-F238E27FC236}">
                <a16:creationId xmlns="" xmlns:a16="http://schemas.microsoft.com/office/drawing/2014/main" id="{8BA8C5B0-3162-4CDC-B638-FF517F84A2EE}"/>
              </a:ext>
            </a:extLst>
          </p:cNvPr>
          <p:cNvGraphicFramePr>
            <a:graphicFrameLocks noGrp="1"/>
          </p:cNvGraphicFramePr>
          <p:nvPr>
            <p:extLst>
              <p:ext uri="{D42A27DB-BD31-4B8C-83A1-F6EECF244321}">
                <p14:modId xmlns:p14="http://schemas.microsoft.com/office/powerpoint/2010/main" val="3117158328"/>
              </p:ext>
            </p:extLst>
          </p:nvPr>
        </p:nvGraphicFramePr>
        <p:xfrm>
          <a:off x="2036233" y="1626362"/>
          <a:ext cx="8128001" cy="2225040"/>
        </p:xfrm>
        <a:graphic>
          <a:graphicData uri="http://schemas.openxmlformats.org/drawingml/2006/table">
            <a:tbl>
              <a:tblPr firstRow="1" bandRow="1">
                <a:tableStyleId>{93296810-A885-4BE3-A3E7-6D5BEEA58F35}</a:tableStyleId>
              </a:tblPr>
              <a:tblGrid>
                <a:gridCol w="1161143">
                  <a:extLst>
                    <a:ext uri="{9D8B030D-6E8A-4147-A177-3AD203B41FA5}">
                      <a16:colId xmlns="" xmlns:a16="http://schemas.microsoft.com/office/drawing/2014/main" val="3525012649"/>
                    </a:ext>
                  </a:extLst>
                </a:gridCol>
                <a:gridCol w="1161143">
                  <a:extLst>
                    <a:ext uri="{9D8B030D-6E8A-4147-A177-3AD203B41FA5}">
                      <a16:colId xmlns="" xmlns:a16="http://schemas.microsoft.com/office/drawing/2014/main" val="4045489386"/>
                    </a:ext>
                  </a:extLst>
                </a:gridCol>
                <a:gridCol w="1161143">
                  <a:extLst>
                    <a:ext uri="{9D8B030D-6E8A-4147-A177-3AD203B41FA5}">
                      <a16:colId xmlns="" xmlns:a16="http://schemas.microsoft.com/office/drawing/2014/main" val="4246195717"/>
                    </a:ext>
                  </a:extLst>
                </a:gridCol>
                <a:gridCol w="1161143">
                  <a:extLst>
                    <a:ext uri="{9D8B030D-6E8A-4147-A177-3AD203B41FA5}">
                      <a16:colId xmlns="" xmlns:a16="http://schemas.microsoft.com/office/drawing/2014/main" val="3237011986"/>
                    </a:ext>
                  </a:extLst>
                </a:gridCol>
                <a:gridCol w="1161143">
                  <a:extLst>
                    <a:ext uri="{9D8B030D-6E8A-4147-A177-3AD203B41FA5}">
                      <a16:colId xmlns="" xmlns:a16="http://schemas.microsoft.com/office/drawing/2014/main" val="758121328"/>
                    </a:ext>
                  </a:extLst>
                </a:gridCol>
                <a:gridCol w="1161143">
                  <a:extLst>
                    <a:ext uri="{9D8B030D-6E8A-4147-A177-3AD203B41FA5}">
                      <a16:colId xmlns="" xmlns:a16="http://schemas.microsoft.com/office/drawing/2014/main" val="2822095871"/>
                    </a:ext>
                  </a:extLst>
                </a:gridCol>
                <a:gridCol w="1161143">
                  <a:extLst>
                    <a:ext uri="{9D8B030D-6E8A-4147-A177-3AD203B41FA5}">
                      <a16:colId xmlns="" xmlns:a16="http://schemas.microsoft.com/office/drawing/2014/main" val="827957405"/>
                    </a:ext>
                  </a:extLst>
                </a:gridCol>
              </a:tblGrid>
              <a:tr h="370840">
                <a:tc gridSpan="7">
                  <a:txBody>
                    <a:bodyPr/>
                    <a:lstStyle/>
                    <a:p>
                      <a:pPr algn="ctr" fontAlgn="b"/>
                      <a:r>
                        <a:rPr lang="es-ES" sz="1400" u="none" strike="noStrike" dirty="0">
                          <a:effectLst/>
                        </a:rPr>
                        <a:t>Cuerpo de Emergencias Médicas de Puerto Rico</a:t>
                      </a:r>
                      <a:endParaRPr lang="es-ES" sz="1400" b="0" i="0" u="none" strike="noStrike" dirty="0">
                        <a:solidFill>
                          <a:schemeClr val="bg1"/>
                        </a:solidFill>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979288727"/>
                  </a:ext>
                </a:extLst>
              </a:tr>
              <a:tr h="370840">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err="1">
                          <a:effectLst/>
                        </a:rPr>
                        <a:t>Fondos</a:t>
                      </a:r>
                      <a:r>
                        <a:rPr lang="en-US" sz="1100" u="none" strike="noStrike" dirty="0">
                          <a:effectLst/>
                        </a:rPr>
                        <a:t> </a:t>
                      </a:r>
                      <a:r>
                        <a:rPr lang="en-US" sz="1100" u="none" strike="noStrike" dirty="0" err="1">
                          <a:effectLst/>
                        </a:rPr>
                        <a:t>Estales</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Ingresos propios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otros ingresos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Fondos Federales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Préstamos y Bonos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2003095711"/>
                  </a:ext>
                </a:extLst>
              </a:tr>
              <a:tr h="370840">
                <a:tc>
                  <a:txBody>
                    <a:bodyPr/>
                    <a:lstStyle/>
                    <a:p>
                      <a:pPr algn="ctr" fontAlgn="b"/>
                      <a:r>
                        <a:rPr lang="en-US" sz="1100" u="none" strike="noStrike">
                          <a:effectLst/>
                        </a:rPr>
                        <a:t>Presupesto 2016-17</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29,864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2,543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32,407 </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2279452176"/>
                  </a:ext>
                </a:extLst>
              </a:tr>
              <a:tr h="370840">
                <a:tc>
                  <a:txBody>
                    <a:bodyPr/>
                    <a:lstStyle/>
                    <a:p>
                      <a:pPr algn="ctr" fontAlgn="b"/>
                      <a:r>
                        <a:rPr lang="en-US" sz="1100" u="none" strike="noStrike">
                          <a:effectLst/>
                        </a:rPr>
                        <a:t>Presupesto 2017-18</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27,307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2,642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29,949 </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3463023359"/>
                  </a:ext>
                </a:extLst>
              </a:tr>
              <a:tr h="370840">
                <a:tc>
                  <a:txBody>
                    <a:bodyPr/>
                    <a:lstStyle/>
                    <a:p>
                      <a:pPr algn="ctr" fontAlgn="b"/>
                      <a:r>
                        <a:rPr lang="en-US" sz="1100" u="none" strike="noStrike">
                          <a:effectLst/>
                        </a:rPr>
                        <a:t>Cambio Absoluto</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(2,557)</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99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(2,458)</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3102724582"/>
                  </a:ext>
                </a:extLst>
              </a:tr>
              <a:tr h="370840">
                <a:tc>
                  <a:txBody>
                    <a:bodyPr/>
                    <a:lstStyle/>
                    <a:p>
                      <a:pPr algn="ctr" fontAlgn="b"/>
                      <a:r>
                        <a:rPr lang="en-US" sz="1100" u="none" strike="noStrike" dirty="0">
                          <a:effectLst/>
                        </a:rPr>
                        <a:t>Cambio </a:t>
                      </a:r>
                      <a:r>
                        <a:rPr lang="en-US" sz="1100" u="none" strike="noStrike" dirty="0" err="1">
                          <a:effectLst/>
                        </a:rPr>
                        <a:t>Porcentual</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-8.56%</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3.89%</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-7.58%</a:t>
                      </a:r>
                      <a:endParaRPr lang="en-US" sz="11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262545180"/>
                  </a:ext>
                </a:extLst>
              </a:tr>
            </a:tbl>
          </a:graphicData>
        </a:graphic>
      </p:graphicFrame>
      <p:sp>
        <p:nvSpPr>
          <p:cNvPr id="6" name="TextBox 5">
            <a:extLst>
              <a:ext uri="{FF2B5EF4-FFF2-40B4-BE49-F238E27FC236}">
                <a16:creationId xmlns="" xmlns:a16="http://schemas.microsoft.com/office/drawing/2014/main" id="{C3C3B07D-7B4E-4E01-91C2-17078102D215}"/>
              </a:ext>
            </a:extLst>
          </p:cNvPr>
          <p:cNvSpPr txBox="1"/>
          <p:nvPr/>
        </p:nvSpPr>
        <p:spPr>
          <a:xfrm>
            <a:off x="2036233" y="3845855"/>
            <a:ext cx="8128001" cy="261610"/>
          </a:xfrm>
          <a:prstGeom prst="rect">
            <a:avLst/>
          </a:prstGeom>
          <a:noFill/>
        </p:spPr>
        <p:txBody>
          <a:bodyPr wrap="square" rtlCol="0">
            <a:spAutoFit/>
          </a:bodyPr>
          <a:lstStyle/>
          <a:p>
            <a:pPr marL="285750" indent="-285750">
              <a:buFont typeface="Arial" panose="020B0604020202020204" pitchFamily="34" charset="0"/>
              <a:buChar char="•"/>
            </a:pPr>
            <a:r>
              <a:rPr lang="en-US" sz="1100" dirty="0" err="1"/>
              <a:t>Valores</a:t>
            </a:r>
            <a:r>
              <a:rPr lang="en-US" sz="1100" dirty="0"/>
              <a:t> </a:t>
            </a:r>
            <a:r>
              <a:rPr lang="en-US" sz="1100" dirty="0" err="1"/>
              <a:t>en</a:t>
            </a:r>
            <a:r>
              <a:rPr lang="en-US" sz="1100" dirty="0"/>
              <a:t> miles</a:t>
            </a:r>
          </a:p>
        </p:txBody>
      </p:sp>
    </p:spTree>
    <p:extLst>
      <p:ext uri="{BB962C8B-B14F-4D97-AF65-F5344CB8AC3E}">
        <p14:creationId xmlns:p14="http://schemas.microsoft.com/office/powerpoint/2010/main" val="1899599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FF5D8F-8416-4E62-93AB-A63A40EDA758}"/>
              </a:ext>
            </a:extLst>
          </p:cNvPr>
          <p:cNvSpPr>
            <a:spLocks noGrp="1"/>
          </p:cNvSpPr>
          <p:nvPr>
            <p:ph type="title"/>
          </p:nvPr>
        </p:nvSpPr>
        <p:spPr>
          <a:xfrm>
            <a:off x="1060500" y="508583"/>
            <a:ext cx="9609666" cy="566738"/>
          </a:xfrm>
        </p:spPr>
        <p:txBody>
          <a:bodyPr>
            <a:normAutofit/>
          </a:bodyPr>
          <a:lstStyle/>
          <a:p>
            <a:r>
              <a:rPr lang="en-US" dirty="0"/>
              <a:t>Centro </a:t>
            </a:r>
            <a:r>
              <a:rPr lang="en-US" dirty="0" err="1"/>
              <a:t>Comprensivo</a:t>
            </a:r>
            <a:r>
              <a:rPr lang="en-US" dirty="0"/>
              <a:t> del </a:t>
            </a:r>
            <a:r>
              <a:rPr lang="en-US" dirty="0" err="1"/>
              <a:t>Cáncer</a:t>
            </a:r>
            <a:endParaRPr lang="en-US" dirty="0"/>
          </a:p>
        </p:txBody>
      </p:sp>
      <p:sp>
        <p:nvSpPr>
          <p:cNvPr id="4" name="Text Placeholder 3">
            <a:extLst>
              <a:ext uri="{FF2B5EF4-FFF2-40B4-BE49-F238E27FC236}">
                <a16:creationId xmlns="" xmlns:a16="http://schemas.microsoft.com/office/drawing/2014/main" id="{B146C56A-401D-4332-81BA-EF12F62A4402}"/>
              </a:ext>
            </a:extLst>
          </p:cNvPr>
          <p:cNvSpPr>
            <a:spLocks noGrp="1"/>
          </p:cNvSpPr>
          <p:nvPr>
            <p:ph type="body" sz="half" idx="2"/>
          </p:nvPr>
        </p:nvSpPr>
        <p:spPr>
          <a:xfrm>
            <a:off x="1295401" y="4391345"/>
            <a:ext cx="9609666" cy="1744412"/>
          </a:xfrm>
        </p:spPr>
        <p:txBody>
          <a:bodyPr>
            <a:normAutofit/>
          </a:bodyPr>
          <a:lstStyle/>
          <a:p>
            <a:r>
              <a:rPr lang="es-ES" sz="1600" dirty="0"/>
              <a:t>Para el presupuesto de la Centro Compresivo del Cáncer se recomendó una reducción de $4,108,000, de $27,108,000 a el $23,000,000 de este año. Todos los fondos provienen del Fondo Estatal como parte de la Resolución Conjunta del Presupuesto General y a su vez son una cantidad reducida que las del año anterior, entonces es seguro decir que debería llegar a los recursos necesarios.</a:t>
            </a:r>
            <a:endParaRPr lang="en-US" sz="1600" dirty="0"/>
          </a:p>
        </p:txBody>
      </p:sp>
      <p:graphicFrame>
        <p:nvGraphicFramePr>
          <p:cNvPr id="5" name="Table 4">
            <a:extLst>
              <a:ext uri="{FF2B5EF4-FFF2-40B4-BE49-F238E27FC236}">
                <a16:creationId xmlns="" xmlns:a16="http://schemas.microsoft.com/office/drawing/2014/main" id="{44B388B1-1C2C-46D2-9315-943D9D38C4BC}"/>
              </a:ext>
            </a:extLst>
          </p:cNvPr>
          <p:cNvGraphicFramePr>
            <a:graphicFrameLocks noGrp="1"/>
          </p:cNvGraphicFramePr>
          <p:nvPr>
            <p:extLst>
              <p:ext uri="{D42A27DB-BD31-4B8C-83A1-F6EECF244321}">
                <p14:modId xmlns:p14="http://schemas.microsoft.com/office/powerpoint/2010/main" val="3380847418"/>
              </p:ext>
            </p:extLst>
          </p:nvPr>
        </p:nvGraphicFramePr>
        <p:xfrm>
          <a:off x="2036233" y="1620813"/>
          <a:ext cx="8128001" cy="2225040"/>
        </p:xfrm>
        <a:graphic>
          <a:graphicData uri="http://schemas.openxmlformats.org/drawingml/2006/table">
            <a:tbl>
              <a:tblPr firstRow="1" bandRow="1">
                <a:tableStyleId>{93296810-A885-4BE3-A3E7-6D5BEEA58F35}</a:tableStyleId>
              </a:tblPr>
              <a:tblGrid>
                <a:gridCol w="1161143">
                  <a:extLst>
                    <a:ext uri="{9D8B030D-6E8A-4147-A177-3AD203B41FA5}">
                      <a16:colId xmlns="" xmlns:a16="http://schemas.microsoft.com/office/drawing/2014/main" val="184308673"/>
                    </a:ext>
                  </a:extLst>
                </a:gridCol>
                <a:gridCol w="1161143">
                  <a:extLst>
                    <a:ext uri="{9D8B030D-6E8A-4147-A177-3AD203B41FA5}">
                      <a16:colId xmlns="" xmlns:a16="http://schemas.microsoft.com/office/drawing/2014/main" val="3164711109"/>
                    </a:ext>
                  </a:extLst>
                </a:gridCol>
                <a:gridCol w="1161143">
                  <a:extLst>
                    <a:ext uri="{9D8B030D-6E8A-4147-A177-3AD203B41FA5}">
                      <a16:colId xmlns="" xmlns:a16="http://schemas.microsoft.com/office/drawing/2014/main" val="821929261"/>
                    </a:ext>
                  </a:extLst>
                </a:gridCol>
                <a:gridCol w="1161143">
                  <a:extLst>
                    <a:ext uri="{9D8B030D-6E8A-4147-A177-3AD203B41FA5}">
                      <a16:colId xmlns="" xmlns:a16="http://schemas.microsoft.com/office/drawing/2014/main" val="838795517"/>
                    </a:ext>
                  </a:extLst>
                </a:gridCol>
                <a:gridCol w="1161143">
                  <a:extLst>
                    <a:ext uri="{9D8B030D-6E8A-4147-A177-3AD203B41FA5}">
                      <a16:colId xmlns="" xmlns:a16="http://schemas.microsoft.com/office/drawing/2014/main" val="3278023765"/>
                    </a:ext>
                  </a:extLst>
                </a:gridCol>
                <a:gridCol w="1161143">
                  <a:extLst>
                    <a:ext uri="{9D8B030D-6E8A-4147-A177-3AD203B41FA5}">
                      <a16:colId xmlns="" xmlns:a16="http://schemas.microsoft.com/office/drawing/2014/main" val="710896185"/>
                    </a:ext>
                  </a:extLst>
                </a:gridCol>
                <a:gridCol w="1161143">
                  <a:extLst>
                    <a:ext uri="{9D8B030D-6E8A-4147-A177-3AD203B41FA5}">
                      <a16:colId xmlns="" xmlns:a16="http://schemas.microsoft.com/office/drawing/2014/main" val="266458409"/>
                    </a:ext>
                  </a:extLst>
                </a:gridCol>
              </a:tblGrid>
              <a:tr h="370840">
                <a:tc gridSpan="7">
                  <a:txBody>
                    <a:bodyPr/>
                    <a:lstStyle/>
                    <a:p>
                      <a:pPr algn="ctr" fontAlgn="b"/>
                      <a:r>
                        <a:rPr lang="en-US" sz="1400" u="none" strike="noStrike" dirty="0">
                          <a:effectLst/>
                        </a:rPr>
                        <a:t>Centro </a:t>
                      </a:r>
                      <a:r>
                        <a:rPr lang="en-US" sz="1400" u="none" strike="noStrike" dirty="0" err="1">
                          <a:effectLst/>
                        </a:rPr>
                        <a:t>Comprensivo</a:t>
                      </a:r>
                      <a:r>
                        <a:rPr lang="en-US" sz="1400" u="none" strike="noStrike" dirty="0">
                          <a:effectLst/>
                        </a:rPr>
                        <a:t> del </a:t>
                      </a:r>
                      <a:r>
                        <a:rPr lang="en-US" sz="1400" u="none" strike="noStrike" dirty="0" err="1">
                          <a:effectLst/>
                        </a:rPr>
                        <a:t>Cáncer</a:t>
                      </a:r>
                      <a:endParaRPr lang="en-US" sz="1400" b="0" i="0" u="none" strike="noStrike" dirty="0">
                        <a:solidFill>
                          <a:srgbClr val="000000"/>
                        </a:solidFill>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345508481"/>
                  </a:ext>
                </a:extLst>
              </a:tr>
              <a:tr h="370840">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Fondos Estales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Ingresos propios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otros ingresos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Fondos Federales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Préstamos y Bonos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2076610310"/>
                  </a:ext>
                </a:extLst>
              </a:tr>
              <a:tr h="370840">
                <a:tc>
                  <a:txBody>
                    <a:bodyPr/>
                    <a:lstStyle/>
                    <a:p>
                      <a:pPr algn="ctr" fontAlgn="b"/>
                      <a:r>
                        <a:rPr lang="en-US" sz="1100" u="none" strike="noStrike">
                          <a:effectLst/>
                        </a:rPr>
                        <a:t>Presupesto 2016-17</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27,108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27,108 </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1030890354"/>
                  </a:ext>
                </a:extLst>
              </a:tr>
              <a:tr h="370840">
                <a:tc>
                  <a:txBody>
                    <a:bodyPr/>
                    <a:lstStyle/>
                    <a:p>
                      <a:pPr algn="ctr" fontAlgn="b"/>
                      <a:r>
                        <a:rPr lang="en-US" sz="1100" u="none" strike="noStrike">
                          <a:effectLst/>
                        </a:rPr>
                        <a:t>Presupesto 2017-18</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23,000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23,000 </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3234271799"/>
                  </a:ext>
                </a:extLst>
              </a:tr>
              <a:tr h="370840">
                <a:tc>
                  <a:txBody>
                    <a:bodyPr/>
                    <a:lstStyle/>
                    <a:p>
                      <a:pPr algn="ctr" fontAlgn="b"/>
                      <a:r>
                        <a:rPr lang="en-US" sz="1100" u="none" strike="noStrike">
                          <a:effectLst/>
                        </a:rPr>
                        <a:t>Cambio Absoluto</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(4,108)</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(4,108)</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639662879"/>
                  </a:ext>
                </a:extLst>
              </a:tr>
              <a:tr h="370840">
                <a:tc>
                  <a:txBody>
                    <a:bodyPr/>
                    <a:lstStyle/>
                    <a:p>
                      <a:pPr algn="ctr" fontAlgn="b"/>
                      <a:r>
                        <a:rPr lang="en-US" sz="1100" u="none" strike="noStrike">
                          <a:effectLst/>
                        </a:rPr>
                        <a:t>Cambio Porcentual</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-15.15%</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-15.15%</a:t>
                      </a:r>
                      <a:endParaRPr lang="en-US" sz="11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3424587751"/>
                  </a:ext>
                </a:extLst>
              </a:tr>
            </a:tbl>
          </a:graphicData>
        </a:graphic>
      </p:graphicFrame>
      <p:sp>
        <p:nvSpPr>
          <p:cNvPr id="6" name="TextBox 5">
            <a:extLst>
              <a:ext uri="{FF2B5EF4-FFF2-40B4-BE49-F238E27FC236}">
                <a16:creationId xmlns="" xmlns:a16="http://schemas.microsoft.com/office/drawing/2014/main" id="{E5A792E2-A7EF-4C6F-BCE5-D2B6A531ACC8}"/>
              </a:ext>
            </a:extLst>
          </p:cNvPr>
          <p:cNvSpPr txBox="1"/>
          <p:nvPr/>
        </p:nvSpPr>
        <p:spPr>
          <a:xfrm>
            <a:off x="2036233" y="3845855"/>
            <a:ext cx="8128001" cy="261610"/>
          </a:xfrm>
          <a:prstGeom prst="rect">
            <a:avLst/>
          </a:prstGeom>
          <a:noFill/>
        </p:spPr>
        <p:txBody>
          <a:bodyPr wrap="square" rtlCol="0">
            <a:spAutoFit/>
          </a:bodyPr>
          <a:lstStyle/>
          <a:p>
            <a:pPr marL="285750" indent="-285750">
              <a:buFont typeface="Arial" panose="020B0604020202020204" pitchFamily="34" charset="0"/>
              <a:buChar char="•"/>
            </a:pPr>
            <a:r>
              <a:rPr lang="en-US" sz="1100" dirty="0" err="1"/>
              <a:t>Valores</a:t>
            </a:r>
            <a:r>
              <a:rPr lang="en-US" sz="1100" dirty="0"/>
              <a:t> </a:t>
            </a:r>
            <a:r>
              <a:rPr lang="en-US" sz="1100" dirty="0" err="1"/>
              <a:t>en</a:t>
            </a:r>
            <a:r>
              <a:rPr lang="en-US" sz="1100" dirty="0"/>
              <a:t> miles</a:t>
            </a:r>
          </a:p>
        </p:txBody>
      </p:sp>
    </p:spTree>
    <p:extLst>
      <p:ext uri="{BB962C8B-B14F-4D97-AF65-F5344CB8AC3E}">
        <p14:creationId xmlns:p14="http://schemas.microsoft.com/office/powerpoint/2010/main" val="3992413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84DDE1-2E74-45B2-B8B1-575F8677C86E}"/>
              </a:ext>
            </a:extLst>
          </p:cNvPr>
          <p:cNvSpPr>
            <a:spLocks noGrp="1"/>
          </p:cNvSpPr>
          <p:nvPr>
            <p:ph type="title"/>
          </p:nvPr>
        </p:nvSpPr>
        <p:spPr>
          <a:xfrm>
            <a:off x="1295401" y="539270"/>
            <a:ext cx="9609666" cy="566738"/>
          </a:xfrm>
        </p:spPr>
        <p:txBody>
          <a:bodyPr>
            <a:normAutofit/>
          </a:bodyPr>
          <a:lstStyle/>
          <a:p>
            <a:r>
              <a:rPr lang="en-US" dirty="0"/>
              <a:t>Instituto de </a:t>
            </a:r>
            <a:r>
              <a:rPr lang="en-US" dirty="0" err="1"/>
              <a:t>Ciencias</a:t>
            </a:r>
            <a:r>
              <a:rPr lang="en-US" dirty="0"/>
              <a:t> </a:t>
            </a:r>
            <a:r>
              <a:rPr lang="en-US" dirty="0" err="1"/>
              <a:t>Forenses</a:t>
            </a:r>
            <a:endParaRPr lang="en-US" dirty="0"/>
          </a:p>
        </p:txBody>
      </p:sp>
      <p:sp>
        <p:nvSpPr>
          <p:cNvPr id="4" name="Text Placeholder 3">
            <a:extLst>
              <a:ext uri="{FF2B5EF4-FFF2-40B4-BE49-F238E27FC236}">
                <a16:creationId xmlns="" xmlns:a16="http://schemas.microsoft.com/office/drawing/2014/main" id="{38D18EB9-2EE1-4BC6-9214-740E0B696F39}"/>
              </a:ext>
            </a:extLst>
          </p:cNvPr>
          <p:cNvSpPr>
            <a:spLocks noGrp="1"/>
          </p:cNvSpPr>
          <p:nvPr>
            <p:ph type="body" sz="half" idx="2"/>
          </p:nvPr>
        </p:nvSpPr>
        <p:spPr>
          <a:xfrm>
            <a:off x="1295401" y="4360658"/>
            <a:ext cx="9609666" cy="1841359"/>
          </a:xfrm>
        </p:spPr>
        <p:txBody>
          <a:bodyPr>
            <a:normAutofit/>
          </a:bodyPr>
          <a:lstStyle/>
          <a:p>
            <a:r>
              <a:rPr lang="es-ES" sz="1600" dirty="0"/>
              <a:t>Para el presupuesto del Instituto de Ciencias Forenses se recomendó una reducción de $1,594,000 por los Fondos Estatales, un aumento de $294,000 en los Fondos Federales, y sus otros ingresos se mantuvieron iguales; dejando a la agencia con una reducción neta de $1,300,000. A los Fondos Estatales, provenir de los fondos generales y al ser una cantidad reducida, debería llegar a los recursos necesarios. Los </a:t>
            </a:r>
            <a:r>
              <a:rPr lang="es-ES" sz="1600"/>
              <a:t>Fondos </a:t>
            </a:r>
            <a:r>
              <a:rPr lang="es-ES" sz="1600" smtClean="0"/>
              <a:t>Federales </a:t>
            </a:r>
            <a:r>
              <a:rPr lang="es-ES" sz="1600" dirty="0"/>
              <a:t>vienen de concesiones, haciendo los ingresos por ellos asegurados. Entonces, el Instituto de Ciencias Forenses debería llegar a los recursos propuestos por el presupuesto recomendado.</a:t>
            </a:r>
            <a:endParaRPr lang="en-US" sz="1600" dirty="0"/>
          </a:p>
        </p:txBody>
      </p:sp>
      <p:graphicFrame>
        <p:nvGraphicFramePr>
          <p:cNvPr id="5" name="Table 4">
            <a:extLst>
              <a:ext uri="{FF2B5EF4-FFF2-40B4-BE49-F238E27FC236}">
                <a16:creationId xmlns="" xmlns:a16="http://schemas.microsoft.com/office/drawing/2014/main" id="{5086FC79-6AB4-40F3-B57A-C4D8B6612D81}"/>
              </a:ext>
            </a:extLst>
          </p:cNvPr>
          <p:cNvGraphicFramePr>
            <a:graphicFrameLocks noGrp="1"/>
          </p:cNvGraphicFramePr>
          <p:nvPr>
            <p:extLst>
              <p:ext uri="{D42A27DB-BD31-4B8C-83A1-F6EECF244321}">
                <p14:modId xmlns:p14="http://schemas.microsoft.com/office/powerpoint/2010/main" val="1698182149"/>
              </p:ext>
            </p:extLst>
          </p:nvPr>
        </p:nvGraphicFramePr>
        <p:xfrm>
          <a:off x="2036233" y="1620813"/>
          <a:ext cx="8128001" cy="2225040"/>
        </p:xfrm>
        <a:graphic>
          <a:graphicData uri="http://schemas.openxmlformats.org/drawingml/2006/table">
            <a:tbl>
              <a:tblPr firstRow="1" bandRow="1">
                <a:tableStyleId>{93296810-A885-4BE3-A3E7-6D5BEEA58F35}</a:tableStyleId>
              </a:tblPr>
              <a:tblGrid>
                <a:gridCol w="1161143">
                  <a:extLst>
                    <a:ext uri="{9D8B030D-6E8A-4147-A177-3AD203B41FA5}">
                      <a16:colId xmlns="" xmlns:a16="http://schemas.microsoft.com/office/drawing/2014/main" val="165448471"/>
                    </a:ext>
                  </a:extLst>
                </a:gridCol>
                <a:gridCol w="1161143">
                  <a:extLst>
                    <a:ext uri="{9D8B030D-6E8A-4147-A177-3AD203B41FA5}">
                      <a16:colId xmlns="" xmlns:a16="http://schemas.microsoft.com/office/drawing/2014/main" val="2483223844"/>
                    </a:ext>
                  </a:extLst>
                </a:gridCol>
                <a:gridCol w="1161143">
                  <a:extLst>
                    <a:ext uri="{9D8B030D-6E8A-4147-A177-3AD203B41FA5}">
                      <a16:colId xmlns="" xmlns:a16="http://schemas.microsoft.com/office/drawing/2014/main" val="2280602094"/>
                    </a:ext>
                  </a:extLst>
                </a:gridCol>
                <a:gridCol w="1161143">
                  <a:extLst>
                    <a:ext uri="{9D8B030D-6E8A-4147-A177-3AD203B41FA5}">
                      <a16:colId xmlns="" xmlns:a16="http://schemas.microsoft.com/office/drawing/2014/main" val="4251548839"/>
                    </a:ext>
                  </a:extLst>
                </a:gridCol>
                <a:gridCol w="1161143">
                  <a:extLst>
                    <a:ext uri="{9D8B030D-6E8A-4147-A177-3AD203B41FA5}">
                      <a16:colId xmlns="" xmlns:a16="http://schemas.microsoft.com/office/drawing/2014/main" val="2152050275"/>
                    </a:ext>
                  </a:extLst>
                </a:gridCol>
                <a:gridCol w="1161143">
                  <a:extLst>
                    <a:ext uri="{9D8B030D-6E8A-4147-A177-3AD203B41FA5}">
                      <a16:colId xmlns="" xmlns:a16="http://schemas.microsoft.com/office/drawing/2014/main" val="836878287"/>
                    </a:ext>
                  </a:extLst>
                </a:gridCol>
                <a:gridCol w="1161143">
                  <a:extLst>
                    <a:ext uri="{9D8B030D-6E8A-4147-A177-3AD203B41FA5}">
                      <a16:colId xmlns="" xmlns:a16="http://schemas.microsoft.com/office/drawing/2014/main" val="3281129400"/>
                    </a:ext>
                  </a:extLst>
                </a:gridCol>
              </a:tblGrid>
              <a:tr h="370840">
                <a:tc gridSpan="7">
                  <a:txBody>
                    <a:bodyPr/>
                    <a:lstStyle/>
                    <a:p>
                      <a:pPr algn="ctr" fontAlgn="b"/>
                      <a:r>
                        <a:rPr lang="en-US" sz="1400" u="none" strike="noStrike" dirty="0">
                          <a:effectLst/>
                        </a:rPr>
                        <a:t>Instituto de </a:t>
                      </a:r>
                      <a:r>
                        <a:rPr lang="en-US" sz="1400" u="none" strike="noStrike" dirty="0" err="1">
                          <a:effectLst/>
                        </a:rPr>
                        <a:t>Ciencias</a:t>
                      </a:r>
                      <a:r>
                        <a:rPr lang="en-US" sz="1400" u="none" strike="noStrike" dirty="0">
                          <a:effectLst/>
                        </a:rPr>
                        <a:t> </a:t>
                      </a:r>
                      <a:r>
                        <a:rPr lang="en-US" sz="1400" u="none" strike="noStrike" dirty="0" err="1">
                          <a:effectLst/>
                        </a:rPr>
                        <a:t>Forenses</a:t>
                      </a:r>
                      <a:endParaRPr lang="en-US" sz="1400" b="0" i="0" u="none" strike="noStrike" dirty="0">
                        <a:solidFill>
                          <a:srgbClr val="000000"/>
                        </a:solidFill>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516657186"/>
                  </a:ext>
                </a:extLst>
              </a:tr>
              <a:tr h="370840">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Fondos Estales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Ingresos propios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otros ingresos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Fondos Federales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Préstamos y Bonos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2097096257"/>
                  </a:ext>
                </a:extLst>
              </a:tr>
              <a:tr h="370840">
                <a:tc>
                  <a:txBody>
                    <a:bodyPr/>
                    <a:lstStyle/>
                    <a:p>
                      <a:pPr algn="ctr" fontAlgn="b"/>
                      <a:r>
                        <a:rPr lang="en-US" sz="1100" u="none" strike="noStrike">
                          <a:effectLst/>
                        </a:rPr>
                        <a:t>Presupesto 2016-17</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15,941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252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685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16,878 </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1392496205"/>
                  </a:ext>
                </a:extLst>
              </a:tr>
              <a:tr h="370840">
                <a:tc>
                  <a:txBody>
                    <a:bodyPr/>
                    <a:lstStyle/>
                    <a:p>
                      <a:pPr algn="ctr" fontAlgn="b"/>
                      <a:r>
                        <a:rPr lang="en-US" sz="1100" u="none" strike="noStrike">
                          <a:effectLst/>
                        </a:rPr>
                        <a:t>Presupesto 2017-18</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14,347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252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979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15,578 </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87283120"/>
                  </a:ext>
                </a:extLst>
              </a:tr>
              <a:tr h="370840">
                <a:tc>
                  <a:txBody>
                    <a:bodyPr/>
                    <a:lstStyle/>
                    <a:p>
                      <a:pPr algn="ctr" fontAlgn="b"/>
                      <a:r>
                        <a:rPr lang="en-US" sz="1100" u="none" strike="noStrike">
                          <a:effectLst/>
                        </a:rPr>
                        <a:t>Cambio Absoluto</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(1,594)</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294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(1,300)</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1333906391"/>
                  </a:ext>
                </a:extLst>
              </a:tr>
              <a:tr h="370840">
                <a:tc>
                  <a:txBody>
                    <a:bodyPr/>
                    <a:lstStyle/>
                    <a:p>
                      <a:pPr algn="ctr" fontAlgn="b"/>
                      <a:r>
                        <a:rPr lang="en-US" sz="1100" u="none" strike="noStrike">
                          <a:effectLst/>
                        </a:rPr>
                        <a:t>Cambio Porcentual</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-10.00%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0.00%</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42.92%</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-7.70%</a:t>
                      </a:r>
                      <a:endParaRPr lang="en-US" sz="11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1738894182"/>
                  </a:ext>
                </a:extLst>
              </a:tr>
            </a:tbl>
          </a:graphicData>
        </a:graphic>
      </p:graphicFrame>
      <p:sp>
        <p:nvSpPr>
          <p:cNvPr id="6" name="TextBox 5">
            <a:extLst>
              <a:ext uri="{FF2B5EF4-FFF2-40B4-BE49-F238E27FC236}">
                <a16:creationId xmlns="" xmlns:a16="http://schemas.microsoft.com/office/drawing/2014/main" id="{CEBCE975-7992-4853-9DD2-A3FC25791D84}"/>
              </a:ext>
            </a:extLst>
          </p:cNvPr>
          <p:cNvSpPr txBox="1"/>
          <p:nvPr/>
        </p:nvSpPr>
        <p:spPr>
          <a:xfrm>
            <a:off x="2036233" y="3845854"/>
            <a:ext cx="1462341" cy="262319"/>
          </a:xfrm>
          <a:prstGeom prst="rect">
            <a:avLst/>
          </a:prstGeom>
          <a:noFill/>
        </p:spPr>
        <p:txBody>
          <a:bodyPr wrap="square" rtlCol="0">
            <a:spAutoFit/>
          </a:bodyPr>
          <a:lstStyle/>
          <a:p>
            <a:pPr marL="285750" indent="-285750">
              <a:buFont typeface="Arial" panose="020B0604020202020204" pitchFamily="34" charset="0"/>
              <a:buChar char="•"/>
            </a:pPr>
            <a:r>
              <a:rPr lang="en-US" sz="1100" dirty="0" err="1"/>
              <a:t>Valores</a:t>
            </a:r>
            <a:r>
              <a:rPr lang="en-US" sz="1100" dirty="0"/>
              <a:t> </a:t>
            </a:r>
            <a:r>
              <a:rPr lang="en-US" sz="1100" dirty="0" err="1"/>
              <a:t>en</a:t>
            </a:r>
            <a:r>
              <a:rPr lang="en-US" sz="1100" dirty="0"/>
              <a:t> miles</a:t>
            </a:r>
          </a:p>
        </p:txBody>
      </p:sp>
    </p:spTree>
    <p:extLst>
      <p:ext uri="{BB962C8B-B14F-4D97-AF65-F5344CB8AC3E}">
        <p14:creationId xmlns:p14="http://schemas.microsoft.com/office/powerpoint/2010/main" val="3705587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956DBF-8CDD-4B4E-903C-658A561D33AB}"/>
              </a:ext>
            </a:extLst>
          </p:cNvPr>
          <p:cNvSpPr>
            <a:spLocks noGrp="1"/>
          </p:cNvSpPr>
          <p:nvPr>
            <p:ph type="title"/>
          </p:nvPr>
        </p:nvSpPr>
        <p:spPr/>
        <p:txBody>
          <a:bodyPr/>
          <a:lstStyle/>
          <a:p>
            <a:r>
              <a:rPr lang="en-US" dirty="0" err="1"/>
              <a:t>Resumen</a:t>
            </a:r>
            <a:r>
              <a:rPr lang="en-US" dirty="0"/>
              <a:t> de </a:t>
            </a:r>
            <a:r>
              <a:rPr lang="en-US" dirty="0" err="1"/>
              <a:t>los</a:t>
            </a:r>
            <a:r>
              <a:rPr lang="en-US" dirty="0"/>
              <a:t> </a:t>
            </a:r>
            <a:r>
              <a:rPr lang="en-US" dirty="0" err="1"/>
              <a:t>cambios</a:t>
            </a:r>
            <a:endParaRPr lang="en-US" dirty="0"/>
          </a:p>
        </p:txBody>
      </p:sp>
      <p:sp>
        <p:nvSpPr>
          <p:cNvPr id="3" name="Text Placeholder 2">
            <a:extLst>
              <a:ext uri="{FF2B5EF4-FFF2-40B4-BE49-F238E27FC236}">
                <a16:creationId xmlns="" xmlns:a16="http://schemas.microsoft.com/office/drawing/2014/main" id="{26A82431-B786-4B61-93B8-CFF922FD247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84418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05C539-8978-44F7-8B29-F5EC310FE04D}"/>
              </a:ext>
            </a:extLst>
          </p:cNvPr>
          <p:cNvSpPr>
            <a:spLocks noGrp="1"/>
          </p:cNvSpPr>
          <p:nvPr>
            <p:ph type="title"/>
          </p:nvPr>
        </p:nvSpPr>
        <p:spPr/>
        <p:txBody>
          <a:bodyPr/>
          <a:lstStyle/>
          <a:p>
            <a:r>
              <a:rPr lang="en-US" dirty="0" err="1"/>
              <a:t>Opiniones</a:t>
            </a:r>
            <a:r>
              <a:rPr lang="en-US" dirty="0"/>
              <a:t> </a:t>
            </a:r>
            <a:r>
              <a:rPr lang="en-US" dirty="0" err="1"/>
              <a:t>Personales</a:t>
            </a:r>
            <a:endParaRPr lang="en-US" dirty="0"/>
          </a:p>
        </p:txBody>
      </p:sp>
      <p:sp>
        <p:nvSpPr>
          <p:cNvPr id="3" name="Text Placeholder 2">
            <a:extLst>
              <a:ext uri="{FF2B5EF4-FFF2-40B4-BE49-F238E27FC236}">
                <a16:creationId xmlns="" xmlns:a16="http://schemas.microsoft.com/office/drawing/2014/main" id="{B598FCF4-C149-41BB-874D-1BC4F837E3C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94999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877CF85-BA00-43C7-9F5F-B6583C5648C3}"/>
              </a:ext>
            </a:extLst>
          </p:cNvPr>
          <p:cNvSpPr txBox="1"/>
          <p:nvPr/>
        </p:nvSpPr>
        <p:spPr>
          <a:xfrm>
            <a:off x="1683026" y="874643"/>
            <a:ext cx="8878957" cy="369332"/>
          </a:xfrm>
          <a:prstGeom prst="rect">
            <a:avLst/>
          </a:prstGeom>
          <a:noFill/>
        </p:spPr>
        <p:txBody>
          <a:bodyPr wrap="square" rtlCol="0">
            <a:spAutoFit/>
          </a:bodyPr>
          <a:lstStyle/>
          <a:p>
            <a:pPr algn="ctr"/>
            <a:r>
              <a:rPr lang="en-US" dirty="0"/>
              <a:t>1</a:t>
            </a:r>
          </a:p>
        </p:txBody>
      </p:sp>
      <p:sp>
        <p:nvSpPr>
          <p:cNvPr id="4" name="TextBox 3">
            <a:extLst>
              <a:ext uri="{FF2B5EF4-FFF2-40B4-BE49-F238E27FC236}">
                <a16:creationId xmlns="" xmlns:a16="http://schemas.microsoft.com/office/drawing/2014/main" id="{25EFFE26-1CB4-4032-A77E-42FEE679BC19}"/>
              </a:ext>
            </a:extLst>
          </p:cNvPr>
          <p:cNvSpPr txBox="1"/>
          <p:nvPr/>
        </p:nvSpPr>
        <p:spPr>
          <a:xfrm>
            <a:off x="1537252" y="1550504"/>
            <a:ext cx="9024731" cy="3416320"/>
          </a:xfrm>
          <a:prstGeom prst="rect">
            <a:avLst/>
          </a:prstGeom>
          <a:noFill/>
        </p:spPr>
        <p:txBody>
          <a:bodyPr wrap="square" rtlCol="0">
            <a:spAutoFit/>
          </a:bodyPr>
          <a:lstStyle/>
          <a:p>
            <a:r>
              <a:rPr lang="en-US" dirty="0"/>
              <a:t>La </a:t>
            </a:r>
            <a:r>
              <a:rPr lang="es-PR" dirty="0"/>
              <a:t>mayoría</a:t>
            </a:r>
            <a:r>
              <a:rPr lang="en-US" dirty="0"/>
              <a:t> </a:t>
            </a:r>
            <a:r>
              <a:rPr lang="es-PR" dirty="0"/>
              <a:t>de las agencias por el sector de Salud experimentaron reducciones en su presupuesto este a</a:t>
            </a:r>
            <a:r>
              <a:rPr lang="es-PR" dirty="0">
                <a:cs typeface="Calibri" panose="020F0502020204030204" pitchFamily="34" charset="0"/>
              </a:rPr>
              <a:t>ño, con todas las agencias siendo bastante viables a obtener sus recursos con la excepción </a:t>
            </a:r>
            <a:r>
              <a:rPr lang="en-US" dirty="0">
                <a:cs typeface="Calibri" panose="020F0502020204030204" pitchFamily="34" charset="0"/>
              </a:rPr>
              <a:t>de la </a:t>
            </a:r>
            <a:r>
              <a:rPr lang="es-ES" dirty="0">
                <a:cs typeface="Calibri" panose="020F0502020204030204" pitchFamily="34" charset="0"/>
              </a:rPr>
              <a:t>Administración de Seguros de Salud de Puerto Rico por su gran aumento en otros ingresos (la mayoría lo mas probable provendrá del CRIM  aunque no digan cual es la cantidad especifica) y sin clara demostración sobre como obtendrá esa cantidad. Las implicaciones económicas que tales reducciones en el sistema de salud dependen de como se manejen, si se intenta de operar como se hacia antes este va a sufrir en la disminución de los servicios para la que se crearon esas agencias, pero si restructuran las agencias como es destinado por el Presupuesto Base Cero con las mejoras a la estructura de las agencias se puede operar igual o mejor como anteriormente y ofrecer la misma cantidad o mas de servicios. Las implicaciones sociales también dependen de como se manejen las agencias, con una reducción en el bienestar de la salud en la población si no se restructura, y un igualamiento o mejora en el bienestar de la salud si se reestructura.</a:t>
            </a:r>
          </a:p>
        </p:txBody>
      </p:sp>
    </p:spTree>
    <p:extLst>
      <p:ext uri="{BB962C8B-B14F-4D97-AF65-F5344CB8AC3E}">
        <p14:creationId xmlns:p14="http://schemas.microsoft.com/office/powerpoint/2010/main" val="3899216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6900" y="1943100"/>
            <a:ext cx="8737600" cy="2585323"/>
          </a:xfrm>
          <a:prstGeom prst="rect">
            <a:avLst/>
          </a:prstGeom>
          <a:noFill/>
        </p:spPr>
        <p:txBody>
          <a:bodyPr wrap="square" rtlCol="0">
            <a:spAutoFit/>
          </a:bodyPr>
          <a:lstStyle/>
          <a:p>
            <a:r>
              <a:rPr lang="es-PR" dirty="0" smtClean="0"/>
              <a:t>Al analizar agencia por agencia sus respectivos presupuesto vemos que estamos en reducción por todas partes en todo el gobierno vemos que las reducciones son muy notables en el departamento de Salud con excepción  de la Agencia de Seguro del Estado y es por el hecho de que esta es la mas difícil que se le hace obtener ingresos propios.  Aunque, se nota que las demás agencias están sufriendo reducciones también se puede ver que estas tienen la habilidad de obtener ingresos propios por servicios que estas en ofrecen al pueblo.  Pienso que aunque se le este reduciendo a estas  como quiera pueden y están unos niveles funcionalidad por lo cual le falta mucho para caer un en niveles de inoperante y lo que se debe pensar es en una reestructuración de las misma agencias para sacar un mayor provecho de sus recursos.</a:t>
            </a:r>
            <a:endParaRPr lang="es-PR" dirty="0"/>
          </a:p>
        </p:txBody>
      </p:sp>
    </p:spTree>
    <p:extLst>
      <p:ext uri="{BB962C8B-B14F-4D97-AF65-F5344CB8AC3E}">
        <p14:creationId xmlns:p14="http://schemas.microsoft.com/office/powerpoint/2010/main" val="2489178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5769" y="1365161"/>
            <a:ext cx="9066727" cy="2585323"/>
          </a:xfrm>
          <a:prstGeom prst="rect">
            <a:avLst/>
          </a:prstGeom>
          <a:noFill/>
        </p:spPr>
        <p:txBody>
          <a:bodyPr wrap="square" rtlCol="0">
            <a:spAutoFit/>
          </a:bodyPr>
          <a:lstStyle/>
          <a:p>
            <a:r>
              <a:rPr lang="es-PR"/>
              <a:t>En general consideró los presupuestos propuestos para las agencias de salud no fueron tan drástico como pensé serían tomando en consideración la situación fiscal del país. No obstante consideró que en algunos casos como la Administración de Servicios de la Salud Mental y Contra la Adiccion fueron muy utópicos proponiendo un aumento en 27.5% de su presupuesto actual y en otros casos en donde pretenden obtener un aumento en fondos federales realizando pocos o casi ningún ajusta en fondos estatales. Sin embargo debemos tomar en cuenta este será un Presupuesto Base Cero en donde podremos estar un poco más seguros de que los fondos sean aplicados correctamente y se de explicación para cada uno de los mismo para que de esta forma a la larga no se termine afectando el bienestar de los ciudadanos y más en una área tan importante como la Salud.</a:t>
            </a:r>
            <a:endParaRPr lang="es-PR" dirty="0"/>
          </a:p>
        </p:txBody>
      </p:sp>
    </p:spTree>
    <p:extLst>
      <p:ext uri="{BB962C8B-B14F-4D97-AF65-F5344CB8AC3E}">
        <p14:creationId xmlns:p14="http://schemas.microsoft.com/office/powerpoint/2010/main" val="3140810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 xmlns:a16="http://schemas.microsoft.com/office/drawing/2014/main" id="{6FBB7E1B-FC84-4497-B7F5-60E67055F277}"/>
              </a:ext>
            </a:extLst>
          </p:cNvPr>
          <p:cNvGraphicFramePr>
            <a:graphicFrameLocks noGrp="1"/>
          </p:cNvGraphicFramePr>
          <p:nvPr>
            <p:extLst>
              <p:ext uri="{D42A27DB-BD31-4B8C-83A1-F6EECF244321}">
                <p14:modId xmlns:p14="http://schemas.microsoft.com/office/powerpoint/2010/main" val="3871052574"/>
              </p:ext>
            </p:extLst>
          </p:nvPr>
        </p:nvGraphicFramePr>
        <p:xfrm>
          <a:off x="861391" y="1249756"/>
          <a:ext cx="10469228" cy="4170383"/>
        </p:xfrm>
        <a:graphic>
          <a:graphicData uri="http://schemas.openxmlformats.org/drawingml/2006/table">
            <a:tbl>
              <a:tblPr firstRow="1" bandRow="1">
                <a:tableStyleId>{93296810-A885-4BE3-A3E7-6D5BEEA58F35}</a:tableStyleId>
              </a:tblPr>
              <a:tblGrid>
                <a:gridCol w="747802">
                  <a:extLst>
                    <a:ext uri="{9D8B030D-6E8A-4147-A177-3AD203B41FA5}">
                      <a16:colId xmlns="" xmlns:a16="http://schemas.microsoft.com/office/drawing/2014/main" val="3708911715"/>
                    </a:ext>
                  </a:extLst>
                </a:gridCol>
                <a:gridCol w="747802">
                  <a:extLst>
                    <a:ext uri="{9D8B030D-6E8A-4147-A177-3AD203B41FA5}">
                      <a16:colId xmlns="" xmlns:a16="http://schemas.microsoft.com/office/drawing/2014/main" val="2002145979"/>
                    </a:ext>
                  </a:extLst>
                </a:gridCol>
                <a:gridCol w="747802">
                  <a:extLst>
                    <a:ext uri="{9D8B030D-6E8A-4147-A177-3AD203B41FA5}">
                      <a16:colId xmlns="" xmlns:a16="http://schemas.microsoft.com/office/drawing/2014/main" val="2544305402"/>
                    </a:ext>
                  </a:extLst>
                </a:gridCol>
                <a:gridCol w="747802">
                  <a:extLst>
                    <a:ext uri="{9D8B030D-6E8A-4147-A177-3AD203B41FA5}">
                      <a16:colId xmlns="" xmlns:a16="http://schemas.microsoft.com/office/drawing/2014/main" val="1617070660"/>
                    </a:ext>
                  </a:extLst>
                </a:gridCol>
                <a:gridCol w="747802">
                  <a:extLst>
                    <a:ext uri="{9D8B030D-6E8A-4147-A177-3AD203B41FA5}">
                      <a16:colId xmlns="" xmlns:a16="http://schemas.microsoft.com/office/drawing/2014/main" val="120210533"/>
                    </a:ext>
                  </a:extLst>
                </a:gridCol>
                <a:gridCol w="747802">
                  <a:extLst>
                    <a:ext uri="{9D8B030D-6E8A-4147-A177-3AD203B41FA5}">
                      <a16:colId xmlns="" xmlns:a16="http://schemas.microsoft.com/office/drawing/2014/main" val="658133709"/>
                    </a:ext>
                  </a:extLst>
                </a:gridCol>
                <a:gridCol w="747802">
                  <a:extLst>
                    <a:ext uri="{9D8B030D-6E8A-4147-A177-3AD203B41FA5}">
                      <a16:colId xmlns="" xmlns:a16="http://schemas.microsoft.com/office/drawing/2014/main" val="4096321246"/>
                    </a:ext>
                  </a:extLst>
                </a:gridCol>
                <a:gridCol w="747802">
                  <a:extLst>
                    <a:ext uri="{9D8B030D-6E8A-4147-A177-3AD203B41FA5}">
                      <a16:colId xmlns="" xmlns:a16="http://schemas.microsoft.com/office/drawing/2014/main" val="2370944427"/>
                    </a:ext>
                  </a:extLst>
                </a:gridCol>
                <a:gridCol w="747802">
                  <a:extLst>
                    <a:ext uri="{9D8B030D-6E8A-4147-A177-3AD203B41FA5}">
                      <a16:colId xmlns="" xmlns:a16="http://schemas.microsoft.com/office/drawing/2014/main" val="881290669"/>
                    </a:ext>
                  </a:extLst>
                </a:gridCol>
                <a:gridCol w="747802">
                  <a:extLst>
                    <a:ext uri="{9D8B030D-6E8A-4147-A177-3AD203B41FA5}">
                      <a16:colId xmlns="" xmlns:a16="http://schemas.microsoft.com/office/drawing/2014/main" val="3848625902"/>
                    </a:ext>
                  </a:extLst>
                </a:gridCol>
                <a:gridCol w="747802">
                  <a:extLst>
                    <a:ext uri="{9D8B030D-6E8A-4147-A177-3AD203B41FA5}">
                      <a16:colId xmlns="" xmlns:a16="http://schemas.microsoft.com/office/drawing/2014/main" val="3304487395"/>
                    </a:ext>
                  </a:extLst>
                </a:gridCol>
                <a:gridCol w="747802">
                  <a:extLst>
                    <a:ext uri="{9D8B030D-6E8A-4147-A177-3AD203B41FA5}">
                      <a16:colId xmlns="" xmlns:a16="http://schemas.microsoft.com/office/drawing/2014/main" val="65992642"/>
                    </a:ext>
                  </a:extLst>
                </a:gridCol>
                <a:gridCol w="747802">
                  <a:extLst>
                    <a:ext uri="{9D8B030D-6E8A-4147-A177-3AD203B41FA5}">
                      <a16:colId xmlns="" xmlns:a16="http://schemas.microsoft.com/office/drawing/2014/main" val="2317681002"/>
                    </a:ext>
                  </a:extLst>
                </a:gridCol>
                <a:gridCol w="747802">
                  <a:extLst>
                    <a:ext uri="{9D8B030D-6E8A-4147-A177-3AD203B41FA5}">
                      <a16:colId xmlns="" xmlns:a16="http://schemas.microsoft.com/office/drawing/2014/main" val="3566847537"/>
                    </a:ext>
                  </a:extLst>
                </a:gridCol>
              </a:tblGrid>
              <a:tr h="439721">
                <a:tc gridSpan="14">
                  <a:txBody>
                    <a:bodyPr/>
                    <a:lstStyle/>
                    <a:p>
                      <a:pPr algn="ctr" fontAlgn="b"/>
                      <a:r>
                        <a:rPr lang="en-US" sz="2400" u="none" strike="noStrike" dirty="0">
                          <a:effectLst/>
                        </a:rPr>
                        <a:t>Cambio </a:t>
                      </a:r>
                      <a:r>
                        <a:rPr lang="en-US" sz="2400" u="none" strike="noStrike" dirty="0" err="1">
                          <a:effectLst/>
                        </a:rPr>
                        <a:t>Absoluto</a:t>
                      </a:r>
                      <a:endParaRPr lang="en-US" sz="2400" b="0" i="0" u="none" strike="noStrike" dirty="0">
                        <a:solidFill>
                          <a:srgbClr val="000000"/>
                        </a:solidFill>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1797089915"/>
                  </a:ext>
                </a:extLst>
              </a:tr>
              <a:tr h="1283346">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Administración de Seguros de Salud de Puerto Rico</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Departamento de Salud</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Corporación del Fondo del Seguro del Estado</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Administración de Servicios Médicos de Puerto Rico</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Administración de Servicios de Salud Mental y Contra la Adicción</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dirty="0">
                          <a:effectLst/>
                        </a:rPr>
                        <a:t>Corporación del Centro Cardiovascular de Puerto Rico y del Caribe</a:t>
                      </a:r>
                      <a:endParaRPr lang="es-E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Administración de Compensaciones por Accidentes de Automóviles</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Administración de Rehabilitación Vocacional</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Salud Correcional</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Cuerpo de Emergencias Médicas de Puerto Rico</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Centro Comprensivo del Cáncer</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Instituto de Ciencias Forenses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Total por Origen de Recurso</a:t>
                      </a:r>
                      <a:endParaRPr lang="es-E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3661725938"/>
                  </a:ext>
                </a:extLst>
              </a:tr>
              <a:tr h="407886">
                <a:tc>
                  <a:txBody>
                    <a:bodyPr/>
                    <a:lstStyle/>
                    <a:p>
                      <a:pPr algn="ctr" fontAlgn="b"/>
                      <a:r>
                        <a:rPr lang="en-US" sz="1100" u="none" strike="noStrike">
                          <a:effectLst/>
                        </a:rPr>
                        <a:t>Fondos Estales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(100,487)</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70,992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22,500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22,616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40,000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(79)</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(7,002)</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(2,557)</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(4,108)</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(1,594)</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40,281 </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1380834379"/>
                  </a:ext>
                </a:extLst>
              </a:tr>
              <a:tr h="407886">
                <a:tc>
                  <a:txBody>
                    <a:bodyPr/>
                    <a:lstStyle/>
                    <a:p>
                      <a:pPr algn="ctr" fontAlgn="b"/>
                      <a:r>
                        <a:rPr lang="en-US" sz="1100" u="none" strike="noStrike">
                          <a:effectLst/>
                        </a:rPr>
                        <a:t>Ingresos propios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(17,155)</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(28,650)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(3,719)</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(49,524)</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4136222233"/>
                  </a:ext>
                </a:extLst>
              </a:tr>
              <a:tr h="407886">
                <a:tc>
                  <a:txBody>
                    <a:bodyPr/>
                    <a:lstStyle/>
                    <a:p>
                      <a:pPr algn="ctr" fontAlgn="b"/>
                      <a:r>
                        <a:rPr lang="en-US" sz="1100" u="none" strike="noStrike">
                          <a:effectLst/>
                        </a:rPr>
                        <a:t>otros ingresos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420,611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99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420,710 </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4275575723"/>
                  </a:ext>
                </a:extLst>
              </a:tr>
              <a:tr h="407886">
                <a:tc>
                  <a:txBody>
                    <a:bodyPr/>
                    <a:lstStyle/>
                    <a:p>
                      <a:pPr algn="ctr" fontAlgn="b"/>
                      <a:r>
                        <a:rPr lang="en-US" sz="1100" u="none" strike="noStrike">
                          <a:effectLst/>
                        </a:rPr>
                        <a:t>Fondos Federales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(342,247)</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4,559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294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(337,394)</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2288126983"/>
                  </a:ext>
                </a:extLst>
              </a:tr>
              <a:tr h="407886">
                <a:tc>
                  <a:txBody>
                    <a:bodyPr/>
                    <a:lstStyle/>
                    <a:p>
                      <a:pPr algn="ctr" fontAlgn="b"/>
                      <a:r>
                        <a:rPr lang="en-US" sz="1100" u="none" strike="noStrike">
                          <a:effectLst/>
                        </a:rPr>
                        <a:t>Préstamos y Bonos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2293465294"/>
                  </a:ext>
                </a:extLst>
              </a:tr>
              <a:tr h="407886">
                <a:tc>
                  <a:txBody>
                    <a:bodyPr/>
                    <a:lstStyle/>
                    <a:p>
                      <a:pPr algn="ctr" fontAlgn="b"/>
                      <a:r>
                        <a:rPr lang="en-US" sz="1100" u="none" strike="noStrike">
                          <a:effectLst/>
                        </a:rPr>
                        <a:t>Total por Agencia</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(22,123)</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70,992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(17,155)</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(6,150)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22,616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36,281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4,480 </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(7,002)</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(2,458)</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(4,108)</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 (1,300)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 74,073 </a:t>
                      </a:r>
                      <a:endParaRPr lang="en-US" sz="11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2650331834"/>
                  </a:ext>
                </a:extLst>
              </a:tr>
            </a:tbl>
          </a:graphicData>
        </a:graphic>
      </p:graphicFrame>
      <p:cxnSp>
        <p:nvCxnSpPr>
          <p:cNvPr id="7" name="Straight Arrow Connector 6">
            <a:extLst>
              <a:ext uri="{FF2B5EF4-FFF2-40B4-BE49-F238E27FC236}">
                <a16:creationId xmlns="" xmlns:a16="http://schemas.microsoft.com/office/drawing/2014/main" id="{0304CEBF-68EF-41AB-BC20-0687F25ABDF7}"/>
              </a:ext>
            </a:extLst>
          </p:cNvPr>
          <p:cNvCxnSpPr/>
          <p:nvPr/>
        </p:nvCxnSpPr>
        <p:spPr>
          <a:xfrm flipV="1">
            <a:off x="10508974" y="5446643"/>
            <a:ext cx="304800" cy="185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2B6933E7-E5E9-45F4-8F76-232AE2AAE75A}"/>
              </a:ext>
            </a:extLst>
          </p:cNvPr>
          <p:cNvSpPr txBox="1"/>
          <p:nvPr/>
        </p:nvSpPr>
        <p:spPr>
          <a:xfrm>
            <a:off x="7659756" y="5658678"/>
            <a:ext cx="2849218" cy="276999"/>
          </a:xfrm>
          <a:prstGeom prst="rect">
            <a:avLst/>
          </a:prstGeom>
          <a:noFill/>
        </p:spPr>
        <p:txBody>
          <a:bodyPr wrap="square" rtlCol="0">
            <a:spAutoFit/>
          </a:bodyPr>
          <a:lstStyle/>
          <a:p>
            <a:pPr algn="r"/>
            <a:r>
              <a:rPr lang="es-PR" sz="1200" dirty="0"/>
              <a:t>Cambio absoluto total por el sector se salud</a:t>
            </a:r>
          </a:p>
        </p:txBody>
      </p:sp>
      <p:sp>
        <p:nvSpPr>
          <p:cNvPr id="9" name="TextBox 8">
            <a:extLst>
              <a:ext uri="{FF2B5EF4-FFF2-40B4-BE49-F238E27FC236}">
                <a16:creationId xmlns="" xmlns:a16="http://schemas.microsoft.com/office/drawing/2014/main" id="{6B04E955-5107-45F6-82D9-CE2F92420A15}"/>
              </a:ext>
            </a:extLst>
          </p:cNvPr>
          <p:cNvSpPr txBox="1"/>
          <p:nvPr/>
        </p:nvSpPr>
        <p:spPr>
          <a:xfrm>
            <a:off x="861391" y="5446643"/>
            <a:ext cx="1462341" cy="262319"/>
          </a:xfrm>
          <a:prstGeom prst="rect">
            <a:avLst/>
          </a:prstGeom>
          <a:noFill/>
        </p:spPr>
        <p:txBody>
          <a:bodyPr wrap="square" rtlCol="0">
            <a:spAutoFit/>
          </a:bodyPr>
          <a:lstStyle/>
          <a:p>
            <a:pPr marL="285750" indent="-285750">
              <a:buFont typeface="Arial" panose="020B0604020202020204" pitchFamily="34" charset="0"/>
              <a:buChar char="•"/>
            </a:pPr>
            <a:r>
              <a:rPr lang="en-US" sz="1100" dirty="0" err="1"/>
              <a:t>Valores</a:t>
            </a:r>
            <a:r>
              <a:rPr lang="en-US" sz="1100" dirty="0"/>
              <a:t> </a:t>
            </a:r>
            <a:r>
              <a:rPr lang="en-US" sz="1100" dirty="0" err="1"/>
              <a:t>en</a:t>
            </a:r>
            <a:r>
              <a:rPr lang="en-US" sz="1100" dirty="0"/>
              <a:t> miles</a:t>
            </a:r>
          </a:p>
        </p:txBody>
      </p:sp>
    </p:spTree>
    <p:extLst>
      <p:ext uri="{BB962C8B-B14F-4D97-AF65-F5344CB8AC3E}">
        <p14:creationId xmlns:p14="http://schemas.microsoft.com/office/powerpoint/2010/main" val="3778521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6D244B2B-B7DF-4531-AB7E-DB4A154867F5}"/>
              </a:ext>
            </a:extLst>
          </p:cNvPr>
          <p:cNvGraphicFramePr>
            <a:graphicFrameLocks noGrp="1"/>
          </p:cNvGraphicFramePr>
          <p:nvPr>
            <p:extLst>
              <p:ext uri="{D42A27DB-BD31-4B8C-83A1-F6EECF244321}">
                <p14:modId xmlns:p14="http://schemas.microsoft.com/office/powerpoint/2010/main" val="997890005"/>
              </p:ext>
            </p:extLst>
          </p:nvPr>
        </p:nvGraphicFramePr>
        <p:xfrm>
          <a:off x="861391" y="1382271"/>
          <a:ext cx="10504550" cy="3772825"/>
        </p:xfrm>
        <a:graphic>
          <a:graphicData uri="http://schemas.openxmlformats.org/drawingml/2006/table">
            <a:tbl>
              <a:tblPr firstRow="1" bandRow="1">
                <a:tableStyleId>{93296810-A885-4BE3-A3E7-6D5BEEA58F35}</a:tableStyleId>
              </a:tblPr>
              <a:tblGrid>
                <a:gridCol w="750325">
                  <a:extLst>
                    <a:ext uri="{9D8B030D-6E8A-4147-A177-3AD203B41FA5}">
                      <a16:colId xmlns="" xmlns:a16="http://schemas.microsoft.com/office/drawing/2014/main" val="1735884708"/>
                    </a:ext>
                  </a:extLst>
                </a:gridCol>
                <a:gridCol w="750325">
                  <a:extLst>
                    <a:ext uri="{9D8B030D-6E8A-4147-A177-3AD203B41FA5}">
                      <a16:colId xmlns="" xmlns:a16="http://schemas.microsoft.com/office/drawing/2014/main" val="2657230039"/>
                    </a:ext>
                  </a:extLst>
                </a:gridCol>
                <a:gridCol w="750325">
                  <a:extLst>
                    <a:ext uri="{9D8B030D-6E8A-4147-A177-3AD203B41FA5}">
                      <a16:colId xmlns="" xmlns:a16="http://schemas.microsoft.com/office/drawing/2014/main" val="1015641571"/>
                    </a:ext>
                  </a:extLst>
                </a:gridCol>
                <a:gridCol w="750325">
                  <a:extLst>
                    <a:ext uri="{9D8B030D-6E8A-4147-A177-3AD203B41FA5}">
                      <a16:colId xmlns="" xmlns:a16="http://schemas.microsoft.com/office/drawing/2014/main" val="1625862668"/>
                    </a:ext>
                  </a:extLst>
                </a:gridCol>
                <a:gridCol w="750325">
                  <a:extLst>
                    <a:ext uri="{9D8B030D-6E8A-4147-A177-3AD203B41FA5}">
                      <a16:colId xmlns="" xmlns:a16="http://schemas.microsoft.com/office/drawing/2014/main" val="281008380"/>
                    </a:ext>
                  </a:extLst>
                </a:gridCol>
                <a:gridCol w="750325">
                  <a:extLst>
                    <a:ext uri="{9D8B030D-6E8A-4147-A177-3AD203B41FA5}">
                      <a16:colId xmlns="" xmlns:a16="http://schemas.microsoft.com/office/drawing/2014/main" val="4005369681"/>
                    </a:ext>
                  </a:extLst>
                </a:gridCol>
                <a:gridCol w="750325">
                  <a:extLst>
                    <a:ext uri="{9D8B030D-6E8A-4147-A177-3AD203B41FA5}">
                      <a16:colId xmlns="" xmlns:a16="http://schemas.microsoft.com/office/drawing/2014/main" val="983292268"/>
                    </a:ext>
                  </a:extLst>
                </a:gridCol>
                <a:gridCol w="750325">
                  <a:extLst>
                    <a:ext uri="{9D8B030D-6E8A-4147-A177-3AD203B41FA5}">
                      <a16:colId xmlns="" xmlns:a16="http://schemas.microsoft.com/office/drawing/2014/main" val="2490506346"/>
                    </a:ext>
                  </a:extLst>
                </a:gridCol>
                <a:gridCol w="750325">
                  <a:extLst>
                    <a:ext uri="{9D8B030D-6E8A-4147-A177-3AD203B41FA5}">
                      <a16:colId xmlns="" xmlns:a16="http://schemas.microsoft.com/office/drawing/2014/main" val="4037010536"/>
                    </a:ext>
                  </a:extLst>
                </a:gridCol>
                <a:gridCol w="750325">
                  <a:extLst>
                    <a:ext uri="{9D8B030D-6E8A-4147-A177-3AD203B41FA5}">
                      <a16:colId xmlns="" xmlns:a16="http://schemas.microsoft.com/office/drawing/2014/main" val="3321984635"/>
                    </a:ext>
                  </a:extLst>
                </a:gridCol>
                <a:gridCol w="750325">
                  <a:extLst>
                    <a:ext uri="{9D8B030D-6E8A-4147-A177-3AD203B41FA5}">
                      <a16:colId xmlns="" xmlns:a16="http://schemas.microsoft.com/office/drawing/2014/main" val="271513336"/>
                    </a:ext>
                  </a:extLst>
                </a:gridCol>
                <a:gridCol w="750325">
                  <a:extLst>
                    <a:ext uri="{9D8B030D-6E8A-4147-A177-3AD203B41FA5}">
                      <a16:colId xmlns="" xmlns:a16="http://schemas.microsoft.com/office/drawing/2014/main" val="191730986"/>
                    </a:ext>
                  </a:extLst>
                </a:gridCol>
                <a:gridCol w="750325">
                  <a:extLst>
                    <a:ext uri="{9D8B030D-6E8A-4147-A177-3AD203B41FA5}">
                      <a16:colId xmlns="" xmlns:a16="http://schemas.microsoft.com/office/drawing/2014/main" val="3672592917"/>
                    </a:ext>
                  </a:extLst>
                </a:gridCol>
                <a:gridCol w="750325">
                  <a:extLst>
                    <a:ext uri="{9D8B030D-6E8A-4147-A177-3AD203B41FA5}">
                      <a16:colId xmlns="" xmlns:a16="http://schemas.microsoft.com/office/drawing/2014/main" val="4204433513"/>
                    </a:ext>
                  </a:extLst>
                </a:gridCol>
              </a:tblGrid>
              <a:tr h="429403">
                <a:tc gridSpan="14">
                  <a:txBody>
                    <a:bodyPr/>
                    <a:lstStyle/>
                    <a:p>
                      <a:pPr algn="ctr" fontAlgn="b"/>
                      <a:r>
                        <a:rPr lang="en-US" sz="2400" u="none" strike="noStrike" dirty="0">
                          <a:effectLst/>
                        </a:rPr>
                        <a:t>Cambio </a:t>
                      </a:r>
                      <a:r>
                        <a:rPr lang="en-US" sz="2400" u="none" strike="noStrike" dirty="0" err="1">
                          <a:effectLst/>
                        </a:rPr>
                        <a:t>Porcentual</a:t>
                      </a:r>
                      <a:endParaRPr lang="en-US" sz="2400" b="0" i="0" u="none" strike="noStrike" dirty="0">
                        <a:solidFill>
                          <a:srgbClr val="000000"/>
                        </a:solidFill>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352814849"/>
                  </a:ext>
                </a:extLst>
              </a:tr>
              <a:tr h="1291317">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Administración de Seguros de Salud de Puerto Rico</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Departamento de Salud</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Corporación del Fondo del Seguro del Estado</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Administración de Servicios Médicos de Puerto Rico</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Administración de Servicios de Salud Mental y Contra la Adicción</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Corporación del Centro Cardiovascular de Puerto Rico y del Caribe</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Administración de Compensaciones por Accidentes de Automóviles</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Administración de Rehabilitación Vocacional</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Salud Correcional</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Cuerpo de Emergencias Médicas de Puerto Rico</a:t>
                      </a:r>
                      <a:endParaRPr lang="es-E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Centro Comprensivo del Cáncer</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Instituto de Ciencias Forenses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s-ES" sz="1100" u="none" strike="noStrike">
                          <a:effectLst/>
                        </a:rPr>
                        <a:t>Total por Origen de Recurso</a:t>
                      </a:r>
                      <a:endParaRPr lang="es-E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775124309"/>
                  </a:ext>
                </a:extLst>
              </a:tr>
              <a:tr h="410421">
                <a:tc>
                  <a:txBody>
                    <a:bodyPr/>
                    <a:lstStyle/>
                    <a:p>
                      <a:pPr algn="ctr" fontAlgn="b"/>
                      <a:r>
                        <a:rPr lang="en-US" sz="1100" u="none" strike="noStrike" dirty="0" err="1">
                          <a:effectLst/>
                        </a:rPr>
                        <a:t>Fondos</a:t>
                      </a:r>
                      <a:r>
                        <a:rPr lang="en-US" sz="1100" u="none" strike="noStrike" dirty="0">
                          <a:effectLst/>
                        </a:rPr>
                        <a:t> </a:t>
                      </a:r>
                      <a:r>
                        <a:rPr lang="en-US" sz="1100" u="none" strike="noStrike" dirty="0" err="1">
                          <a:effectLst/>
                        </a:rPr>
                        <a:t>Estales</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-11.3%</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27.1%</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54.0%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27.5%</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-8.6%</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-15.2%</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3122771955"/>
                  </a:ext>
                </a:extLst>
              </a:tr>
              <a:tr h="410421">
                <a:tc>
                  <a:txBody>
                    <a:bodyPr/>
                    <a:lstStyle/>
                    <a:p>
                      <a:pPr algn="ctr" fontAlgn="b"/>
                      <a:r>
                        <a:rPr lang="en-US" sz="1100" u="none" strike="noStrike">
                          <a:effectLst/>
                        </a:rPr>
                        <a:t>Ingresos propios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0.0%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-4.2%</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-14.5%</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0.0%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-4.7%</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0.0%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0.0%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-5.5%</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4187062029"/>
                  </a:ext>
                </a:extLst>
              </a:tr>
              <a:tr h="410421">
                <a:tc>
                  <a:txBody>
                    <a:bodyPr/>
                    <a:lstStyle/>
                    <a:p>
                      <a:pPr algn="ctr" fontAlgn="b"/>
                      <a:r>
                        <a:rPr lang="en-US" sz="1100" u="none" strike="noStrike">
                          <a:effectLst/>
                        </a:rPr>
                        <a:t>otros ingresos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136.3%</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3.9%</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0.0%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135.1%</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2857352813"/>
                  </a:ext>
                </a:extLst>
              </a:tr>
              <a:tr h="410421">
                <a:tc>
                  <a:txBody>
                    <a:bodyPr/>
                    <a:lstStyle/>
                    <a:p>
                      <a:pPr algn="ctr" fontAlgn="b"/>
                      <a:r>
                        <a:rPr lang="en-US" sz="1100" u="none" strike="noStrike">
                          <a:effectLst/>
                        </a:rPr>
                        <a:t>Fondos Federales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-21.1%</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0.0%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0.0%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#DIV/0!</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7.1%</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42.9%</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-15.9%</a:t>
                      </a:r>
                      <a:endParaRPr lang="en-US" sz="11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2782653460"/>
                  </a:ext>
                </a:extLst>
              </a:tr>
              <a:tr h="410421">
                <a:tc>
                  <a:txBody>
                    <a:bodyPr/>
                    <a:lstStyle/>
                    <a:p>
                      <a:pPr algn="ctr" fontAlgn="b"/>
                      <a:r>
                        <a:rPr lang="en-US" sz="1100" u="none" strike="noStrike">
                          <a:effectLst/>
                        </a:rPr>
                        <a:t>Préstamos y Bonos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#DIV/0!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#DIV/0!</a:t>
                      </a:r>
                      <a:endParaRPr lang="en-US" sz="11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 xmlns:a16="http://schemas.microsoft.com/office/drawing/2014/main" val="2212933645"/>
                  </a:ext>
                </a:extLst>
              </a:tr>
            </a:tbl>
          </a:graphicData>
        </a:graphic>
      </p:graphicFrame>
    </p:spTree>
    <p:extLst>
      <p:ext uri="{BB962C8B-B14F-4D97-AF65-F5344CB8AC3E}">
        <p14:creationId xmlns:p14="http://schemas.microsoft.com/office/powerpoint/2010/main" val="3057164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C29922-D438-455B-9BF5-47975629D7A8}"/>
              </a:ext>
            </a:extLst>
          </p:cNvPr>
          <p:cNvSpPr>
            <a:spLocks noGrp="1"/>
          </p:cNvSpPr>
          <p:nvPr>
            <p:ph type="title"/>
          </p:nvPr>
        </p:nvSpPr>
        <p:spPr/>
        <p:txBody>
          <a:bodyPr/>
          <a:lstStyle/>
          <a:p>
            <a:r>
              <a:rPr lang="en-US" dirty="0" err="1"/>
              <a:t>Programas</a:t>
            </a:r>
            <a:r>
              <a:rPr lang="en-US" dirty="0"/>
              <a:t> mas </a:t>
            </a:r>
            <a:r>
              <a:rPr lang="en-US" dirty="0" err="1"/>
              <a:t>afectados</a:t>
            </a:r>
            <a:endParaRPr lang="en-US" dirty="0"/>
          </a:p>
        </p:txBody>
      </p:sp>
      <p:sp>
        <p:nvSpPr>
          <p:cNvPr id="3" name="Text Placeholder 2">
            <a:extLst>
              <a:ext uri="{FF2B5EF4-FFF2-40B4-BE49-F238E27FC236}">
                <a16:creationId xmlns="" xmlns:a16="http://schemas.microsoft.com/office/drawing/2014/main" id="{81FB7DEB-69D7-40CB-9379-F6D34FC746F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21192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t>Continuación</a:t>
            </a:r>
            <a:endParaRPr lang="es-PR" dirty="0"/>
          </a:p>
        </p:txBody>
      </p:sp>
      <p:sp>
        <p:nvSpPr>
          <p:cNvPr id="3" name="Content Placeholder 2"/>
          <p:cNvSpPr>
            <a:spLocks noGrp="1"/>
          </p:cNvSpPr>
          <p:nvPr>
            <p:ph idx="1"/>
          </p:nvPr>
        </p:nvSpPr>
        <p:spPr/>
        <p:txBody>
          <a:bodyPr/>
          <a:lstStyle/>
          <a:p>
            <a:r>
              <a:rPr lang="es-PR" dirty="0" smtClean="0"/>
              <a:t>Administración de Seguro de Salud – esta en la parte de salud es la afectada ya que va a recibir menos dinero por las dos parte estatal y federal.  Por la estate es porque el sistema de salud es muy costoso tenerlo en función y la federal por la cancelación del </a:t>
            </a:r>
            <a:r>
              <a:rPr lang="es-PR" dirty="0" err="1" smtClean="0"/>
              <a:t>Obamacare</a:t>
            </a:r>
            <a:r>
              <a:rPr lang="es-PR" dirty="0" smtClean="0"/>
              <a:t>.</a:t>
            </a:r>
          </a:p>
          <a:p>
            <a:r>
              <a:rPr lang="es-PR" dirty="0" smtClean="0"/>
              <a:t>Centro Comprensivo del Cáncer – este programa tendrá una baja por la parte estatal ya que se espera que se pueda mantener con la donaciones que recibe y también porque las pólizas de se dispararon sus costo de una manera fuera de control e impagable.</a:t>
            </a:r>
          </a:p>
        </p:txBody>
      </p:sp>
    </p:spTree>
    <p:extLst>
      <p:ext uri="{BB962C8B-B14F-4D97-AF65-F5344CB8AC3E}">
        <p14:creationId xmlns:p14="http://schemas.microsoft.com/office/powerpoint/2010/main" val="3425078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t>Continuación</a:t>
            </a:r>
            <a:endParaRPr lang="es-PR" dirty="0"/>
          </a:p>
        </p:txBody>
      </p:sp>
      <p:sp>
        <p:nvSpPr>
          <p:cNvPr id="3" name="Content Placeholder 2"/>
          <p:cNvSpPr>
            <a:spLocks noGrp="1"/>
          </p:cNvSpPr>
          <p:nvPr>
            <p:ph idx="1"/>
          </p:nvPr>
        </p:nvSpPr>
        <p:spPr/>
        <p:txBody>
          <a:bodyPr/>
          <a:lstStyle/>
          <a:p>
            <a:r>
              <a:rPr lang="es-PR" dirty="0" smtClean="0"/>
              <a:t>Salud Correccional- esta recibirá menos fondos por el proyecto que se lleva a cabo de cierre de centro correccionales por el poco uso que tienen.</a:t>
            </a:r>
          </a:p>
          <a:p>
            <a:r>
              <a:rPr lang="es-PR" dirty="0" smtClean="0"/>
              <a:t>Instituto de Ciencias Forenses- este recibirá un menos fondos estatales ya que se espera un aumento aproximado de 43% en fondos federales.</a:t>
            </a:r>
            <a:endParaRPr lang="es-PR" dirty="0"/>
          </a:p>
        </p:txBody>
      </p:sp>
    </p:spTree>
    <p:extLst>
      <p:ext uri="{BB962C8B-B14F-4D97-AF65-F5344CB8AC3E}">
        <p14:creationId xmlns:p14="http://schemas.microsoft.com/office/powerpoint/2010/main" val="4226186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BAA1D1-C67F-4CC6-B3E4-F0907011100D}"/>
              </a:ext>
            </a:extLst>
          </p:cNvPr>
          <p:cNvSpPr>
            <a:spLocks noGrp="1"/>
          </p:cNvSpPr>
          <p:nvPr>
            <p:ph type="title"/>
          </p:nvPr>
        </p:nvSpPr>
        <p:spPr/>
        <p:txBody>
          <a:bodyPr/>
          <a:lstStyle/>
          <a:p>
            <a:r>
              <a:rPr lang="en-US" dirty="0" err="1"/>
              <a:t>Viabilidad</a:t>
            </a:r>
            <a:r>
              <a:rPr lang="en-US" dirty="0"/>
              <a:t> </a:t>
            </a:r>
            <a:r>
              <a:rPr lang="en-US" dirty="0" err="1"/>
              <a:t>por</a:t>
            </a:r>
            <a:r>
              <a:rPr lang="en-US" dirty="0"/>
              <a:t> </a:t>
            </a:r>
            <a:r>
              <a:rPr lang="en-US" dirty="0" err="1"/>
              <a:t>agencia</a:t>
            </a:r>
            <a:endParaRPr lang="en-US" dirty="0"/>
          </a:p>
        </p:txBody>
      </p:sp>
      <p:sp>
        <p:nvSpPr>
          <p:cNvPr id="3" name="Text Placeholder 2">
            <a:extLst>
              <a:ext uri="{FF2B5EF4-FFF2-40B4-BE49-F238E27FC236}">
                <a16:creationId xmlns="" xmlns:a16="http://schemas.microsoft.com/office/drawing/2014/main" id="{FCB521A1-654D-4A04-B940-A20A03BFA26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68839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PR" dirty="0"/>
          </a:p>
        </p:txBody>
      </p:sp>
      <p:sp>
        <p:nvSpPr>
          <p:cNvPr id="3" name="Text Placeholder 2"/>
          <p:cNvSpPr>
            <a:spLocks noGrp="1"/>
          </p:cNvSpPr>
          <p:nvPr>
            <p:ph type="body" idx="1"/>
          </p:nvPr>
        </p:nvSpPr>
        <p:spPr>
          <a:xfrm>
            <a:off x="2015067" y="3846051"/>
            <a:ext cx="8158690" cy="1816812"/>
          </a:xfrm>
        </p:spPr>
        <p:txBody>
          <a:bodyPr>
            <a:normAutofit/>
          </a:bodyPr>
          <a:lstStyle/>
          <a:p>
            <a:pPr marL="171450" indent="-171450" algn="l">
              <a:buFont typeface="Arial" panose="020B0604020202020204" pitchFamily="34" charset="0"/>
              <a:buChar char="•"/>
            </a:pPr>
            <a:r>
              <a:rPr lang="es-PR" sz="1200" dirty="0" smtClean="0"/>
              <a:t>Valores en millones</a:t>
            </a:r>
          </a:p>
          <a:p>
            <a:pPr algn="l"/>
            <a:endParaRPr lang="es-PR" sz="1200" dirty="0"/>
          </a:p>
          <a:p>
            <a:pPr algn="l"/>
            <a:r>
              <a:rPr lang="es-PR" sz="1200" dirty="0" smtClean="0"/>
              <a:t>En la agencias del Departamento de Salud se ve un aumento en los fondos porque se espera una asignación mayor por parte de los Estados Unidos este año fiscal para que este no sufra a una mayor magnitud lo que es la desaparición del </a:t>
            </a:r>
            <a:r>
              <a:rPr lang="es-PR" sz="1200" dirty="0" err="1" smtClean="0"/>
              <a:t>Obamacare</a:t>
            </a:r>
            <a:r>
              <a:rPr lang="es-PR" sz="1200" dirty="0" smtClean="0"/>
              <a:t>. </a:t>
            </a:r>
            <a:endParaRPr lang="es-PR" sz="1200" dirty="0"/>
          </a:p>
        </p:txBody>
      </p:sp>
      <p:graphicFrame>
        <p:nvGraphicFramePr>
          <p:cNvPr id="4" name="Table 3"/>
          <p:cNvGraphicFramePr>
            <a:graphicFrameLocks noGrp="1"/>
          </p:cNvGraphicFramePr>
          <p:nvPr>
            <p:extLst>
              <p:ext uri="{D42A27DB-BD31-4B8C-83A1-F6EECF244321}">
                <p14:modId xmlns:p14="http://schemas.microsoft.com/office/powerpoint/2010/main" val="3608633003"/>
              </p:ext>
            </p:extLst>
          </p:nvPr>
        </p:nvGraphicFramePr>
        <p:xfrm>
          <a:off x="2015067" y="1752605"/>
          <a:ext cx="8158689" cy="1937078"/>
        </p:xfrm>
        <a:graphic>
          <a:graphicData uri="http://schemas.openxmlformats.org/drawingml/2006/table">
            <a:tbl>
              <a:tblPr firstRow="1" bandRow="1"/>
              <a:tblGrid>
                <a:gridCol w="1165527"/>
                <a:gridCol w="1165527"/>
                <a:gridCol w="1165527"/>
                <a:gridCol w="1165527"/>
                <a:gridCol w="1165527"/>
                <a:gridCol w="1165527"/>
                <a:gridCol w="1165527"/>
              </a:tblGrid>
              <a:tr h="230792">
                <a:tc gridSpan="7">
                  <a:txBody>
                    <a:bodyPr/>
                    <a:lstStyle/>
                    <a:p>
                      <a:pPr algn="ctr" rtl="0" fontAlgn="b"/>
                      <a:r>
                        <a:rPr lang="es-PR" sz="1400" b="1" i="0" u="none" strike="noStrike">
                          <a:solidFill>
                            <a:srgbClr val="FFFFFF"/>
                          </a:solidFill>
                          <a:effectLst/>
                          <a:latin typeface="Garamond" panose="02020404030301010803" pitchFamily="18" charset="0"/>
                        </a:rPr>
                        <a:t>Departamento de Salud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EB340"/>
                    </a:solidFill>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c hMerge="1">
                  <a:txBody>
                    <a:bodyPr/>
                    <a:lstStyle/>
                    <a:p>
                      <a:endParaRPr lang="es-PR"/>
                    </a:p>
                  </a:txBody>
                  <a:tcPr/>
                </a:tc>
              </a:tr>
              <a:tr h="293914">
                <a:tc>
                  <a:txBody>
                    <a:bodyPr/>
                    <a:lstStyle/>
                    <a:p>
                      <a:pPr algn="ctr" fontAlgn="b"/>
                      <a:r>
                        <a:rPr lang="es-PR" sz="18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Fondos Estales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Ingresos propios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otros ingresos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Fondos Federales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Préstamos y Bonos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Total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r>
              <a:tr h="384619">
                <a:tc>
                  <a:txBody>
                    <a:bodyPr/>
                    <a:lstStyle/>
                    <a:p>
                      <a:pPr algn="ctr" rtl="0" fontAlgn="b"/>
                      <a:r>
                        <a:rPr lang="es-PR" sz="1100" b="0" i="0" u="none" strike="noStrike">
                          <a:solidFill>
                            <a:srgbClr val="000000"/>
                          </a:solidFill>
                          <a:effectLst/>
                          <a:latin typeface="Garamond" panose="02020404030301010803" pitchFamily="18" charset="0"/>
                        </a:rPr>
                        <a:t>Presupesto 2016-17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262,103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115676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399556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777,335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r>
              <a:tr h="384619">
                <a:tc>
                  <a:txBody>
                    <a:bodyPr/>
                    <a:lstStyle/>
                    <a:p>
                      <a:pPr algn="ctr" rtl="0" fontAlgn="b"/>
                      <a:r>
                        <a:rPr lang="es-PR" sz="1100" b="0" i="0" u="none" strike="noStrike">
                          <a:solidFill>
                            <a:srgbClr val="000000"/>
                          </a:solidFill>
                          <a:effectLst/>
                          <a:latin typeface="Garamond" panose="02020404030301010803" pitchFamily="18" charset="0"/>
                        </a:rPr>
                        <a:t>Presupesto 2017-18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333,095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115676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399556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848,327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r>
              <a:tr h="258515">
                <a:tc>
                  <a:txBody>
                    <a:bodyPr/>
                    <a:lstStyle/>
                    <a:p>
                      <a:pPr algn="ctr" rtl="0" fontAlgn="b"/>
                      <a:r>
                        <a:rPr lang="es-PR" sz="1100" b="0" i="0" u="none" strike="noStrike">
                          <a:solidFill>
                            <a:srgbClr val="000000"/>
                          </a:solidFill>
                          <a:effectLst/>
                          <a:latin typeface="Garamond" panose="02020404030301010803" pitchFamily="18" charset="0"/>
                        </a:rPr>
                        <a:t>Cambio Absoluto</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70,992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c>
                  <a:txBody>
                    <a:bodyPr/>
                    <a:lstStyle/>
                    <a:p>
                      <a:pPr algn="ctr" rtl="0" fontAlgn="b"/>
                      <a:r>
                        <a:rPr lang="es-PR" sz="1100" b="0" i="0" u="none" strike="noStrike">
                          <a:solidFill>
                            <a:srgbClr val="000000"/>
                          </a:solidFill>
                          <a:effectLst/>
                          <a:latin typeface="Garamond" panose="02020404030301010803" pitchFamily="18" charset="0"/>
                        </a:rPr>
                        <a:t>70,992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2E8"/>
                    </a:solidFill>
                  </a:tcPr>
                </a:tc>
              </a:tr>
              <a:tr h="384619">
                <a:tc>
                  <a:txBody>
                    <a:bodyPr/>
                    <a:lstStyle/>
                    <a:p>
                      <a:pPr algn="ctr" rtl="0" fontAlgn="b"/>
                      <a:r>
                        <a:rPr lang="es-PR" sz="1100" b="0" i="0" u="none" strike="noStrike">
                          <a:solidFill>
                            <a:srgbClr val="000000"/>
                          </a:solidFill>
                          <a:effectLst/>
                          <a:latin typeface="Garamond" panose="02020404030301010803" pitchFamily="18" charset="0"/>
                        </a:rPr>
                        <a:t>Cambio Porcentual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27.09%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#DIV/0!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0.00%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a:solidFill>
                            <a:srgbClr val="000000"/>
                          </a:solidFill>
                          <a:effectLst/>
                          <a:latin typeface="Garamond" panose="02020404030301010803" pitchFamily="18"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c>
                  <a:txBody>
                    <a:bodyPr/>
                    <a:lstStyle/>
                    <a:p>
                      <a:pPr algn="ctr" rtl="0" fontAlgn="b"/>
                      <a:r>
                        <a:rPr lang="es-PR" sz="1100" b="0" i="0" u="none" strike="noStrike" dirty="0">
                          <a:solidFill>
                            <a:srgbClr val="000000"/>
                          </a:solidFill>
                          <a:effectLst/>
                          <a:latin typeface="Garamond" panose="02020404030301010803" pitchFamily="18" charset="0"/>
                        </a:rPr>
                        <a:t>9.13%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5CE"/>
                    </a:solidFill>
                  </a:tcPr>
                </a:tc>
              </a:tr>
            </a:tbl>
          </a:graphicData>
        </a:graphic>
      </p:graphicFrame>
    </p:spTree>
    <p:extLst>
      <p:ext uri="{BB962C8B-B14F-4D97-AF65-F5344CB8AC3E}">
        <p14:creationId xmlns:p14="http://schemas.microsoft.com/office/powerpoint/2010/main" val="21037732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3712</TotalTime>
  <Words>2773</Words>
  <Application>Microsoft Office PowerPoint</Application>
  <PresentationFormat>Widescreen</PresentationFormat>
  <Paragraphs>579</Paragraphs>
  <Slides>23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Calibri</vt:lpstr>
      <vt:lpstr>Garamond</vt:lpstr>
      <vt:lpstr>Helvetica</vt:lpstr>
      <vt:lpstr>Organic</vt:lpstr>
      <vt:lpstr>Microsoft Excel Worksheet</vt:lpstr>
      <vt:lpstr>Presupuesto de las Agencias de Salud</vt:lpstr>
      <vt:lpstr>Resumen de los cambios</vt:lpstr>
      <vt:lpstr>PowerPoint Presentation</vt:lpstr>
      <vt:lpstr>PowerPoint Presentation</vt:lpstr>
      <vt:lpstr>Programas mas afectados</vt:lpstr>
      <vt:lpstr>Continuación</vt:lpstr>
      <vt:lpstr>Continuación</vt:lpstr>
      <vt:lpstr>Viabilidad por agencia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Salud Correccional</vt:lpstr>
      <vt:lpstr>Cuerpo de Emergencias Médicas de Puerto Rico</vt:lpstr>
      <vt:lpstr>Centro Comprensivo del Cáncer</vt:lpstr>
      <vt:lpstr>Instituto de Ciencias Forenses</vt:lpstr>
      <vt:lpstr>Opiniones Personales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Torres Hernandez</dc:creator>
  <cp:lastModifiedBy>Myrania</cp:lastModifiedBy>
  <cp:revision>39</cp:revision>
  <dcterms:created xsi:type="dcterms:W3CDTF">2017-07-23T06:36:04Z</dcterms:created>
  <dcterms:modified xsi:type="dcterms:W3CDTF">2017-07-26T12:49:22Z</dcterms:modified>
</cp:coreProperties>
</file>